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7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9" r:id="rId4"/>
    <p:sldId id="317" r:id="rId5"/>
    <p:sldId id="325" r:id="rId6"/>
    <p:sldId id="318" r:id="rId7"/>
    <p:sldId id="326" r:id="rId8"/>
    <p:sldId id="319" r:id="rId9"/>
    <p:sldId id="324" r:id="rId10"/>
    <p:sldId id="321" r:id="rId11"/>
    <p:sldId id="320" r:id="rId12"/>
    <p:sldId id="327" r:id="rId13"/>
    <p:sldId id="328" r:id="rId14"/>
    <p:sldId id="306" r:id="rId15"/>
    <p:sldId id="32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236C2-1153-42F6-AD55-1F564B495E48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BD664-94C8-4A9D-BFAC-4B4741B0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B8D7-6966-431A-8AD7-1C003631EBF0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4929B-8F6F-4236-BD36-497C1E7C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5683250"/>
            <a:ext cx="9144001" cy="587375"/>
          </a:xfrm>
          <a:prstGeom prst="rect">
            <a:avLst/>
          </a:prstGeom>
          <a:solidFill>
            <a:srgbClr val="F5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Rectangle 6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9144001" cy="7834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026" name="Picture 2" descr="C:\Documents and Settings\pete1ada\Desktop\10mndotlogo-white-01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4488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Graphics\branding proposals\PP templates\final artwork for pp\pp-banner-mod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9144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Graphics\LOGOS\a to b\a_to_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5727407"/>
            <a:ext cx="4310066" cy="4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5683250"/>
            <a:ext cx="9144001" cy="587375"/>
          </a:xfrm>
          <a:prstGeom prst="rect">
            <a:avLst/>
          </a:prstGeom>
          <a:solidFill>
            <a:srgbClr val="F5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9144001" cy="7834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026" name="Picture 2" descr="C:\Documents and Settings\pete1ada\Desktop\10mndotlogo-white-01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4488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Graphics\branding proposals\PP templates\final artwork for pp\pp-banner-mod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9144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Graphics\LOGOS\a to b\a_to_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5727407"/>
            <a:ext cx="4310066" cy="4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6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42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958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4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127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5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1503" y="5904577"/>
            <a:ext cx="1920240" cy="365760"/>
          </a:xfrm>
        </p:spPr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590550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5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8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5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1503" y="5904577"/>
            <a:ext cx="1920240" cy="365760"/>
          </a:xfrm>
        </p:spPr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590550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5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904865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590486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90486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tx2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2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tx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904865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590486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90486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30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tx2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2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tx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77724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Membership Structure and Roles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610600" cy="12201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National Road Research Alliance</a:t>
            </a:r>
            <a:br>
              <a:rPr lang="en-US" sz="4400" dirty="0" smtClean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438400" y="30874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Strategic Implementation Through Cooperative Pavement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$2,000 per year for 3 years</a:t>
            </a:r>
          </a:p>
          <a:p>
            <a:r>
              <a:rPr lang="en-US" sz="2400" dirty="0" smtClean="0"/>
              <a:t>Future </a:t>
            </a:r>
            <a:r>
              <a:rPr lang="en-US" sz="2400" dirty="0"/>
              <a:t>Vision - Provide input on new and future technology trends</a:t>
            </a:r>
          </a:p>
          <a:p>
            <a:r>
              <a:rPr lang="en-US" sz="2400" dirty="0"/>
              <a:t>Assist in the development of research projects</a:t>
            </a:r>
          </a:p>
          <a:p>
            <a:r>
              <a:rPr lang="en-US" sz="2400" dirty="0"/>
              <a:t>Participate in topic </a:t>
            </a:r>
            <a:r>
              <a:rPr lang="en-US" sz="2400" dirty="0" smtClean="0"/>
              <a:t>subcommittees</a:t>
            </a:r>
            <a:endParaRPr lang="en-US" sz="2400" dirty="0"/>
          </a:p>
          <a:p>
            <a:r>
              <a:rPr lang="en-US" sz="2400" dirty="0"/>
              <a:t>Provide a part-time student worker to assist in common research topics developed by the group </a:t>
            </a:r>
            <a:endParaRPr lang="en-US" sz="2400" dirty="0" smtClean="0"/>
          </a:p>
          <a:p>
            <a:r>
              <a:rPr lang="en-US" sz="2400" dirty="0" smtClean="0"/>
              <a:t>Develop and Complete </a:t>
            </a:r>
            <a:r>
              <a:rPr lang="en-US" sz="2400" dirty="0"/>
              <a:t>research </a:t>
            </a:r>
            <a:r>
              <a:rPr lang="en-US" sz="2400" dirty="0" smtClean="0"/>
              <a:t>projects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187876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Research Project Teams</a:t>
            </a:r>
          </a:p>
          <a:p>
            <a:pPr lvl="1"/>
            <a:r>
              <a:rPr lang="en-US" sz="2900" dirty="0" smtClean="0"/>
              <a:t>Chaired by Executive Member</a:t>
            </a:r>
          </a:p>
          <a:p>
            <a:pPr lvl="1"/>
            <a:r>
              <a:rPr lang="en-US" sz="2900" dirty="0" smtClean="0"/>
              <a:t>Associate and Academic membership</a:t>
            </a:r>
          </a:p>
          <a:p>
            <a:pPr lvl="1"/>
            <a:r>
              <a:rPr lang="en-US" sz="2900" dirty="0" smtClean="0"/>
              <a:t>Make decisions on $2.5 million construction funding at </a:t>
            </a:r>
            <a:r>
              <a:rPr lang="en-US" sz="2900" dirty="0" err="1" smtClean="0"/>
              <a:t>MnROAD</a:t>
            </a:r>
            <a:endParaRPr lang="en-US" sz="2900" dirty="0" smtClean="0"/>
          </a:p>
          <a:p>
            <a:pPr lvl="1"/>
            <a:r>
              <a:rPr lang="en-US" sz="2900" dirty="0" smtClean="0"/>
              <a:t>Design the experiment through implementation</a:t>
            </a:r>
          </a:p>
          <a:p>
            <a:endParaRPr lang="en-US" dirty="0" smtClean="0"/>
          </a:p>
          <a:p>
            <a:r>
              <a:rPr lang="en-US" sz="4000" b="1" dirty="0" smtClean="0"/>
              <a:t>Tech Transfer Team</a:t>
            </a:r>
          </a:p>
          <a:p>
            <a:pPr lvl="1"/>
            <a:r>
              <a:rPr lang="en-US" sz="2600" dirty="0"/>
              <a:t>Chaired by Executive Member</a:t>
            </a:r>
          </a:p>
          <a:p>
            <a:pPr lvl="1"/>
            <a:r>
              <a:rPr lang="en-US" sz="2600" dirty="0"/>
              <a:t>Associate and </a:t>
            </a:r>
            <a:r>
              <a:rPr lang="en-US" sz="2600" dirty="0" smtClean="0"/>
              <a:t>Academic </a:t>
            </a:r>
            <a:r>
              <a:rPr lang="en-US" sz="2600" dirty="0"/>
              <a:t>membership</a:t>
            </a:r>
          </a:p>
          <a:p>
            <a:pPr lvl="1"/>
            <a:r>
              <a:rPr lang="en-US" sz="2600" dirty="0" smtClean="0"/>
              <a:t>Newsletters</a:t>
            </a:r>
          </a:p>
          <a:p>
            <a:pPr lvl="1"/>
            <a:r>
              <a:rPr lang="en-US" sz="2600" dirty="0" smtClean="0"/>
              <a:t>Webinars</a:t>
            </a:r>
          </a:p>
          <a:p>
            <a:pPr lvl="1"/>
            <a:r>
              <a:rPr lang="en-US" sz="2600" dirty="0" smtClean="0"/>
              <a:t>Training</a:t>
            </a:r>
          </a:p>
          <a:p>
            <a:pPr lvl="1"/>
            <a:r>
              <a:rPr lang="en-US" sz="2600" dirty="0" smtClean="0"/>
              <a:t>Implementation Series</a:t>
            </a:r>
          </a:p>
          <a:p>
            <a:pPr lvl="2"/>
            <a:r>
              <a:rPr lang="en-US" sz="2600" dirty="0" smtClean="0"/>
              <a:t>Select shovel ready technologies</a:t>
            </a:r>
          </a:p>
          <a:p>
            <a:pPr lvl="1"/>
            <a:r>
              <a:rPr lang="en-US" sz="2600" dirty="0" smtClean="0"/>
              <a:t>Pavement Conference/NCAT Conference</a:t>
            </a:r>
          </a:p>
          <a:p>
            <a:pPr lvl="2"/>
            <a:r>
              <a:rPr lang="en-US" sz="2600" dirty="0" smtClean="0"/>
              <a:t>All members meeting prior to conferences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pic>
        <p:nvPicPr>
          <p:cNvPr id="5" name="Picture 2" descr="P:\Isack1Cas\pavand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200400"/>
            <a:ext cx="2667001" cy="25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1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Communications Team</a:t>
            </a:r>
          </a:p>
          <a:p>
            <a:pPr lvl="1"/>
            <a:r>
              <a:rPr lang="en-US" dirty="0" smtClean="0"/>
              <a:t>Chaired by Executive Member</a:t>
            </a:r>
          </a:p>
          <a:p>
            <a:pPr lvl="1"/>
            <a:r>
              <a:rPr lang="en-US" dirty="0" smtClean="0"/>
              <a:t>Associate and Academic membership</a:t>
            </a:r>
          </a:p>
          <a:p>
            <a:pPr lvl="1"/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Outreach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pic>
        <p:nvPicPr>
          <p:cNvPr id="2050" name="Picture 2" descr="R:\Pictures\WMA Olmsted 2007\DSC0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524933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0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NRRA </a:t>
            </a:r>
            <a:r>
              <a:rPr lang="en-US" b="1" dirty="0"/>
              <a:t>starts </a:t>
            </a:r>
            <a:r>
              <a:rPr lang="en-US" b="1" dirty="0" smtClean="0"/>
              <a:t>Fall 2015</a:t>
            </a:r>
          </a:p>
          <a:p>
            <a:r>
              <a:rPr lang="en-US" b="1" dirty="0" err="1" smtClean="0"/>
              <a:t>MnROAD</a:t>
            </a:r>
            <a:r>
              <a:rPr lang="en-US" b="1" dirty="0" smtClean="0"/>
              <a:t> </a:t>
            </a:r>
            <a:r>
              <a:rPr lang="en-US" b="1" dirty="0"/>
              <a:t>Phase 3 </a:t>
            </a:r>
          </a:p>
          <a:p>
            <a:pPr lvl="1"/>
            <a:r>
              <a:rPr lang="en-US" dirty="0"/>
              <a:t>Planning – currently underway</a:t>
            </a:r>
          </a:p>
          <a:p>
            <a:pPr lvl="1"/>
            <a:r>
              <a:rPr lang="en-US" dirty="0"/>
              <a:t>Design </a:t>
            </a:r>
            <a:r>
              <a:rPr lang="en-US" dirty="0" smtClean="0"/>
              <a:t>– 2016</a:t>
            </a:r>
            <a:endParaRPr lang="en-US" dirty="0"/>
          </a:p>
          <a:p>
            <a:pPr lvl="1"/>
            <a:r>
              <a:rPr lang="en-US" dirty="0"/>
              <a:t>Construction – </a:t>
            </a:r>
            <a:r>
              <a:rPr lang="en-US" dirty="0" smtClean="0"/>
              <a:t>2017</a:t>
            </a:r>
            <a:endParaRPr lang="en-US" dirty="0"/>
          </a:p>
          <a:p>
            <a:pPr lvl="1"/>
            <a:r>
              <a:rPr lang="en-US" dirty="0"/>
              <a:t>In current STIP </a:t>
            </a:r>
          </a:p>
          <a:p>
            <a:pPr lvl="2"/>
            <a:r>
              <a:rPr lang="en-US" dirty="0"/>
              <a:t>$2.5 </a:t>
            </a:r>
            <a:r>
              <a:rPr lang="en-US" dirty="0" smtClean="0"/>
              <a:t>million</a:t>
            </a:r>
          </a:p>
          <a:p>
            <a:r>
              <a:rPr lang="en-US" b="1" dirty="0" smtClean="0"/>
              <a:t>Work concurrently with NCAT </a:t>
            </a:r>
            <a:r>
              <a:rPr lang="en-US" b="1" dirty="0" smtClean="0"/>
              <a:t>Partnership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1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your interest in joining the NRRA!</a:t>
            </a:r>
            <a:endParaRPr lang="en-US" dirty="0"/>
          </a:p>
        </p:txBody>
      </p:sp>
      <p:pic>
        <p:nvPicPr>
          <p:cNvPr id="5" name="Picture 11" descr="N:\MnR_OPS\UserArea\Worel\safetruc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1903" b="6793"/>
          <a:stretch>
            <a:fillRect/>
          </a:stretch>
        </p:blipFill>
        <p:spPr bwMode="auto">
          <a:xfrm>
            <a:off x="1828800" y="1926430"/>
            <a:ext cx="6007908" cy="31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4953000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Primary Emphasis </a:t>
            </a:r>
            <a:r>
              <a:rPr lang="en-US" sz="2800" b="1" dirty="0" smtClean="0"/>
              <a:t>Areas</a:t>
            </a:r>
          </a:p>
          <a:p>
            <a:pPr lvl="1"/>
            <a:r>
              <a:rPr lang="en-US" sz="2400" dirty="0" smtClean="0"/>
              <a:t>Local and State </a:t>
            </a:r>
            <a:r>
              <a:rPr lang="en-US" sz="2400" dirty="0"/>
              <a:t>Sponsored Research</a:t>
            </a:r>
          </a:p>
          <a:p>
            <a:pPr lvl="1"/>
            <a:r>
              <a:rPr lang="en-US" sz="2400" dirty="0" smtClean="0"/>
              <a:t>Implementation Focus</a:t>
            </a:r>
            <a:endParaRPr lang="en-US" sz="2400" dirty="0"/>
          </a:p>
          <a:p>
            <a:pPr lvl="1"/>
            <a:r>
              <a:rPr lang="en-US" sz="2400" dirty="0"/>
              <a:t>Technology Transfer </a:t>
            </a:r>
            <a:endParaRPr lang="en-US" sz="2400" dirty="0" smtClean="0"/>
          </a:p>
          <a:p>
            <a:pPr lvl="1"/>
            <a:r>
              <a:rPr lang="en-US" sz="2400" dirty="0" smtClean="0"/>
              <a:t>Training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pic>
        <p:nvPicPr>
          <p:cNvPr id="5" name="Picture 2" descr="R:\Pictures\MnROAD Pictures and Video\Tek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788664" cy="2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b="1" dirty="0" smtClean="0"/>
              <a:t>Governing Board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goals and mission</a:t>
            </a:r>
            <a:endParaRPr lang="en-US" dirty="0" smtClean="0"/>
          </a:p>
          <a:p>
            <a:r>
              <a:rPr lang="en-US" b="1" dirty="0" smtClean="0"/>
              <a:t>Executive Committee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research objectives, goals and project selection</a:t>
            </a:r>
            <a:endParaRPr lang="en-US" dirty="0" smtClean="0"/>
          </a:p>
          <a:p>
            <a:r>
              <a:rPr lang="en-US" b="1" dirty="0" smtClean="0"/>
              <a:t>Associates</a:t>
            </a:r>
          </a:p>
          <a:p>
            <a:pPr lvl="1"/>
            <a:r>
              <a:rPr lang="en-US" dirty="0"/>
              <a:t>Provide innovative solutions to the State and Local identified research problem statements </a:t>
            </a:r>
            <a:endParaRPr lang="en-US" dirty="0" smtClean="0"/>
          </a:p>
          <a:p>
            <a:r>
              <a:rPr lang="en-US" b="1" dirty="0" smtClean="0"/>
              <a:t>Academia</a:t>
            </a:r>
          </a:p>
          <a:p>
            <a:pPr lvl="1"/>
            <a:r>
              <a:rPr lang="en-US" dirty="0"/>
              <a:t>Provide input on new technology and complete research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93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Board Members</a:t>
            </a:r>
          </a:p>
          <a:p>
            <a:pPr lvl="1"/>
            <a:r>
              <a:rPr lang="en-US" dirty="0" smtClean="0"/>
              <a:t>Three Minnesota Local Road Research Board members representing local agencies</a:t>
            </a:r>
          </a:p>
          <a:p>
            <a:pPr lvl="1"/>
            <a:r>
              <a:rPr lang="en-US" dirty="0" smtClean="0"/>
              <a:t>Three </a:t>
            </a:r>
            <a:r>
              <a:rPr lang="en-US" dirty="0" err="1" smtClean="0"/>
              <a:t>MnDOT</a:t>
            </a:r>
            <a:r>
              <a:rPr lang="en-US" dirty="0" smtClean="0"/>
              <a:t>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Govern</a:t>
            </a:r>
            <a:r>
              <a:rPr lang="en-US" dirty="0"/>
              <a:t>ing </a:t>
            </a:r>
            <a:r>
              <a:rPr lang="en-US" dirty="0" smtClean="0"/>
              <a:t>Board </a:t>
            </a:r>
            <a:endParaRPr lang="en-US" dirty="0"/>
          </a:p>
        </p:txBody>
      </p:sp>
      <p:pic>
        <p:nvPicPr>
          <p:cNvPr id="3074" name="Picture 2" descr="C:\Users\engs1gle\AppData\Local\Microsoft\Windows\Temporary Internet Files\Content.Outlook\9VGDG1X5\20141030_143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2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overall direction</a:t>
            </a:r>
          </a:p>
          <a:p>
            <a:r>
              <a:rPr lang="en-US" dirty="0" smtClean="0"/>
              <a:t>Establish goals</a:t>
            </a:r>
          </a:p>
          <a:p>
            <a:r>
              <a:rPr lang="en-US" dirty="0" smtClean="0"/>
              <a:t>Insure member needs are met</a:t>
            </a:r>
          </a:p>
          <a:p>
            <a:r>
              <a:rPr lang="en-US" dirty="0" smtClean="0"/>
              <a:t>Seek input from other groups</a:t>
            </a:r>
          </a:p>
          <a:p>
            <a:r>
              <a:rPr lang="en-US" dirty="0" smtClean="0"/>
              <a:t>Attract new members</a:t>
            </a:r>
          </a:p>
          <a:p>
            <a:r>
              <a:rPr lang="en-US" dirty="0" smtClean="0"/>
              <a:t>Attract new funding</a:t>
            </a:r>
          </a:p>
          <a:p>
            <a:r>
              <a:rPr lang="en-US" dirty="0" smtClean="0"/>
              <a:t>Re-evaluate as needed</a:t>
            </a:r>
          </a:p>
          <a:p>
            <a:r>
              <a:rPr lang="en-US" dirty="0" smtClean="0"/>
              <a:t>Establish and maintain good communication methods and procedures</a:t>
            </a:r>
          </a:p>
          <a:p>
            <a:r>
              <a:rPr lang="en-US" dirty="0" smtClean="0"/>
              <a:t>Insure collaboration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15814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42672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Executive Committee Membership</a:t>
            </a:r>
          </a:p>
          <a:p>
            <a:pPr lvl="1"/>
            <a:r>
              <a:rPr lang="en-US" dirty="0" smtClean="0"/>
              <a:t>Major sponsors that contribute $150,000 per year for 3 years.</a:t>
            </a:r>
          </a:p>
          <a:p>
            <a:pPr lvl="1"/>
            <a:r>
              <a:rPr lang="en-US" dirty="0" smtClean="0"/>
              <a:t>Governing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pic>
        <p:nvPicPr>
          <p:cNvPr id="6" name="Picture 2" descr="R:\Pictures\Frost Probe Installation - Nobles Co\Site Looking 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3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research </a:t>
            </a:r>
            <a:r>
              <a:rPr lang="en-US" sz="2400" dirty="0" smtClean="0"/>
              <a:t>objectives </a:t>
            </a:r>
          </a:p>
          <a:p>
            <a:r>
              <a:rPr lang="en-US" sz="2400" dirty="0" smtClean="0"/>
              <a:t>Select projects for Phase 3 at MnROAD, summer </a:t>
            </a:r>
            <a:r>
              <a:rPr lang="en-US" sz="2400" dirty="0" smtClean="0"/>
              <a:t>2017 </a:t>
            </a:r>
            <a:r>
              <a:rPr lang="en-US" sz="2400" dirty="0" smtClean="0"/>
              <a:t>construction planned</a:t>
            </a:r>
          </a:p>
          <a:p>
            <a:r>
              <a:rPr lang="en-US" sz="2400" dirty="0"/>
              <a:t>Define scope</a:t>
            </a:r>
          </a:p>
          <a:p>
            <a:r>
              <a:rPr lang="en-US" sz="2400" dirty="0" smtClean="0"/>
              <a:t>Select project teams</a:t>
            </a:r>
          </a:p>
          <a:p>
            <a:r>
              <a:rPr lang="en-US" sz="2400" dirty="0" smtClean="0"/>
              <a:t>Set project budgets and timelines</a:t>
            </a:r>
          </a:p>
          <a:p>
            <a:r>
              <a:rPr lang="en-US" sz="2400" dirty="0" smtClean="0"/>
              <a:t>Insure a collaborative process with all members</a:t>
            </a:r>
          </a:p>
          <a:p>
            <a:r>
              <a:rPr lang="en-US" sz="2400" dirty="0" smtClean="0"/>
              <a:t>Include training, tech transfer and implementation as a part of each project</a:t>
            </a:r>
          </a:p>
          <a:p>
            <a:r>
              <a:rPr lang="en-US" sz="2400" dirty="0" smtClean="0"/>
              <a:t>Work as a team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41848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1430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Make decisions on $2.5 million construction funding at </a:t>
            </a:r>
            <a:r>
              <a:rPr lang="en-US" sz="3400" b="1" dirty="0" err="1" smtClean="0"/>
              <a:t>MnROAD</a:t>
            </a:r>
            <a:endParaRPr lang="en-US" sz="3400" b="1" dirty="0" smtClean="0"/>
          </a:p>
          <a:p>
            <a:pPr lvl="1"/>
            <a:r>
              <a:rPr lang="en-US" sz="2600" dirty="0" smtClean="0"/>
              <a:t>12,724 </a:t>
            </a:r>
            <a:r>
              <a:rPr lang="en-US" sz="2600" dirty="0" err="1" smtClean="0"/>
              <a:t>ft</a:t>
            </a:r>
            <a:r>
              <a:rPr lang="en-US" sz="2600" dirty="0" smtClean="0"/>
              <a:t>, 2 lanes available</a:t>
            </a:r>
          </a:p>
          <a:p>
            <a:pPr lvl="1"/>
            <a:r>
              <a:rPr lang="en-US" sz="2600" dirty="0" smtClean="0"/>
              <a:t>More test sections</a:t>
            </a:r>
          </a:p>
          <a:p>
            <a:pPr lvl="1"/>
            <a:r>
              <a:rPr lang="en-US" sz="2600" dirty="0" smtClean="0"/>
              <a:t>Instrumentation</a:t>
            </a:r>
          </a:p>
          <a:p>
            <a:pPr lvl="1"/>
            <a:r>
              <a:rPr lang="en-US" sz="2600" dirty="0" smtClean="0"/>
              <a:t>Intelligent Compaction</a:t>
            </a:r>
          </a:p>
          <a:p>
            <a:r>
              <a:rPr lang="en-US" sz="3400" b="1" dirty="0" smtClean="0"/>
              <a:t>Meeting/conference travel</a:t>
            </a:r>
          </a:p>
          <a:p>
            <a:pPr lvl="1"/>
            <a:r>
              <a:rPr lang="en-US" sz="2600" dirty="0" err="1" smtClean="0"/>
              <a:t>MnROAD</a:t>
            </a:r>
            <a:r>
              <a:rPr lang="en-US" sz="2600" dirty="0" smtClean="0"/>
              <a:t>, NCAT, TRB, FPP, etc.</a:t>
            </a:r>
          </a:p>
          <a:p>
            <a:r>
              <a:rPr lang="en-US" sz="3400" b="1" dirty="0" smtClean="0"/>
              <a:t>Student sponsor</a:t>
            </a:r>
          </a:p>
          <a:p>
            <a:r>
              <a:rPr lang="en-US" sz="3400" b="1" dirty="0" smtClean="0"/>
              <a:t>Training development</a:t>
            </a:r>
          </a:p>
          <a:p>
            <a:r>
              <a:rPr lang="en-US" sz="3400" b="1" dirty="0" smtClean="0"/>
              <a:t>Tech Transfer</a:t>
            </a:r>
          </a:p>
          <a:p>
            <a:pPr lvl="1"/>
            <a:r>
              <a:rPr lang="en-US" sz="2600" dirty="0" smtClean="0"/>
              <a:t>Newsletters</a:t>
            </a:r>
          </a:p>
          <a:p>
            <a:pPr lvl="1"/>
            <a:r>
              <a:rPr lang="en-US" sz="2600" dirty="0" smtClean="0"/>
              <a:t>Webinars</a:t>
            </a:r>
          </a:p>
          <a:p>
            <a:pPr lvl="1"/>
            <a:r>
              <a:rPr lang="en-US" sz="2600" dirty="0" smtClean="0"/>
              <a:t>Implementation Series</a:t>
            </a:r>
          </a:p>
          <a:p>
            <a:pPr lvl="1"/>
            <a:r>
              <a:rPr lang="en-US" sz="2600" dirty="0" smtClean="0"/>
              <a:t>Open House</a:t>
            </a:r>
          </a:p>
          <a:p>
            <a:r>
              <a:rPr lang="en-US" sz="3400" b="1" dirty="0" smtClean="0"/>
              <a:t>Research contracts</a:t>
            </a:r>
            <a:endParaRPr lang="en-US" sz="3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do I get for $450,000?</a:t>
            </a:r>
            <a:endParaRPr lang="en-US" dirty="0"/>
          </a:p>
        </p:txBody>
      </p:sp>
      <p:pic>
        <p:nvPicPr>
          <p:cNvPr id="4" name="Picture 1029" descr="c:\windows\TEMP\auto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5606" r="2400" b="871"/>
          <a:stretch>
            <a:fillRect/>
          </a:stretch>
        </p:blipFill>
        <p:spPr bwMode="auto">
          <a:xfrm>
            <a:off x="5029200" y="3552825"/>
            <a:ext cx="3962400" cy="261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86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Industry, consultants, suppliers, manufacturers, etc.</a:t>
            </a:r>
          </a:p>
          <a:p>
            <a:r>
              <a:rPr lang="en-US" sz="2400" dirty="0"/>
              <a:t>$</a:t>
            </a:r>
            <a:r>
              <a:rPr lang="en-US" sz="2400" dirty="0" smtClean="0"/>
              <a:t>2,000 per year for 3 years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innovative </a:t>
            </a:r>
            <a:r>
              <a:rPr lang="en-US" sz="2400" dirty="0" smtClean="0"/>
              <a:t>solutions</a:t>
            </a:r>
          </a:p>
          <a:p>
            <a:r>
              <a:rPr lang="en-US" sz="2400" dirty="0" smtClean="0"/>
              <a:t>Make your voice heard</a:t>
            </a:r>
          </a:p>
          <a:p>
            <a:r>
              <a:rPr lang="en-US" sz="2400" dirty="0" smtClean="0"/>
              <a:t>Be an active member of a project team</a:t>
            </a:r>
          </a:p>
          <a:p>
            <a:r>
              <a:rPr lang="en-US" sz="2400" dirty="0" smtClean="0"/>
              <a:t>Work with other non-members in your area</a:t>
            </a:r>
          </a:p>
          <a:p>
            <a:r>
              <a:rPr lang="en-US" sz="2400" dirty="0" smtClean="0"/>
              <a:t>Encourage participation from others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in the implementation of results to other industry members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42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nDOT">
  <a:themeElements>
    <a:clrScheme name="MnDOT Colors">
      <a:dk1>
        <a:srgbClr val="003F5F"/>
      </a:dk1>
      <a:lt1>
        <a:srgbClr val="FFFFFF"/>
      </a:lt1>
      <a:dk2>
        <a:srgbClr val="003F5F"/>
      </a:dk2>
      <a:lt2>
        <a:srgbClr val="FFFFFF"/>
      </a:lt2>
      <a:accent1>
        <a:srgbClr val="1C75BC"/>
      </a:accent1>
      <a:accent2>
        <a:srgbClr val="EE3524"/>
      </a:accent2>
      <a:accent3>
        <a:srgbClr val="00B259"/>
      </a:accent3>
      <a:accent4>
        <a:srgbClr val="003F5F"/>
      </a:accent4>
      <a:accent5>
        <a:srgbClr val="00AEEF"/>
      </a:accent5>
      <a:accent6>
        <a:srgbClr val="FAA634"/>
      </a:accent6>
      <a:hlink>
        <a:srgbClr val="1C75BC"/>
      </a:hlink>
      <a:folHlink>
        <a:srgbClr val="7581B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nDOT">
  <a:themeElements>
    <a:clrScheme name="MnDOT Colors">
      <a:dk1>
        <a:srgbClr val="003F5F"/>
      </a:dk1>
      <a:lt1>
        <a:srgbClr val="FFFFFF"/>
      </a:lt1>
      <a:dk2>
        <a:srgbClr val="003F5F"/>
      </a:dk2>
      <a:lt2>
        <a:srgbClr val="FFFFFF"/>
      </a:lt2>
      <a:accent1>
        <a:srgbClr val="1C75BC"/>
      </a:accent1>
      <a:accent2>
        <a:srgbClr val="EE3524"/>
      </a:accent2>
      <a:accent3>
        <a:srgbClr val="00B259"/>
      </a:accent3>
      <a:accent4>
        <a:srgbClr val="003F5F"/>
      </a:accent4>
      <a:accent5>
        <a:srgbClr val="00AEEF"/>
      </a:accent5>
      <a:accent6>
        <a:srgbClr val="FAA634"/>
      </a:accent6>
      <a:hlink>
        <a:srgbClr val="1C75BC"/>
      </a:hlink>
      <a:folHlink>
        <a:srgbClr val="7581B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464</Words>
  <Application>Microsoft Office PowerPoint</Application>
  <PresentationFormat>On-screen Show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MnDOT</vt:lpstr>
      <vt:lpstr>2_MnDOT</vt:lpstr>
      <vt:lpstr>National Road Research Alliance </vt:lpstr>
      <vt:lpstr>Mission</vt:lpstr>
      <vt:lpstr>Structure</vt:lpstr>
      <vt:lpstr>Governing Board </vt:lpstr>
      <vt:lpstr>Governing Board</vt:lpstr>
      <vt:lpstr>Executive Committee</vt:lpstr>
      <vt:lpstr>Executive Committee</vt:lpstr>
      <vt:lpstr>What do I get for $450,000?</vt:lpstr>
      <vt:lpstr>Associates</vt:lpstr>
      <vt:lpstr>Academia</vt:lpstr>
      <vt:lpstr>Project Teams</vt:lpstr>
      <vt:lpstr>Project Teams</vt:lpstr>
      <vt:lpstr>Schedule</vt:lpstr>
      <vt:lpstr>Thank you for your interest in joining the NRRA!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MnDOT Presentation</dc:title>
  <dc:creator>Minnesota Department of Transportation</dc:creator>
  <cp:keywords>MnDOT;Transportation;Presentation</cp:keywords>
  <cp:lastModifiedBy>Ben Worel</cp:lastModifiedBy>
  <cp:revision>146</cp:revision>
  <dcterms:created xsi:type="dcterms:W3CDTF">2011-09-13T21:05:29Z</dcterms:created>
  <dcterms:modified xsi:type="dcterms:W3CDTF">2015-08-07T17:03:35Z</dcterms:modified>
</cp:coreProperties>
</file>