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4" r:id="rId4"/>
  </p:sldMasterIdLst>
  <p:notesMasterIdLst>
    <p:notesMasterId r:id="rId40"/>
  </p:notesMasterIdLst>
  <p:handoutMasterIdLst>
    <p:handoutMasterId r:id="rId41"/>
  </p:handoutMasterIdLst>
  <p:sldIdLst>
    <p:sldId id="454" r:id="rId5"/>
    <p:sldId id="460" r:id="rId6"/>
    <p:sldId id="461" r:id="rId7"/>
    <p:sldId id="360" r:id="rId8"/>
    <p:sldId id="424" r:id="rId9"/>
    <p:sldId id="425" r:id="rId10"/>
    <p:sldId id="433" r:id="rId11"/>
    <p:sldId id="465" r:id="rId12"/>
    <p:sldId id="470" r:id="rId13"/>
    <p:sldId id="471" r:id="rId14"/>
    <p:sldId id="472" r:id="rId15"/>
    <p:sldId id="473" r:id="rId16"/>
    <p:sldId id="466" r:id="rId17"/>
    <p:sldId id="474" r:id="rId18"/>
    <p:sldId id="436" r:id="rId19"/>
    <p:sldId id="457" r:id="rId20"/>
    <p:sldId id="458" r:id="rId21"/>
    <p:sldId id="438" r:id="rId22"/>
    <p:sldId id="446" r:id="rId23"/>
    <p:sldId id="414" r:id="rId24"/>
    <p:sldId id="449" r:id="rId25"/>
    <p:sldId id="450" r:id="rId26"/>
    <p:sldId id="451" r:id="rId27"/>
    <p:sldId id="452" r:id="rId28"/>
    <p:sldId id="453" r:id="rId29"/>
    <p:sldId id="426" r:id="rId30"/>
    <p:sldId id="447" r:id="rId31"/>
    <p:sldId id="428" r:id="rId32"/>
    <p:sldId id="429" r:id="rId33"/>
    <p:sldId id="456" r:id="rId34"/>
    <p:sldId id="430" r:id="rId35"/>
    <p:sldId id="459" r:id="rId36"/>
    <p:sldId id="463" r:id="rId37"/>
    <p:sldId id="462" r:id="rId38"/>
    <p:sldId id="464" r:id="rId39"/>
  </p:sldIdLst>
  <p:sldSz cx="12192000" cy="6858000"/>
  <p:notesSz cx="7010400" cy="9296400"/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1536" userDrawn="1">
          <p15:clr>
            <a:srgbClr val="A4A3A4"/>
          </p15:clr>
        </p15:guide>
        <p15:guide id="3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CB9727-5D51-7097-3855-B0FB0B34C682}" name="Kelly Smith" initials="KS" userId="S::klsmith@appliedpavement.com::8d90b6b4-ed37-4162-a5e8-374a7a79058a" providerId="AD"/>
  <p188:author id="{0A1E1594-FFE6-8A13-025A-C7798BC055A6}" name="Linda Pierce" initials="LP" userId="S::LPierce@ncenet.com::60b40fa2-3c03-4c14-b8b8-d5a4df74a44f" providerId="AD"/>
  <p188:author id="{6989ABDE-C49D-F38A-8AB4-0C798F58EDEC}" name="Max Grogg" initials="MG" userId="S::mgrogg@appliedpavement.onmicrosoft.com::8449bcc5-6131-4e5c-9c67-9af71db81d3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Duncan" initials="" lastIdx="4" clrIdx="0"/>
  <p:cmAuthor id="1" name="Nancy Laffey" initials="" lastIdx="2" clrIdx="1"/>
  <p:cmAuthor id="2" name="Nancy Laffey" initials="NL" lastIdx="43" clrIdx="2">
    <p:extLst>
      <p:ext uri="{19B8F6BF-5375-455C-9EA6-DF929625EA0E}">
        <p15:presenceInfo xmlns:p15="http://schemas.microsoft.com/office/powerpoint/2012/main" userId="S-1-5-21-220523388-1214440339-839522115-8621" providerId="AD"/>
      </p:ext>
    </p:extLst>
  </p:cmAuthor>
  <p:cmAuthor id="3" name="Mark Gardner" initials="MG" lastIdx="1" clrIdx="3">
    <p:extLst>
      <p:ext uri="{19B8F6BF-5375-455C-9EA6-DF929625EA0E}">
        <p15:presenceInfo xmlns:p15="http://schemas.microsoft.com/office/powerpoint/2012/main" userId="S-1-5-21-220523388-1214440339-839522115-6692" providerId="AD"/>
      </p:ext>
    </p:extLst>
  </p:cmAuthor>
  <p:cmAuthor id="4" name="Jessica Snyder" initials="JS" lastIdx="5" clrIdx="4">
    <p:extLst>
      <p:ext uri="{19B8F6BF-5375-455C-9EA6-DF929625EA0E}">
        <p15:presenceInfo xmlns:p15="http://schemas.microsoft.com/office/powerpoint/2012/main" userId="S-1-5-21-220523388-1214440339-839522115-9108" providerId="AD"/>
      </p:ext>
    </p:extLst>
  </p:cmAuthor>
  <p:cmAuthor id="5" name="David Peshkin" initials="DP" lastIdx="1" clrIdx="5">
    <p:extLst>
      <p:ext uri="{19B8F6BF-5375-455C-9EA6-DF929625EA0E}">
        <p15:presenceInfo xmlns:p15="http://schemas.microsoft.com/office/powerpoint/2012/main" userId="S-1-5-21-220523388-1214440339-839522115-1112" providerId="AD"/>
      </p:ext>
    </p:extLst>
  </p:cmAuthor>
  <p:cmAuthor id="6" name="Kurt Smith" initials="KS" lastIdx="6" clrIdx="6">
    <p:extLst>
      <p:ext uri="{19B8F6BF-5375-455C-9EA6-DF929625EA0E}">
        <p15:presenceInfo xmlns:p15="http://schemas.microsoft.com/office/powerpoint/2012/main" userId="S-1-5-21-220523388-1214440339-839522115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BCBCBC"/>
    <a:srgbClr val="CBCBCB"/>
    <a:srgbClr val="487693"/>
    <a:srgbClr val="024068"/>
    <a:srgbClr val="CC3300"/>
    <a:srgbClr val="0B0D0F"/>
    <a:srgbClr val="A7A7A7"/>
    <a:srgbClr val="B0B0B0"/>
    <a:srgbClr val="395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283" autoAdjust="0"/>
  </p:normalViewPr>
  <p:slideViewPr>
    <p:cSldViewPr showGuides="1">
      <p:cViewPr varScale="1">
        <p:scale>
          <a:sx n="103" d="100"/>
          <a:sy n="103" d="100"/>
        </p:scale>
        <p:origin x="234" y="192"/>
      </p:cViewPr>
      <p:guideLst>
        <p:guide pos="1536"/>
        <p:guide orient="horz" pos="12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ierce\OneDrive%20-%20NCE\Documents\Projects\APTech%20Pavement%20ME%20User%20Group%20Meetings%2085.33.25\Task%202%20training\6%20-%20PMED%20and%20rePave\Nevada%20Section%20320102%20revi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ierce\OneDrive%20-%20NCE\Documents\Projects\APTech%20Pavement%20ME%20User%20Group%20Meetings%2085.33.25\Task%202%20training\6%20-%20PMED%20and%20rePave\Nevada%20Section%20320102%20revis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ierce\OneDrive%20-%20NCE\Documents\Projects\APTech%20Pavement%20ME%20User%20Group%20Meetings%2085.33.25\Task%202%20training\6%20-%20PMED%20and%20rePave\Nevada%20Section%20320102%20revis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ierce\OneDrive%20-%20NCE\Documents\Projects\APTech%20Pavement%20ME%20User%20Group%20Meetings%2085.33.25\Task%202%20training\6%20-%20PMED%20and%20rePave\Nevada%20Section%20320102%20revis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7372047244095"/>
          <c:y val="4.2795275590551178E-2"/>
          <c:w val="0.73931922572178477"/>
          <c:h val="0.68890501968503937"/>
        </c:manualLayout>
      </c:layout>
      <c:scatterChart>
        <c:scatterStyle val="lineMarker"/>
        <c:varyColors val="0"/>
        <c:ser>
          <c:idx val="2"/>
          <c:order val="0"/>
          <c:tx>
            <c:v>Transverse Cracking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CF-4F1D-8CBA-4ACF79807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distress!$EF$18:$EF$25</c:f>
              <c:numCache>
                <c:formatCode>0</c:formatCode>
                <c:ptCount val="8"/>
                <c:pt idx="0">
                  <c:v>1996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</c:numCache>
            </c:numRef>
          </c:xVal>
          <c:yVal>
            <c:numRef>
              <c:f>distress!$H$2:$H$9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94</c:v>
                </c:pt>
                <c:pt idx="4">
                  <c:v>94</c:v>
                </c:pt>
                <c:pt idx="5">
                  <c:v>256</c:v>
                </c:pt>
                <c:pt idx="6">
                  <c:v>589</c:v>
                </c:pt>
                <c:pt idx="7">
                  <c:v>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CF-4F1D-8CBA-4ACF79807428}"/>
            </c:ext>
          </c:extLst>
        </c:ser>
        <c:ser>
          <c:idx val="3"/>
          <c:order val="1"/>
          <c:tx>
            <c:v>Longitudinal Cracking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F-4F1D-8CBA-4ACF79807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distress!$EF$18:$EF$25</c:f>
              <c:numCache>
                <c:formatCode>0</c:formatCode>
                <c:ptCount val="8"/>
                <c:pt idx="0">
                  <c:v>1996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</c:numCache>
            </c:numRef>
          </c:xVal>
          <c:yVal>
            <c:numRef>
              <c:f>distress!$I$2:$I$9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69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6CF-4F1D-8CBA-4ACF79807428}"/>
            </c:ext>
          </c:extLst>
        </c:ser>
        <c:ser>
          <c:idx val="0"/>
          <c:order val="4"/>
          <c:tx>
            <c:v>Maintenance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distress!$EF$13:$EF$14</c:f>
              <c:numCache>
                <c:formatCode>0</c:formatCode>
                <c:ptCount val="2"/>
                <c:pt idx="0">
                  <c:v>1999</c:v>
                </c:pt>
                <c:pt idx="1">
                  <c:v>2002</c:v>
                </c:pt>
              </c:numCache>
            </c:numRef>
          </c:xVal>
          <c:yVal>
            <c:numRef>
              <c:f>distress!$EG$13:$EG$14</c:f>
              <c:numCache>
                <c:formatCode>General</c:formatCode>
                <c:ptCount val="2"/>
                <c:pt idx="0">
                  <c:v>2000</c:v>
                </c:pt>
                <c:pt idx="1">
                  <c:v>2000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6CF-4F1D-8CBA-4ACF79807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242191"/>
        <c:axId val="1882549743"/>
      </c:scatterChart>
      <c:scatterChart>
        <c:scatterStyle val="lineMarker"/>
        <c:varyColors val="0"/>
        <c:ser>
          <c:idx val="4"/>
          <c:order val="2"/>
          <c:tx>
            <c:v>Fatigue Cracking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CF-4F1D-8CBA-4ACF798074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distress!$EF$18:$EF$25</c:f>
              <c:numCache>
                <c:formatCode>0</c:formatCode>
                <c:ptCount val="8"/>
                <c:pt idx="0">
                  <c:v>1996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</c:numCache>
            </c:numRef>
          </c:xVal>
          <c:yVal>
            <c:numRef>
              <c:f>distress!$J$2:$J$9</c:f>
              <c:numCache>
                <c:formatCode>0.0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6CF-4F1D-8CBA-4ACF79807428}"/>
            </c:ext>
          </c:extLst>
        </c:ser>
        <c:ser>
          <c:idx val="1"/>
          <c:order val="3"/>
          <c:tx>
            <c:v>Patching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7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CF-4F1D-8CBA-4ACF798074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distress!$EF$18:$EF$25</c:f>
              <c:numCache>
                <c:formatCode>0</c:formatCode>
                <c:ptCount val="8"/>
                <c:pt idx="0">
                  <c:v>1996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</c:numCache>
            </c:numRef>
          </c:xVal>
          <c:yVal>
            <c:numRef>
              <c:f>distress!$BD$2:$BD$9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44.400001525878906</c:v>
                </c:pt>
                <c:pt idx="4">
                  <c:v>46.299999237060547</c:v>
                </c:pt>
                <c:pt idx="5">
                  <c:v>59.599998474121094</c:v>
                </c:pt>
                <c:pt idx="6">
                  <c:v>59.200000762939453</c:v>
                </c:pt>
                <c:pt idx="7">
                  <c:v>58.799999237060547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6CF-4F1D-8CBA-4ACF79807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7533199"/>
        <c:axId val="2037524559"/>
      </c:scatterChart>
      <c:valAx>
        <c:axId val="1896242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549743"/>
        <c:crosses val="autoZero"/>
        <c:crossBetween val="midCat"/>
        <c:majorUnit val="1"/>
      </c:valAx>
      <c:valAx>
        <c:axId val="1882549743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Trans. and Long. Cracking (ft)</a:t>
                </a:r>
              </a:p>
            </c:rich>
          </c:tx>
          <c:layout>
            <c:manualLayout>
              <c:xMode val="edge"/>
              <c:yMode val="edge"/>
              <c:x val="1.4583333333333334E-2"/>
              <c:y val="0.12723042432195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242191"/>
        <c:crosses val="autoZero"/>
        <c:crossBetween val="midCat"/>
        <c:majorUnit val="500"/>
      </c:valAx>
      <c:valAx>
        <c:axId val="2037524559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Fatigue Cracking (%) or Patching (sf)</a:t>
                </a:r>
              </a:p>
            </c:rich>
          </c:tx>
          <c:layout>
            <c:manualLayout>
              <c:xMode val="edge"/>
              <c:yMode val="edge"/>
              <c:x val="0.95281249999999995"/>
              <c:y val="6.85758420822397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533199"/>
        <c:crosses val="max"/>
        <c:crossBetween val="midCat"/>
        <c:majorUnit val="25"/>
      </c:valAx>
      <c:valAx>
        <c:axId val="2037533199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037524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321446850393701"/>
          <c:y val="0.84198928258967631"/>
          <c:w val="0.80356594488188982"/>
          <c:h val="0.13717738407699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v>IRI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IRI!$W$36:$W$43</c:f>
              <c:numCache>
                <c:formatCode>General</c:formatCode>
                <c:ptCount val="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</c:numCache>
            </c:numRef>
          </c:xVal>
          <c:yVal>
            <c:numRef>
              <c:f>IRI!$X$36:$X$43</c:f>
              <c:numCache>
                <c:formatCode>General</c:formatCode>
                <c:ptCount val="8"/>
                <c:pt idx="0">
                  <c:v>65.260798895359045</c:v>
                </c:pt>
                <c:pt idx="1">
                  <c:v>69.695999622344971</c:v>
                </c:pt>
                <c:pt idx="2">
                  <c:v>88.704002737998962</c:v>
                </c:pt>
                <c:pt idx="3">
                  <c:v>88.704002737998962</c:v>
                </c:pt>
                <c:pt idx="4">
                  <c:v>114.04799509048462</c:v>
                </c:pt>
                <c:pt idx="5">
                  <c:v>93.139199334383008</c:v>
                </c:pt>
                <c:pt idx="6">
                  <c:v>136.85759882926942</c:v>
                </c:pt>
                <c:pt idx="7">
                  <c:v>255.97440419197082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AC-4791-96A1-C67449AA20EF}"/>
            </c:ext>
          </c:extLst>
        </c:ser>
        <c:ser>
          <c:idx val="0"/>
          <c:order val="1"/>
          <c:tx>
            <c:v>Maintenance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IRI!$W$31:$W$32</c:f>
              <c:numCache>
                <c:formatCode>General</c:formatCode>
                <c:ptCount val="2"/>
                <c:pt idx="0">
                  <c:v>1999</c:v>
                </c:pt>
                <c:pt idx="1">
                  <c:v>2002</c:v>
                </c:pt>
              </c:numCache>
            </c:numRef>
          </c:xVal>
          <c:yVal>
            <c:numRef>
              <c:f>IRI!$X$31:$X$32</c:f>
              <c:numCache>
                <c:formatCode>General</c:formatCode>
                <c:ptCount val="2"/>
                <c:pt idx="0">
                  <c:v>300</c:v>
                </c:pt>
                <c:pt idx="1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AC-4791-96A1-C67449AA2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242191"/>
        <c:axId val="1882549743"/>
        <c:extLst/>
      </c:scatterChart>
      <c:valAx>
        <c:axId val="1896242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549743"/>
        <c:crosses val="autoZero"/>
        <c:crossBetween val="midCat"/>
        <c:majorUnit val="1"/>
      </c:valAx>
      <c:valAx>
        <c:axId val="1882549743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IRI (in/mi)</a:t>
                </a:r>
              </a:p>
            </c:rich>
          </c:tx>
          <c:layout>
            <c:manualLayout>
              <c:xMode val="edge"/>
              <c:yMode val="edge"/>
              <c:x val="6.6488663223321356E-3"/>
              <c:y val="0.2752530394907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2421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rutting!$R$25:$R$32</c:f>
              <c:numCache>
                <c:formatCode>General</c:formatCode>
                <c:ptCount val="8"/>
                <c:pt idx="0">
                  <c:v>1996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</c:numCache>
            </c:numRef>
          </c:xVal>
          <c:yVal>
            <c:numRef>
              <c:f>rutting!$S$25:$S$32</c:f>
              <c:numCache>
                <c:formatCode>0.00</c:formatCode>
                <c:ptCount val="8"/>
                <c:pt idx="0">
                  <c:v>0.09</c:v>
                </c:pt>
                <c:pt idx="1">
                  <c:v>0.12</c:v>
                </c:pt>
                <c:pt idx="2" formatCode="General">
                  <c:v>0.15</c:v>
                </c:pt>
                <c:pt idx="3" formatCode="General">
                  <c:v>0.14000000000000001</c:v>
                </c:pt>
                <c:pt idx="4" formatCode="General">
                  <c:v>0.14000000000000001</c:v>
                </c:pt>
                <c:pt idx="5" formatCode="General">
                  <c:v>0.16</c:v>
                </c:pt>
                <c:pt idx="6" formatCode="General">
                  <c:v>0.15</c:v>
                </c:pt>
                <c:pt idx="7" formatCode="General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60-4A67-A656-7F0809E74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242191"/>
        <c:axId val="1882549743"/>
        <c:extLst/>
      </c:scatterChart>
      <c:valAx>
        <c:axId val="1896242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549743"/>
        <c:crosses val="autoZero"/>
        <c:crossBetween val="midCat"/>
        <c:majorUnit val="1"/>
      </c:valAx>
      <c:valAx>
        <c:axId val="1882549743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Rut Depth (in.)</a:t>
                </a:r>
              </a:p>
            </c:rich>
          </c:tx>
          <c:layout>
            <c:manualLayout>
              <c:xMode val="edge"/>
              <c:yMode val="edge"/>
              <c:x val="3.7018639385897186E-3"/>
              <c:y val="0.19666825052040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242191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429646447568"/>
          <c:y val="0.20557086614173228"/>
          <c:w val="0.84141957715408278"/>
          <c:h val="0.7435032079323418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deflection!$Q$30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deflection!$Q$31:$Q$38</c:f>
              <c:numCache>
                <c:formatCode>0</c:formatCode>
                <c:ptCount val="8"/>
                <c:pt idx="0">
                  <c:v>16.814961168</c:v>
                </c:pt>
                <c:pt idx="1">
                  <c:v>12.842520095999999</c:v>
                </c:pt>
                <c:pt idx="2">
                  <c:v>9.885827088000001</c:v>
                </c:pt>
                <c:pt idx="3">
                  <c:v>6.224409648</c:v>
                </c:pt>
                <c:pt idx="4">
                  <c:v>3.783464688</c:v>
                </c:pt>
                <c:pt idx="5">
                  <c:v>1.8661417920000001</c:v>
                </c:pt>
                <c:pt idx="6">
                  <c:v>1.3346457119999999</c:v>
                </c:pt>
                <c:pt idx="7">
                  <c:v>1.0905512159999999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B4-4277-8C30-806482B3DE50}"/>
            </c:ext>
          </c:extLst>
        </c:ser>
        <c:ser>
          <c:idx val="1"/>
          <c:order val="1"/>
          <c:tx>
            <c:strRef>
              <c:f>deflection!$G$30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deflection!$G$31:$G$38</c:f>
              <c:numCache>
                <c:formatCode>0</c:formatCode>
                <c:ptCount val="8"/>
                <c:pt idx="0">
                  <c:v>15.354331200000001</c:v>
                </c:pt>
                <c:pt idx="1">
                  <c:v>11.69291376</c:v>
                </c:pt>
                <c:pt idx="2">
                  <c:v>9.0551183999999996</c:v>
                </c:pt>
                <c:pt idx="3">
                  <c:v>5.8661419200000005</c:v>
                </c:pt>
                <c:pt idx="4">
                  <c:v>3.70078752</c:v>
                </c:pt>
                <c:pt idx="5">
                  <c:v>1.8110236800000001</c:v>
                </c:pt>
                <c:pt idx="6">
                  <c:v>1.2992126400000001</c:v>
                </c:pt>
                <c:pt idx="7">
                  <c:v>1.14173232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7B4-4277-8C30-806482B3DE50}"/>
            </c:ext>
          </c:extLst>
        </c:ser>
        <c:ser>
          <c:idx val="2"/>
          <c:order val="2"/>
          <c:tx>
            <c:strRef>
              <c:f>deflection!$H$30</c:f>
              <c:strCache>
                <c:ptCount val="1"/>
                <c:pt idx="0">
                  <c:v>50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deflection!$H$31:$H$38</c:f>
              <c:numCache>
                <c:formatCode>0</c:formatCode>
                <c:ptCount val="8"/>
                <c:pt idx="0">
                  <c:v>17.716536000000001</c:v>
                </c:pt>
                <c:pt idx="1">
                  <c:v>13.70078784</c:v>
                </c:pt>
                <c:pt idx="2">
                  <c:v>10.70866176</c:v>
                </c:pt>
                <c:pt idx="3">
                  <c:v>7.0472443199999999</c:v>
                </c:pt>
                <c:pt idx="4">
                  <c:v>4.1732284800000006</c:v>
                </c:pt>
                <c:pt idx="5">
                  <c:v>2.0866142400000003</c:v>
                </c:pt>
                <c:pt idx="6">
                  <c:v>1.45669296</c:v>
                </c:pt>
                <c:pt idx="7">
                  <c:v>1.1811024000000001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7B4-4277-8C30-806482B3DE50}"/>
            </c:ext>
          </c:extLst>
        </c:ser>
        <c:ser>
          <c:idx val="3"/>
          <c:order val="3"/>
          <c:tx>
            <c:strRef>
              <c:f>deflection!$I$30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deflection!$I$31:$I$38</c:f>
              <c:numCache>
                <c:formatCode>0</c:formatCode>
                <c:ptCount val="8"/>
                <c:pt idx="0">
                  <c:v>16.220472960000002</c:v>
                </c:pt>
                <c:pt idx="1">
                  <c:v>12.559055520000001</c:v>
                </c:pt>
                <c:pt idx="2">
                  <c:v>9.8425200000000004</c:v>
                </c:pt>
                <c:pt idx="3">
                  <c:v>6.25984272</c:v>
                </c:pt>
                <c:pt idx="4">
                  <c:v>3.7401576000000003</c:v>
                </c:pt>
                <c:pt idx="5">
                  <c:v>1.968504</c:v>
                </c:pt>
                <c:pt idx="6">
                  <c:v>1.3779528000000001</c:v>
                </c:pt>
                <c:pt idx="7">
                  <c:v>1.1023622400000002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7B4-4277-8C30-806482B3DE50}"/>
            </c:ext>
          </c:extLst>
        </c:ser>
        <c:ser>
          <c:idx val="4"/>
          <c:order val="4"/>
          <c:tx>
            <c:strRef>
              <c:f>deflection!$J$30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deflection!$J$31:$J$38</c:f>
              <c:numCache>
                <c:formatCode>0</c:formatCode>
                <c:ptCount val="8"/>
                <c:pt idx="0">
                  <c:v>16.49606352</c:v>
                </c:pt>
                <c:pt idx="1">
                  <c:v>12.677165760000001</c:v>
                </c:pt>
                <c:pt idx="2">
                  <c:v>9.6850396800000009</c:v>
                </c:pt>
                <c:pt idx="3">
                  <c:v>5.9055119999999999</c:v>
                </c:pt>
                <c:pt idx="4">
                  <c:v>3.6220473600000003</c:v>
                </c:pt>
                <c:pt idx="5">
                  <c:v>1.5748032000000001</c:v>
                </c:pt>
                <c:pt idx="6">
                  <c:v>1.1811024000000001</c:v>
                </c:pt>
                <c:pt idx="7">
                  <c:v>0.98425200000000002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7B4-4277-8C30-806482B3DE50}"/>
            </c:ext>
          </c:extLst>
        </c:ser>
        <c:ser>
          <c:idx val="5"/>
          <c:order val="5"/>
          <c:tx>
            <c:strRef>
              <c:f>deflection!$K$30</c:f>
              <c:strCache>
                <c:ptCount val="1"/>
                <c:pt idx="0">
                  <c:v>200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deflection!$K$31:$K$38</c:f>
              <c:numCache>
                <c:formatCode>0</c:formatCode>
                <c:ptCount val="8"/>
                <c:pt idx="0">
                  <c:v>16.456693440000002</c:v>
                </c:pt>
                <c:pt idx="1">
                  <c:v>12.322835040000001</c:v>
                </c:pt>
                <c:pt idx="2">
                  <c:v>9.1338585600000002</c:v>
                </c:pt>
                <c:pt idx="3">
                  <c:v>5.4330710400000006</c:v>
                </c:pt>
                <c:pt idx="4">
                  <c:v>3.30708672</c:v>
                </c:pt>
                <c:pt idx="5">
                  <c:v>1.6929134400000001</c:v>
                </c:pt>
                <c:pt idx="6">
                  <c:v>1.2992126400000001</c:v>
                </c:pt>
                <c:pt idx="7">
                  <c:v>1.0629921600000001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7B4-4277-8C30-806482B3DE50}"/>
            </c:ext>
          </c:extLst>
        </c:ser>
        <c:ser>
          <c:idx val="6"/>
          <c:order val="6"/>
          <c:tx>
            <c:strRef>
              <c:f>deflection!$L$30</c:f>
              <c:strCache>
                <c:ptCount val="1"/>
                <c:pt idx="0">
                  <c:v>250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deflection!$L$31:$L$38</c:f>
              <c:numCache>
                <c:formatCode>0</c:formatCode>
                <c:ptCount val="8"/>
                <c:pt idx="0">
                  <c:v>16.062992640000001</c:v>
                </c:pt>
                <c:pt idx="1">
                  <c:v>11.732283840000001</c:v>
                </c:pt>
                <c:pt idx="2">
                  <c:v>8.8976380800000001</c:v>
                </c:pt>
                <c:pt idx="3">
                  <c:v>5.4330710400000006</c:v>
                </c:pt>
                <c:pt idx="4">
                  <c:v>3.3858268800000002</c:v>
                </c:pt>
                <c:pt idx="5">
                  <c:v>1.6929134400000001</c:v>
                </c:pt>
                <c:pt idx="6">
                  <c:v>1.1811024000000001</c:v>
                </c:pt>
                <c:pt idx="7">
                  <c:v>0.94488192000000004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7B4-4277-8C30-806482B3DE50}"/>
            </c:ext>
          </c:extLst>
        </c:ser>
        <c:ser>
          <c:idx val="7"/>
          <c:order val="7"/>
          <c:tx>
            <c:strRef>
              <c:f>deflection!$M$30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deflection!$M$31:$M$38</c:f>
              <c:numCache>
                <c:formatCode>0</c:formatCode>
                <c:ptCount val="8"/>
                <c:pt idx="0">
                  <c:v>17.874016319999999</c:v>
                </c:pt>
                <c:pt idx="1">
                  <c:v>14.015748480000001</c:v>
                </c:pt>
                <c:pt idx="2">
                  <c:v>10.70866176</c:v>
                </c:pt>
                <c:pt idx="3">
                  <c:v>6.5748033600000007</c:v>
                </c:pt>
                <c:pt idx="4">
                  <c:v>3.30708672</c:v>
                </c:pt>
                <c:pt idx="5">
                  <c:v>2.0078740800000001</c:v>
                </c:pt>
                <c:pt idx="6">
                  <c:v>1.4960630400000001</c:v>
                </c:pt>
                <c:pt idx="7">
                  <c:v>1.1811024000000001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7B4-4277-8C30-806482B3DE50}"/>
            </c:ext>
          </c:extLst>
        </c:ser>
        <c:ser>
          <c:idx val="8"/>
          <c:order val="8"/>
          <c:tx>
            <c:strRef>
              <c:f>deflection!$N$30</c:f>
              <c:strCache>
                <c:ptCount val="1"/>
                <c:pt idx="0">
                  <c:v>350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deflection!$N$31:$N$38</c:f>
              <c:numCache>
                <c:formatCode>0</c:formatCode>
                <c:ptCount val="8"/>
                <c:pt idx="0">
                  <c:v>18.14960688</c:v>
                </c:pt>
                <c:pt idx="1">
                  <c:v>13.661417760000001</c:v>
                </c:pt>
                <c:pt idx="2">
                  <c:v>10.669291680000001</c:v>
                </c:pt>
                <c:pt idx="3">
                  <c:v>6.7322836800000001</c:v>
                </c:pt>
                <c:pt idx="4">
                  <c:v>4.1732284800000006</c:v>
                </c:pt>
                <c:pt idx="5">
                  <c:v>1.8897638400000001</c:v>
                </c:pt>
                <c:pt idx="6">
                  <c:v>1.3779528000000001</c:v>
                </c:pt>
                <c:pt idx="7">
                  <c:v>1.1811024000000001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D7B4-4277-8C30-806482B3DE50}"/>
            </c:ext>
          </c:extLst>
        </c:ser>
        <c:ser>
          <c:idx val="9"/>
          <c:order val="9"/>
          <c:tx>
            <c:strRef>
              <c:f>deflection!$O$30</c:f>
              <c:strCache>
                <c:ptCount val="1"/>
                <c:pt idx="0">
                  <c:v>400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deflection!$O$31:$O$38</c:f>
              <c:numCache>
                <c:formatCode>0</c:formatCode>
                <c:ptCount val="8"/>
                <c:pt idx="0">
                  <c:v>15.1574808</c:v>
                </c:pt>
                <c:pt idx="1">
                  <c:v>11.77165392</c:v>
                </c:pt>
                <c:pt idx="2">
                  <c:v>9.1338585600000002</c:v>
                </c:pt>
                <c:pt idx="3">
                  <c:v>5.8661419200000005</c:v>
                </c:pt>
                <c:pt idx="4">
                  <c:v>3.81889776</c:v>
                </c:pt>
                <c:pt idx="5">
                  <c:v>1.8897638400000001</c:v>
                </c:pt>
                <c:pt idx="6">
                  <c:v>1.2992126400000001</c:v>
                </c:pt>
                <c:pt idx="7">
                  <c:v>1.02362208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D7B4-4277-8C30-806482B3DE50}"/>
            </c:ext>
          </c:extLst>
        </c:ser>
        <c:ser>
          <c:idx val="10"/>
          <c:order val="10"/>
          <c:tx>
            <c:strRef>
              <c:f>deflection!$P$30</c:f>
              <c:strCache>
                <c:ptCount val="1"/>
                <c:pt idx="0">
                  <c:v>450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deflection!$E$31:$E$38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60</c:v>
                </c:pt>
              </c:numCache>
            </c:numRef>
          </c:xVal>
          <c:yVal>
            <c:numRef>
              <c:f>deflection!$P$31:$P$38</c:f>
              <c:numCache>
                <c:formatCode>0</c:formatCode>
                <c:ptCount val="8"/>
                <c:pt idx="0">
                  <c:v>18.661417920000002</c:v>
                </c:pt>
                <c:pt idx="1">
                  <c:v>14.29133904</c:v>
                </c:pt>
                <c:pt idx="2">
                  <c:v>11.023622400000001</c:v>
                </c:pt>
                <c:pt idx="3">
                  <c:v>7.1259844800000005</c:v>
                </c:pt>
                <c:pt idx="4">
                  <c:v>4.6062993600000004</c:v>
                </c:pt>
                <c:pt idx="5">
                  <c:v>2.04724416</c:v>
                </c:pt>
                <c:pt idx="6">
                  <c:v>1.3779528000000001</c:v>
                </c:pt>
                <c:pt idx="7">
                  <c:v>1.1023622400000002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D7B4-4277-8C30-806482B3D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17647"/>
        <c:axId val="38182463"/>
      </c:scatterChart>
      <c:valAx>
        <c:axId val="103917647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Deflection offset (in.)</a:t>
                </a:r>
              </a:p>
            </c:rich>
          </c:tx>
          <c:layout>
            <c:manualLayout>
              <c:xMode val="edge"/>
              <c:yMode val="edge"/>
              <c:x val="0.41597090988626423"/>
              <c:y val="2.31481481481481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82463"/>
        <c:crossesAt val="0"/>
        <c:crossBetween val="midCat"/>
      </c:valAx>
      <c:valAx>
        <c:axId val="38182463"/>
        <c:scaling>
          <c:orientation val="maxMin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Deflection at ~9,000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lbs</a:t>
                </a:r>
                <a:r>
                  <a:rPr lang="en-US" baseline="0" dirty="0"/>
                  <a:t> </a:t>
                </a:r>
                <a:r>
                  <a:rPr lang="en-US" dirty="0"/>
                  <a:t>(mil)</a:t>
                </a:r>
              </a:p>
            </c:rich>
          </c:tx>
          <c:layout>
            <c:manualLayout>
              <c:xMode val="edge"/>
              <c:yMode val="edge"/>
              <c:x val="1.5661891997542862E-2"/>
              <c:y val="0.26525452446934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647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483B2D-138B-4B79-AC11-F58C776B884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11C8-1198-45B3-92E0-6D4F41D2C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9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67556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Turning now to Part I of the webinar, I’m going to start with providing a little glimpse of the implementation history for Pavement ME.</a:t>
            </a:r>
          </a:p>
        </p:txBody>
      </p:sp>
    </p:spTree>
    <p:extLst>
      <p:ext uri="{BB962C8B-B14F-4D97-AF65-F5344CB8AC3E}">
        <p14:creationId xmlns:p14="http://schemas.microsoft.com/office/powerpoint/2010/main" val="102868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Successful implementation can vary from agency to agency, dependent upon their existing pavement design practice, needs, and resources. SHAs could define successful implementation in a variety of ways, such as: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of Pavement ME to develop optimal designs.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Documented increases in pavement performance.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Documented increased reliability and decreased variability.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Ability to duplicate present pavement designs with the new methodology and achieve more efficient designs (e.g., thinner or optimized pavements) in some cases.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Adoption of a newer pavement design methodology.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ability to model newer materials in pavement design.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ability to model pavement sustainability initiatives in pavement design.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of Pavement ME for new pavement designs.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of Pavement ME for rehabilitation designs.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of Pavement ME for only one surface type.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of Pavement ME but limited to specific models (e.g., cracking only, rutting only).</a:t>
            </a:r>
          </a:p>
          <a:p>
            <a:pPr marL="342900" marR="0" lvl="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b="0" i="0" u="none" strike="noStrike" kern="1200" cap="none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  <a:sym typeface="Calibri"/>
              </a:rPr>
              <a:t>Use of Pavement ME to develop equivalent designs for pavement type selection or alternate design alternate bid (ADAB) processes</a:t>
            </a:r>
          </a:p>
          <a:p>
            <a:pPr marL="342900" marR="0" lvl="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endParaRPr lang="en-US" sz="1800" b="0" i="0" u="none" strike="noStrike" kern="1200" cap="none" dirty="0">
              <a:solidFill>
                <a:srgbClr val="2D1D28"/>
              </a:solidFill>
              <a:effectLst/>
              <a:latin typeface="Times New Roman" panose="02020603050405020304" pitchFamily="18" charset="0"/>
              <a:cs typeface="Calibri"/>
              <a:sym typeface="Calibri"/>
            </a:endParaRP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 1 – Develop material and traffic libraries and begin calibration.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 2 – Complete calibration.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 3 – Perform parallel designs with present pavement design procedures for new designs.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 4 – Sole use of Pavement ME for new designs.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 6 – Add the use of Pavement ME for rehabilitation design.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r>
              <a:rPr lang="en-US" sz="1800" dirty="0">
                <a:solidFill>
                  <a:srgbClr val="2D1D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 8 – Validate Pavement ME.</a:t>
            </a:r>
          </a:p>
          <a:p>
            <a:pPr marL="342900" marR="0" lvl="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3E7E"/>
              </a:buClr>
              <a:buFont typeface="Times New Roman" panose="02020603050405020304" pitchFamily="18" charset="0"/>
              <a:buChar char="■"/>
            </a:pPr>
            <a:endParaRPr lang="en-US" sz="1800" b="0" i="0" u="none" strike="noStrike" kern="1200" cap="none" dirty="0">
              <a:solidFill>
                <a:srgbClr val="2D1D28"/>
              </a:solidFill>
              <a:effectLst/>
              <a:latin typeface="Times New Roman" panose="020206030504050203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99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311" y="2302934"/>
            <a:ext cx="10419645" cy="2970741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312" y="5396972"/>
            <a:ext cx="10419645" cy="87682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0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BA98A-E7CC-4868-906B-86F722B203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1432344"/>
            <a:ext cx="12192000" cy="4770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09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2142800" y="42101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2142800" y="5089311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5755709" y="4241710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9345181" y="42482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755709" y="5165339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9345181" y="5139542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3941716" y="3013003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442719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2120056" y="3689448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5715100" y="3707736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555429" y="3031080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045145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9340256" y="3689447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777484" y="2059535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1557" y="2399387"/>
            <a:ext cx="3657600" cy="3657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943041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7555429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Organizational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675673"/>
            <a:ext cx="4267200" cy="5486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93621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5579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1979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22021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919158" y="536888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9158" y="451480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192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1722283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992" userDrawn="1">
          <p15:clr>
            <a:srgbClr val="FBAE40"/>
          </p15:clr>
        </p15:guide>
        <p15:guide id="3" pos="26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Template</a:t>
            </a:r>
          </a:p>
        </p:txBody>
      </p:sp>
      <p:pic>
        <p:nvPicPr>
          <p:cNvPr id="6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2584" y="6135160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53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0A8BB087-13D2-4904-B930-95A06ACBA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7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800000">
            <a:off x="1243555" y="3832407"/>
            <a:ext cx="9746883" cy="2286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tx2"/>
            </a:solidFill>
            <a:prstDash val="solid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7940023" y="476468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2994459" y="4751172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5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10360035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5457969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0" hasCustomPrompt="1"/>
          </p:nvPr>
        </p:nvSpPr>
        <p:spPr>
          <a:xfrm>
            <a:off x="2154765" y="3109516"/>
            <a:ext cx="2980267" cy="475456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1" hasCustomPrompt="1"/>
          </p:nvPr>
        </p:nvSpPr>
        <p:spPr>
          <a:xfrm>
            <a:off x="7056967" y="3103497"/>
            <a:ext cx="2980267" cy="475456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2" hasCustomPrompt="1"/>
          </p:nvPr>
        </p:nvSpPr>
        <p:spPr>
          <a:xfrm>
            <a:off x="8814265" y="2028019"/>
            <a:ext cx="2980267" cy="475456"/>
          </a:xfr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1" name="Content Placeholder 27"/>
          <p:cNvSpPr>
            <a:spLocks noGrp="1"/>
          </p:cNvSpPr>
          <p:nvPr>
            <p:ph sz="quarter" idx="13" hasCustomPrompt="1"/>
          </p:nvPr>
        </p:nvSpPr>
        <p:spPr>
          <a:xfrm>
            <a:off x="397465" y="2028019"/>
            <a:ext cx="2980267" cy="475456"/>
          </a:xfrm>
          <a:ln w="28575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4605865" y="2032026"/>
            <a:ext cx="2980267" cy="475456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3" name="Content Placeholder 27"/>
          <p:cNvSpPr>
            <a:spLocks noGrp="1"/>
          </p:cNvSpPr>
          <p:nvPr>
            <p:ph sz="quarter" idx="15" hasCustomPrompt="1"/>
          </p:nvPr>
        </p:nvSpPr>
        <p:spPr>
          <a:xfrm>
            <a:off x="4605865" y="4624405"/>
            <a:ext cx="2980267" cy="4754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395603" y="4619227"/>
            <a:ext cx="2288328" cy="480635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Content Placeholder 27"/>
          <p:cNvSpPr>
            <a:spLocks noGrp="1"/>
          </p:cNvSpPr>
          <p:nvPr>
            <p:ph sz="quarter" idx="17" hasCustomPrompt="1"/>
          </p:nvPr>
        </p:nvSpPr>
        <p:spPr>
          <a:xfrm>
            <a:off x="7056967" y="5699883"/>
            <a:ext cx="2980267" cy="475456"/>
          </a:xfr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6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2154765" y="5699883"/>
            <a:ext cx="2980267" cy="47545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41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508070" y="4614148"/>
            <a:ext cx="2286463" cy="4857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949369" y="3712074"/>
            <a:ext cx="535510" cy="714013"/>
          </a:xfrm>
          <a:prstGeom prst="ellipse">
            <a:avLst/>
          </a:prstGeom>
          <a:solidFill>
            <a:schemeClr val="accent4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3462017" y="3825240"/>
            <a:ext cx="365760" cy="487680"/>
          </a:xfrm>
          <a:prstGeom prst="ellipse">
            <a:avLst/>
          </a:prstGeom>
          <a:solidFill>
            <a:schemeClr val="accent5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10730445" y="3712074"/>
            <a:ext cx="535510" cy="714013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8387545" y="3825241"/>
            <a:ext cx="365760" cy="487680"/>
          </a:xfrm>
          <a:prstGeom prst="ellipse">
            <a:avLst/>
          </a:prstGeom>
          <a:solidFill>
            <a:schemeClr val="accent3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6200000">
            <a:off x="5696351" y="3546387"/>
            <a:ext cx="784040" cy="104538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86681" y="31584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4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38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044621" y="4215199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327155" y="2196359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8922912">
            <a:off x="7040701" y="4088606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3209036">
            <a:off x="5135297" y="3668665"/>
            <a:ext cx="1921404" cy="7164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9800000">
            <a:off x="1997004" y="3215363"/>
            <a:ext cx="2561872" cy="5373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1225" y="2972329"/>
            <a:ext cx="2561872" cy="19214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Simple Flowchart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10836" y="1530059"/>
            <a:ext cx="2818059" cy="211354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2223" y="3862096"/>
            <a:ext cx="3099864" cy="23248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21637" y="1693635"/>
            <a:ext cx="3409851" cy="255738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61506" y="1680936"/>
            <a:ext cx="1446111" cy="108458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303507" y="4805113"/>
            <a:ext cx="1446111" cy="10845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8569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Detailed Flowchart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7577849">
            <a:off x="6078782" y="3716953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1130551">
            <a:off x="6322207" y="503540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2141877">
            <a:off x="2899909" y="4325740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19863228">
            <a:off x="2988552" y="537275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4679484">
            <a:off x="4515762" y="352903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2629" y="3653218"/>
            <a:ext cx="3409851" cy="2557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20146242">
            <a:off x="1079335" y="5941290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235856">
            <a:off x="619824" y="539476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214291" y="5096725"/>
            <a:ext cx="1924772" cy="144357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2803" y="4737278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65750" y="5783091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3146757">
            <a:off x="800319" y="3317469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0631006">
            <a:off x="1185385" y="4016588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5279704">
            <a:off x="1941866" y="3417604"/>
            <a:ext cx="1921404" cy="7164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74581" y="3301049"/>
            <a:ext cx="1924772" cy="144357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1618" y="2404698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806751" y="1755447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7158" y="3655303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5930608">
            <a:off x="4235071" y="2310130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3118959">
            <a:off x="3658191" y="258376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14743" y="2089671"/>
            <a:ext cx="2117251" cy="158793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112415" y="1377073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758071" y="1077894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6459146" y="2250441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9553360">
            <a:off x="6866056" y="2404511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20935645">
            <a:off x="7902656" y="263721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08898">
            <a:off x="6958711" y="310859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49581" y="2259250"/>
            <a:ext cx="2117249" cy="15879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628599" y="1241557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16358" y="1996399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217818" y="3085656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727142" y="1029538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 rot="10379606">
            <a:off x="8517608" y="4943632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 rot="13011470">
            <a:off x="8517608" y="559455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 rot="7570651">
            <a:off x="7354239" y="5575810"/>
            <a:ext cx="1921404" cy="71648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815574" y="4126472"/>
            <a:ext cx="2328977" cy="174673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646303" y="4343933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275217" y="5738274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928358" y="5785535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64843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Text Arrows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3" y="1553634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One: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248322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Two: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7658443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Three: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4993" y="5604407"/>
            <a:ext cx="11656055" cy="1058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en-US" dirty="0"/>
              <a:t>Click to edit. Efficiently unleash cross-media information without cross-media value. Quickly maximize timely deliverables for real-time schemas. Dramatically maintain clicks-and-mortar solutions without functional solutions.</a:t>
            </a:r>
          </a:p>
        </p:txBody>
      </p:sp>
    </p:spTree>
    <p:extLst>
      <p:ext uri="{BB962C8B-B14F-4D97-AF65-F5344CB8AC3E}">
        <p14:creationId xmlns:p14="http://schemas.microsoft.com/office/powerpoint/2010/main" val="2912502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orient="horz" pos="3984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Circle Diagram Template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34425" y="3317439"/>
            <a:ext cx="4125920" cy="309444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53819" y="1410229"/>
            <a:ext cx="4125920" cy="3094440"/>
          </a:xfrm>
          <a:custGeom>
            <a:avLst/>
            <a:gdLst>
              <a:gd name="connsiteX0" fmla="*/ 1547220 w 3094440"/>
              <a:gd name="connsiteY0" fmla="*/ 0 h 3094440"/>
              <a:gd name="connsiteX1" fmla="*/ 3094440 w 3094440"/>
              <a:gd name="connsiteY1" fmla="*/ 1547220 h 3094440"/>
              <a:gd name="connsiteX2" fmla="*/ 1547220 w 3094440"/>
              <a:gd name="connsiteY2" fmla="*/ 3094440 h 3094440"/>
              <a:gd name="connsiteX3" fmla="*/ 1475018 w 3094440"/>
              <a:gd name="connsiteY3" fmla="*/ 3090794 h 3094440"/>
              <a:gd name="connsiteX4" fmla="*/ 1452269 w 3094440"/>
              <a:gd name="connsiteY4" fmla="*/ 3002321 h 3094440"/>
              <a:gd name="connsiteX5" fmla="*/ 132803 w 3094440"/>
              <a:gd name="connsiteY5" fmla="*/ 1923185 h 3094440"/>
              <a:gd name="connsiteX6" fmla="*/ 46811 w 3094440"/>
              <a:gd name="connsiteY6" fmla="*/ 1918843 h 3094440"/>
              <a:gd name="connsiteX7" fmla="*/ 31434 w 3094440"/>
              <a:gd name="connsiteY7" fmla="*/ 1859039 h 3094440"/>
              <a:gd name="connsiteX8" fmla="*/ 0 w 3094440"/>
              <a:gd name="connsiteY8" fmla="*/ 1547220 h 3094440"/>
              <a:gd name="connsiteX9" fmla="*/ 1547220 w 3094440"/>
              <a:gd name="connsiteY9" fmla="*/ 0 h 30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440" h="3094440">
                <a:moveTo>
                  <a:pt x="1547220" y="0"/>
                </a:moveTo>
                <a:cubicBezTo>
                  <a:pt x="2401726" y="0"/>
                  <a:pt x="3094440" y="692714"/>
                  <a:pt x="3094440" y="1547220"/>
                </a:cubicBezTo>
                <a:cubicBezTo>
                  <a:pt x="3094440" y="2401726"/>
                  <a:pt x="2401726" y="3094440"/>
                  <a:pt x="1547220" y="3094440"/>
                </a:cubicBezTo>
                <a:lnTo>
                  <a:pt x="1475018" y="3090794"/>
                </a:lnTo>
                <a:lnTo>
                  <a:pt x="1452269" y="3002321"/>
                </a:lnTo>
                <a:cubicBezTo>
                  <a:pt x="1271442" y="2420945"/>
                  <a:pt x="756960" y="1986572"/>
                  <a:pt x="132803" y="1923185"/>
                </a:cubicBezTo>
                <a:lnTo>
                  <a:pt x="46811" y="1918843"/>
                </a:lnTo>
                <a:lnTo>
                  <a:pt x="31434" y="1859039"/>
                </a:lnTo>
                <a:cubicBezTo>
                  <a:pt x="10824" y="1758319"/>
                  <a:pt x="0" y="1654033"/>
                  <a:pt x="0" y="1547220"/>
                </a:cubicBezTo>
                <a:cubicBezTo>
                  <a:pt x="0" y="692714"/>
                  <a:pt x="692714" y="0"/>
                  <a:pt x="1547220" y="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63307" y="3498558"/>
            <a:ext cx="4125920" cy="3090703"/>
          </a:xfrm>
          <a:custGeom>
            <a:avLst/>
            <a:gdLst>
              <a:gd name="connsiteX0" fmla="*/ 1621227 w 3094440"/>
              <a:gd name="connsiteY0" fmla="*/ 0 h 3090703"/>
              <a:gd name="connsiteX1" fmla="*/ 1705415 w 3094440"/>
              <a:gd name="connsiteY1" fmla="*/ 4251 h 3090703"/>
              <a:gd name="connsiteX2" fmla="*/ 3094440 w 3094440"/>
              <a:gd name="connsiteY2" fmla="*/ 1543483 h 3090703"/>
              <a:gd name="connsiteX3" fmla="*/ 1547220 w 3094440"/>
              <a:gd name="connsiteY3" fmla="*/ 3090703 h 3090703"/>
              <a:gd name="connsiteX4" fmla="*/ 0 w 3094440"/>
              <a:gd name="connsiteY4" fmla="*/ 1543483 h 3090703"/>
              <a:gd name="connsiteX5" fmla="*/ 69560 w 3094440"/>
              <a:gd name="connsiteY5" fmla="*/ 1083387 h 3090703"/>
              <a:gd name="connsiteX6" fmla="*/ 93013 w 3094440"/>
              <a:gd name="connsiteY6" fmla="*/ 1019310 h 3090703"/>
              <a:gd name="connsiteX7" fmla="*/ 167019 w 3094440"/>
              <a:gd name="connsiteY7" fmla="*/ 1023047 h 3090703"/>
              <a:gd name="connsiteX8" fmla="*/ 1592651 w 3094440"/>
              <a:gd name="connsiteY8" fmla="*/ 78075 h 309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440" h="3090703">
                <a:moveTo>
                  <a:pt x="1621227" y="0"/>
                </a:moveTo>
                <a:lnTo>
                  <a:pt x="1705415" y="4251"/>
                </a:lnTo>
                <a:cubicBezTo>
                  <a:pt x="2485610" y="83484"/>
                  <a:pt x="3094440" y="742384"/>
                  <a:pt x="3094440" y="1543483"/>
                </a:cubicBezTo>
                <a:cubicBezTo>
                  <a:pt x="3094440" y="2397989"/>
                  <a:pt x="2401726" y="3090703"/>
                  <a:pt x="1547220" y="3090703"/>
                </a:cubicBezTo>
                <a:cubicBezTo>
                  <a:pt x="692714" y="3090703"/>
                  <a:pt x="0" y="2397989"/>
                  <a:pt x="0" y="1543483"/>
                </a:cubicBezTo>
                <a:cubicBezTo>
                  <a:pt x="0" y="1383263"/>
                  <a:pt x="24354" y="1228732"/>
                  <a:pt x="69560" y="1083387"/>
                </a:cubicBezTo>
                <a:lnTo>
                  <a:pt x="93013" y="1019310"/>
                </a:lnTo>
                <a:lnTo>
                  <a:pt x="167019" y="1023047"/>
                </a:lnTo>
                <a:cubicBezTo>
                  <a:pt x="807899" y="1023047"/>
                  <a:pt x="1357770" y="633396"/>
                  <a:pt x="1592651" y="78075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79739" y="193255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74511" y="275679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28005" y="3353893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2277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97777" y="4008438"/>
            <a:ext cx="6728179" cy="1747837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184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32, 28,2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C5BC-7066-46C0-AC7E-EBF1458A5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166712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3200"/>
            </a:lvl1pPr>
            <a:lvl2pPr>
              <a:lnSpc>
                <a:spcPct val="100000"/>
              </a:lnSpc>
              <a:spcBef>
                <a:spcPts val="800"/>
              </a:spcBef>
              <a:defRPr sz="2800"/>
            </a:lvl2pPr>
            <a:lvl3pPr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Ø"/>
              <a:defRPr sz="2400"/>
            </a:lvl3pPr>
            <a:lvl4pPr>
              <a:lnSpc>
                <a:spcPct val="150000"/>
              </a:lnSpc>
              <a:spcBef>
                <a:spcPts val="0"/>
              </a:spcBef>
              <a:defRPr sz="2800"/>
            </a:lvl4pPr>
            <a:lvl5pPr>
              <a:lnSpc>
                <a:spcPct val="150000"/>
              </a:lnSpc>
              <a:spcBef>
                <a:spcPts val="0"/>
              </a:spcBef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401" y="6248401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5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3959"/>
            <a:ext cx="12192000" cy="44820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80000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Franklin Gothic Demi Cond" panose="020B0706030402020204" pitchFamily="34" charset="0"/>
              <a:buChar char="»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27432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94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13959"/>
            <a:ext cx="5099756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11019" y="1613959"/>
            <a:ext cx="5142781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013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Size Image Only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28750"/>
            <a:ext cx="12192000" cy="5429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8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 Gallery Option One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123289" y="1600202"/>
            <a:ext cx="4786488" cy="2184399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23289" y="3920067"/>
            <a:ext cx="4786488" cy="2709333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4800" y="1600201"/>
            <a:ext cx="6580717" cy="50291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latin typeface="+mj-lt"/>
              </a:defRPr>
            </a:lvl1pPr>
            <a:lvl2pPr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  <a:defRPr sz="3200">
                <a:latin typeface="+mj-lt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183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Photo Gallery Option Two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1325564"/>
            <a:ext cx="6096000" cy="553243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25563"/>
            <a:ext cx="6096000" cy="278124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4106814"/>
            <a:ext cx="6096000" cy="2751185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E38248-A358-4820-9F07-56CD64812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Photos with Captions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4690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49045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53402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8889" y="4875743"/>
            <a:ext cx="3013427" cy="503237"/>
          </a:xfrm>
          <a:prstGeom prst="wedgeRectCallout">
            <a:avLst>
              <a:gd name="adj1" fmla="val 20901"/>
              <a:gd name="adj2" fmla="val -72816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38308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933952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04314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13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183252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13959"/>
            <a:ext cx="12192000" cy="489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FB939-BF2F-42E0-9929-FBB99E58B7CC}"/>
              </a:ext>
            </a:extLst>
          </p:cNvPr>
          <p:cNvSpPr txBox="1"/>
          <p:nvPr userDrawn="1"/>
        </p:nvSpPr>
        <p:spPr>
          <a:xfrm>
            <a:off x="11176000" y="6511133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A94437F-5DC2-4535-9C0A-413BD4FA0369}" type="slidenum">
              <a:rPr lang="en-US" sz="1600" smtClean="0">
                <a:solidFill>
                  <a:schemeClr val="accent2"/>
                </a:solidFill>
                <a:latin typeface="+mj-lt"/>
              </a:rPr>
              <a:t>‹#›</a:t>
            </a:fld>
            <a:endParaRPr lang="en-US" sz="1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19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6" r:id="rId3"/>
    <p:sldLayoutId id="2147483717" r:id="rId4"/>
    <p:sldLayoutId id="2147483739" r:id="rId5"/>
    <p:sldLayoutId id="2147483719" r:id="rId6"/>
    <p:sldLayoutId id="2147483720" r:id="rId7"/>
    <p:sldLayoutId id="2147483721" r:id="rId8"/>
    <p:sldLayoutId id="2147483723" r:id="rId9"/>
    <p:sldLayoutId id="2147483743" r:id="rId10"/>
    <p:sldLayoutId id="2147483724" r:id="rId11"/>
    <p:sldLayoutId id="2147483737" r:id="rId12"/>
    <p:sldLayoutId id="2147483725" r:id="rId13"/>
    <p:sldLayoutId id="2147483726" r:id="rId14"/>
    <p:sldLayoutId id="2147483727" r:id="rId15"/>
    <p:sldLayoutId id="2147483728" r:id="rId16"/>
    <p:sldLayoutId id="2147483731" r:id="rId17"/>
    <p:sldLayoutId id="2147483733" r:id="rId18"/>
    <p:sldLayoutId id="214748374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SzPct val="120000"/>
        <a:buFont typeface="Wingdings" panose="05000000000000000000" pitchFamily="2" charset="2"/>
        <a:buChar char="§"/>
        <a:defRPr sz="28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50000"/>
        <a:buFont typeface="Franklin Gothic Medium" panose="020B0603020102020204" pitchFamily="34" charset="0"/>
        <a:buChar char="»"/>
        <a:defRPr sz="2400" b="0" i="0" u="none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00000"/>
        <a:buFont typeface="Arial" panose="020B0604020202020204" pitchFamily="34" charset="0"/>
        <a:buChar char="•"/>
        <a:defRPr sz="20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DC0E-9469-821F-9048-ECD699EC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Perpetual Pavement – New and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293DA-7E4E-F692-4552-C9BA0408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8"/>
            <a:ext cx="12192000" cy="51678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Asphalt mixtures – durable, rut resistant, crack </a:t>
            </a:r>
            <a:br>
              <a:rPr lang="en-US" dirty="0"/>
            </a:br>
            <a:r>
              <a:rPr lang="en-US" dirty="0"/>
              <a:t>resistant, smooth surface, permeable, </a:t>
            </a:r>
            <a:br>
              <a:rPr lang="en-US" dirty="0"/>
            </a:br>
            <a:r>
              <a:rPr lang="en-US" dirty="0"/>
              <a:t>high-friction, low splash and spray</a:t>
            </a:r>
          </a:p>
          <a:p>
            <a:r>
              <a:rPr lang="en-US" dirty="0"/>
              <a:t>Foundation – support equipment, provide </a:t>
            </a:r>
            <a:br>
              <a:rPr lang="en-US" dirty="0"/>
            </a:br>
            <a:r>
              <a:rPr lang="en-US" dirty="0"/>
              <a:t>compaction resistance, and resistance to </a:t>
            </a:r>
            <a:br>
              <a:rPr lang="en-US" dirty="0"/>
            </a:br>
            <a:r>
              <a:rPr lang="en-US" dirty="0"/>
              <a:t>frost and swelling</a:t>
            </a:r>
          </a:p>
          <a:p>
            <a:r>
              <a:rPr lang="en-US" dirty="0"/>
              <a:t>Structural design – critical strain</a:t>
            </a:r>
          </a:p>
          <a:p>
            <a:r>
              <a:rPr lang="en-US" dirty="0"/>
              <a:t>Construction – achieve mat and joint density, </a:t>
            </a:r>
            <a:br>
              <a:rPr lang="en-US" dirty="0"/>
            </a:br>
            <a:r>
              <a:rPr lang="en-US" dirty="0"/>
              <a:t>minimize segregation, ensure asphalt layer bonding, quality control and acceptance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81A34-805C-A6FB-8521-70320AF9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1613958"/>
            <a:ext cx="28883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3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4964-16B2-5EB3-F0F9-CFA494A2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Demo </a:t>
            </a:r>
            <a:r>
              <a:rPr lang="en-US" sz="2200" dirty="0"/>
              <a:t>(continued…)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D23B9-80BD-7E1F-1566-743BB7DD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6" y="2457571"/>
            <a:ext cx="11066667" cy="194285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EBCCACB-AEBC-A756-2E01-A3F5FB1294E2}"/>
              </a:ext>
            </a:extLst>
          </p:cNvPr>
          <p:cNvSpPr/>
          <p:nvPr/>
        </p:nvSpPr>
        <p:spPr>
          <a:xfrm rot="4018003">
            <a:off x="2344522" y="2662845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4964-16B2-5EB3-F0F9-CFA494A2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Demo </a:t>
            </a:r>
            <a:r>
              <a:rPr lang="en-US" sz="2200" dirty="0"/>
              <a:t>(continued…)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B6CA5-C60D-C7BB-0B84-98628ADB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0" r="33125" b="995"/>
          <a:stretch/>
        </p:blipFill>
        <p:spPr>
          <a:xfrm>
            <a:off x="2133600" y="1465622"/>
            <a:ext cx="7394256" cy="5321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AFAEF4-B480-A751-4D5C-439CDAFAB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28" t="6970" b="38652"/>
          <a:stretch/>
        </p:blipFill>
        <p:spPr>
          <a:xfrm>
            <a:off x="9709607" y="1497401"/>
            <a:ext cx="2286000" cy="2971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89CB54-2D7A-E56E-0CA6-57D45C46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" y="1533833"/>
            <a:ext cx="1828800" cy="2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4964-16B2-5EB3-F0F9-CFA494A2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Demo </a:t>
            </a:r>
            <a:r>
              <a:rPr lang="en-US" sz="2200" dirty="0"/>
              <a:t>(continued…)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3EB7B-8AA3-3791-31C8-B30D423F8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9831"/>
            <a:ext cx="1828800" cy="2445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3E3AB-ED39-34B4-BBCB-FA2BEF6A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528"/>
          <a:stretch/>
        </p:blipFill>
        <p:spPr>
          <a:xfrm>
            <a:off x="2438400" y="1986116"/>
            <a:ext cx="9052560" cy="31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4964-16B2-5EB3-F0F9-CFA494A2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Demo </a:t>
            </a:r>
            <a:r>
              <a:rPr lang="en-US" sz="2200" dirty="0"/>
              <a:t>(continued…)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A32D0-3DDA-014E-CEFB-98334C413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765"/>
          <a:stretch/>
        </p:blipFill>
        <p:spPr>
          <a:xfrm>
            <a:off x="2434790" y="1966871"/>
            <a:ext cx="9071410" cy="3156658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C4034A9-188E-792B-F45D-8D5DF00DD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45283"/>
              </p:ext>
            </p:extLst>
          </p:nvPr>
        </p:nvGraphicFramePr>
        <p:xfrm>
          <a:off x="815928" y="5123529"/>
          <a:ext cx="1048854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84065894"/>
                    </a:ext>
                  </a:extLst>
                </a:gridCol>
                <a:gridCol w="1694440">
                  <a:extLst>
                    <a:ext uri="{9D8B030D-6E8A-4147-A177-3AD203B41FA5}">
                      <a16:colId xmlns:a16="http://schemas.microsoft.com/office/drawing/2014/main" val="1552600993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3840048687"/>
                    </a:ext>
                  </a:extLst>
                </a:gridCol>
                <a:gridCol w="701351">
                  <a:extLst>
                    <a:ext uri="{9D8B030D-6E8A-4147-A177-3AD203B41FA5}">
                      <a16:colId xmlns:a16="http://schemas.microsoft.com/office/drawing/2014/main" val="32649137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7916547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12567540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Asphalt (in.)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7121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Agg. Base (in.):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8852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02EB37D-B33B-312A-E6C7-A9741986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19831"/>
            <a:ext cx="1828800" cy="2445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C8ABE-9B64-C61A-85BD-E919A6255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93" t="25072" r="793" b="10491"/>
          <a:stretch/>
        </p:blipFill>
        <p:spPr>
          <a:xfrm>
            <a:off x="8839200" y="935350"/>
            <a:ext cx="309814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4964-16B2-5EB3-F0F9-CFA494A2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Demo </a:t>
            </a:r>
            <a:r>
              <a:rPr lang="en-US" sz="2200" dirty="0"/>
              <a:t>(continued…)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C6C16-B9A7-11DE-615D-254BA2AC3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1"/>
            <a:ext cx="1828800" cy="2422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07553-947F-3779-3629-28DE64E58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6"/>
          <a:stretch/>
        </p:blipFill>
        <p:spPr>
          <a:xfrm>
            <a:off x="2927399" y="1544132"/>
            <a:ext cx="7969201" cy="257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0DC01-8C26-2610-6A6E-495DC78FD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810" y="4156283"/>
            <a:ext cx="7984906" cy="260604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81B51AF-DE5A-BDAE-0857-ED24C05F605A}"/>
              </a:ext>
            </a:extLst>
          </p:cNvPr>
          <p:cNvSpPr/>
          <p:nvPr/>
        </p:nvSpPr>
        <p:spPr>
          <a:xfrm rot="1583047">
            <a:off x="5076543" y="3527641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074B216-CE3A-9491-E11E-21C6248E285C}"/>
              </a:ext>
            </a:extLst>
          </p:cNvPr>
          <p:cNvSpPr/>
          <p:nvPr/>
        </p:nvSpPr>
        <p:spPr>
          <a:xfrm rot="1583047">
            <a:off x="9572343" y="5810244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00DA-9898-865B-7B77-37F044CD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</a:t>
            </a:r>
            <a:r>
              <a:rPr lang="en-US" sz="2200" dirty="0"/>
              <a:t>(continued…)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76379-2F0F-D409-A350-5A9F87A79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1828800" cy="2104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1B2C0F-7013-A2B3-38F9-361804963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37"/>
          <a:stretch/>
        </p:blipFill>
        <p:spPr>
          <a:xfrm>
            <a:off x="2133600" y="1524000"/>
            <a:ext cx="8412480" cy="514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A44DA0-FC9D-C5A4-7CE2-27D7D39A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914400"/>
            <a:ext cx="1960878" cy="34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00DA-9898-865B-7B77-37F044CD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Asphalt Pavement Backcalculation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2B2F2-AA4E-3167-8198-D031CFF5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8"/>
            <a:ext cx="12192000" cy="5244042"/>
          </a:xfrm>
        </p:spPr>
        <p:txBody>
          <a:bodyPr>
            <a:normAutofit/>
          </a:bodyPr>
          <a:lstStyle/>
          <a:p>
            <a:r>
              <a:rPr lang="en-US" dirty="0"/>
              <a:t>Minimize the number of layers</a:t>
            </a:r>
          </a:p>
          <a:p>
            <a:pPr lvl="1"/>
            <a:r>
              <a:rPr lang="en-US" dirty="0"/>
              <a:t>Combine adjacent asphalt lifts/layers</a:t>
            </a:r>
          </a:p>
          <a:p>
            <a:pPr lvl="1"/>
            <a:r>
              <a:rPr lang="en-US" dirty="0"/>
              <a:t>Combine unbound layers</a:t>
            </a:r>
          </a:p>
          <a:p>
            <a:r>
              <a:rPr lang="en-US" dirty="0"/>
              <a:t>Consider using a fixed asphalt layer </a:t>
            </a:r>
            <a:br>
              <a:rPr lang="en-US" dirty="0"/>
            </a:br>
            <a:r>
              <a:rPr lang="en-US" dirty="0"/>
              <a:t>modulus when:</a:t>
            </a:r>
          </a:p>
          <a:p>
            <a:pPr lvl="1"/>
            <a:r>
              <a:rPr lang="en-US" dirty="0"/>
              <a:t>Total asphalt thickness &lt; 3 in. </a:t>
            </a:r>
          </a:p>
          <a:p>
            <a:pPr lvl="1"/>
            <a:r>
              <a:rPr lang="en-US" dirty="0"/>
              <a:t>Highly distress layer (consider only using the </a:t>
            </a:r>
            <a:br>
              <a:rPr lang="en-US" dirty="0"/>
            </a:br>
            <a:r>
              <a:rPr lang="en-US" dirty="0"/>
              <a:t>results for unbound layers or remove data points</a:t>
            </a:r>
            <a:br>
              <a:rPr lang="en-US" dirty="0"/>
            </a:br>
            <a:r>
              <a:rPr lang="en-US" dirty="0"/>
              <a:t>at distressed locations)</a:t>
            </a:r>
          </a:p>
          <a:p>
            <a:pPr lvl="1"/>
            <a:r>
              <a:rPr lang="en-US" dirty="0"/>
              <a:t>Presence of delaminated layers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716DE-9D47-D56A-66D1-A4617A5E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613959"/>
            <a:ext cx="3095849" cy="40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8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00DA-9898-865B-7B77-37F044CD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Asphalt Pavement Backcalculation Guidelines </a:t>
            </a:r>
            <a:r>
              <a:rPr lang="en-US" sz="2200" dirty="0"/>
              <a:t>(continued…)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2B2F2-AA4E-3167-8198-D031CFF5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8"/>
            <a:ext cx="12192000" cy="5244042"/>
          </a:xfrm>
        </p:spPr>
        <p:txBody>
          <a:bodyPr>
            <a:normAutofit/>
          </a:bodyPr>
          <a:lstStyle/>
          <a:p>
            <a:r>
              <a:rPr lang="en-US" dirty="0"/>
              <a:t>Conduct deflection testing &lt; 90ºF</a:t>
            </a:r>
          </a:p>
          <a:p>
            <a:r>
              <a:rPr lang="en-US" dirty="0"/>
              <a:t>Confirm presence and depth of stiff layer (within 10 ft)</a:t>
            </a:r>
          </a:p>
          <a:p>
            <a:r>
              <a:rPr lang="en-US" dirty="0"/>
              <a:t>Confirm presence and depth of saturated layer, if present, </a:t>
            </a:r>
            <a:br>
              <a:rPr lang="en-US" dirty="0"/>
            </a:br>
            <a:r>
              <a:rPr lang="en-US" dirty="0"/>
              <a:t>consider defining this layer as a stiff layer</a:t>
            </a:r>
          </a:p>
          <a:p>
            <a:r>
              <a:rPr lang="en-US" dirty="0"/>
              <a:t>BCT assumes layer stiffness decreases with</a:t>
            </a:r>
            <a:br>
              <a:rPr lang="en-US" dirty="0"/>
            </a:br>
            <a:r>
              <a:rPr lang="en-US" dirty="0"/>
              <a:t>depth, check RMSE and reasonableness</a:t>
            </a:r>
            <a:br>
              <a:rPr lang="en-US" dirty="0"/>
            </a:br>
            <a:r>
              <a:rPr lang="en-US" dirty="0"/>
              <a:t>of results, may improve results if asphalt layer</a:t>
            </a:r>
            <a:br>
              <a:rPr lang="en-US" dirty="0"/>
            </a:br>
            <a:r>
              <a:rPr lang="en-US" dirty="0"/>
              <a:t>moduli is fixed</a:t>
            </a:r>
          </a:p>
        </p:txBody>
      </p:sp>
    </p:spTree>
    <p:extLst>
      <p:ext uri="{BB962C8B-B14F-4D97-AF65-F5344CB8AC3E}">
        <p14:creationId xmlns:p14="http://schemas.microsoft.com/office/powerpoint/2010/main" val="49349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00DA-9898-865B-7B77-37F044CD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Level</a:t>
            </a: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2B251-EDC6-9DCB-7EAB-D75DA1C0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4482042"/>
          </a:xfrm>
        </p:spPr>
        <p:txBody>
          <a:bodyPr/>
          <a:lstStyle/>
          <a:p>
            <a:r>
              <a:rPr lang="en-US" dirty="0"/>
              <a:t>Going back to the Nevada project…</a:t>
            </a:r>
          </a:p>
          <a:p>
            <a:pPr lvl="1"/>
            <a:r>
              <a:rPr lang="en-US" dirty="0"/>
              <a:t>Level 1: FWD and layer backcalculation</a:t>
            </a:r>
          </a:p>
          <a:p>
            <a:pPr lvl="1"/>
            <a:r>
              <a:rPr lang="en-US" dirty="0"/>
              <a:t>Level 2: Correlations with modulus, material characteristics, and condition data</a:t>
            </a:r>
          </a:p>
          <a:p>
            <a:pPr marL="548640" lvl="2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12AB12-54A3-FB1C-4954-F071153F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18655"/>
              </p:ext>
            </p:extLst>
          </p:nvPr>
        </p:nvGraphicFramePr>
        <p:xfrm>
          <a:off x="762000" y="3429000"/>
          <a:ext cx="8778240" cy="184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4294903792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0572703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34148095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8920269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10301538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Adequate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6256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Interstate, Freeway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 cracking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6450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cracking (ft/mi)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–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653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and 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 cracking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6433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cracking (ft/mi)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800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– 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9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307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0AA3-384B-3AAE-CE65-BD2E61A5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Rehabilitation Level</a:t>
            </a:r>
            <a:r>
              <a:rPr lang="en-US" sz="2200" dirty="0"/>
              <a:t> 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FDA7-41C0-F8B1-87E6-1D933E28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8"/>
            <a:ext cx="12192000" cy="509164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Level 3 – modulus based on:</a:t>
            </a:r>
          </a:p>
          <a:p>
            <a:pPr lvl="2"/>
            <a:r>
              <a:rPr lang="en-US" dirty="0"/>
              <a:t>Structural rating</a:t>
            </a:r>
          </a:p>
          <a:p>
            <a:pPr marL="1316038" lvl="3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of Practice, Table 12-1</a:t>
            </a:r>
          </a:p>
          <a:p>
            <a:pPr lvl="2"/>
            <a:r>
              <a:rPr lang="en-US" dirty="0">
                <a:solidFill>
                  <a:srgbClr val="024068"/>
                </a:solidFill>
              </a:rPr>
              <a:t>Environmental</a:t>
            </a:r>
            <a:r>
              <a:rPr lang="en-US" dirty="0"/>
              <a:t> rating</a:t>
            </a:r>
          </a:p>
          <a:p>
            <a:pPr marL="1316038" lvl="3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Excellent: 0 ft/mile</a:t>
            </a:r>
          </a:p>
          <a:p>
            <a:pPr marL="1316038" lvl="3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Good: 100 ft/mile</a:t>
            </a:r>
          </a:p>
          <a:p>
            <a:pPr marL="1316038" lvl="3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Fair: 200 ft/mile</a:t>
            </a:r>
          </a:p>
          <a:p>
            <a:pPr marL="1316038" lvl="3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Poor: 500 ft/mile</a:t>
            </a:r>
          </a:p>
          <a:p>
            <a:pPr marL="1316038" lvl="3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poor: 1,000 ft/mile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1838B-03A3-58FE-1BFF-A932D6FE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782034"/>
            <a:ext cx="5943600" cy="5544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1467A-D1A8-D4E6-13AF-064847B64EE1}"/>
              </a:ext>
            </a:extLst>
          </p:cNvPr>
          <p:cNvSpPr txBox="1"/>
          <p:nvPr/>
        </p:nvSpPr>
        <p:spPr>
          <a:xfrm>
            <a:off x="6019800" y="381000"/>
            <a:ext cx="5943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Table 12-1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2AB10-0ED2-0351-0FAD-EFDB71F83A4D}"/>
              </a:ext>
            </a:extLst>
          </p:cNvPr>
          <p:cNvSpPr txBox="1"/>
          <p:nvPr/>
        </p:nvSpPr>
        <p:spPr>
          <a:xfrm>
            <a:off x="2362200" y="2457650"/>
            <a:ext cx="7357501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200" dirty="0">
                <a:solidFill>
                  <a:srgbClr val="4876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RECOMMENDED</a:t>
            </a:r>
            <a:br>
              <a:rPr lang="en-US" sz="4000" b="1" kern="1200" dirty="0">
                <a:solidFill>
                  <a:srgbClr val="4876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000" b="1" kern="1200" dirty="0">
                <a:solidFill>
                  <a:srgbClr val="4876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measured distress data is available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22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7385-A904-AACC-87C3-3CF75DC3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Criteria for Asphalt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8C3B4-B030-D479-8FD2-32A6079A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9"/>
            <a:ext cx="8305800" cy="5244040"/>
          </a:xfrm>
        </p:spPr>
        <p:txBody>
          <a:bodyPr>
            <a:normAutofit/>
          </a:bodyPr>
          <a:lstStyle/>
          <a:p>
            <a:r>
              <a:rPr lang="en-US" dirty="0"/>
              <a:t>Existing pavement</a:t>
            </a:r>
          </a:p>
          <a:p>
            <a:pPr lvl="1"/>
            <a:r>
              <a:rPr lang="en-US" dirty="0"/>
              <a:t>Good surface condition, adequate structural capacity</a:t>
            </a:r>
          </a:p>
          <a:p>
            <a:pPr lvl="1"/>
            <a:r>
              <a:rPr lang="en-US" dirty="0"/>
              <a:t>No evidence of stripping</a:t>
            </a:r>
          </a:p>
          <a:p>
            <a:pPr lvl="1"/>
            <a:r>
              <a:rPr lang="en-US" dirty="0"/>
              <a:t>Proper pavement repair and surface preparation</a:t>
            </a:r>
          </a:p>
          <a:p>
            <a:pPr lvl="1"/>
            <a:r>
              <a:rPr lang="en-US" dirty="0"/>
              <a:t>Adequate drainage and in good working condition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46C21-76F8-9CEF-3ACF-E5D7EB3C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752600"/>
            <a:ext cx="35287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5536-87DB-4461-8766-4716655C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8750"/>
          </a:xfrm>
        </p:spPr>
        <p:txBody>
          <a:bodyPr>
            <a:normAutofit/>
          </a:bodyPr>
          <a:lstStyle/>
          <a:p>
            <a:r>
              <a:rPr lang="en-US" dirty="0"/>
              <a:t>Asphalt Pavement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EC52-6533-409C-B935-A1E419A8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13960"/>
            <a:ext cx="12039600" cy="4939240"/>
          </a:xfrm>
        </p:spPr>
        <p:txBody>
          <a:bodyPr>
            <a:normAutofit/>
          </a:bodyPr>
          <a:lstStyle/>
          <a:p>
            <a:r>
              <a:rPr lang="en-US" dirty="0"/>
              <a:t>Design life – 50 years</a:t>
            </a:r>
          </a:p>
          <a:p>
            <a:r>
              <a:rPr lang="en-US" dirty="0"/>
              <a:t>Design options</a:t>
            </a:r>
          </a:p>
          <a:p>
            <a:pPr lvl="1"/>
            <a:r>
              <a:rPr lang="en-US" dirty="0"/>
              <a:t>Asphalt overlay</a:t>
            </a:r>
          </a:p>
          <a:p>
            <a:pPr lvl="2"/>
            <a:r>
              <a:rPr lang="en-US" dirty="0"/>
              <a:t>Level 2 rehabilitation</a:t>
            </a:r>
          </a:p>
          <a:p>
            <a:pPr lvl="2"/>
            <a:r>
              <a:rPr lang="en-US" dirty="0"/>
              <a:t>With and without milling</a:t>
            </a:r>
          </a:p>
          <a:p>
            <a:pPr lvl="1"/>
            <a:r>
              <a:rPr lang="en-US" dirty="0"/>
              <a:t>Full-depth reclamation (8 in.) + asphalt overlay</a:t>
            </a:r>
          </a:p>
          <a:p>
            <a:r>
              <a:rPr lang="en-US" dirty="0"/>
              <a:t>Inputs</a:t>
            </a:r>
          </a:p>
          <a:p>
            <a:pPr lvl="1"/>
            <a:r>
              <a:rPr lang="en-US" dirty="0"/>
              <a:t>PMED default values</a:t>
            </a:r>
          </a:p>
          <a:p>
            <a:r>
              <a:rPr lang="en-US" dirty="0"/>
              <a:t>National calibration coefficients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B4D86B0-E7CB-86BA-1D7F-97BA12150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"/>
          <a:stretch/>
        </p:blipFill>
        <p:spPr>
          <a:xfrm>
            <a:off x="929640" y="1524000"/>
            <a:ext cx="10332720" cy="5244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0F330-CF60-3821-2037-2754469D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F56F548-7AB6-B488-5141-BE2E598E6A08}"/>
              </a:ext>
            </a:extLst>
          </p:cNvPr>
          <p:cNvSpPr/>
          <p:nvPr/>
        </p:nvSpPr>
        <p:spPr>
          <a:xfrm rot="16200000">
            <a:off x="5462740" y="2019301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9DE041A-1650-571F-F354-B180762A4EFB}"/>
              </a:ext>
            </a:extLst>
          </p:cNvPr>
          <p:cNvSpPr/>
          <p:nvPr/>
        </p:nvSpPr>
        <p:spPr>
          <a:xfrm rot="16200000">
            <a:off x="5462740" y="2648151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AABFFF8-C692-6E22-63EC-E861312F4CAF}"/>
              </a:ext>
            </a:extLst>
          </p:cNvPr>
          <p:cNvSpPr/>
          <p:nvPr/>
        </p:nvSpPr>
        <p:spPr>
          <a:xfrm rot="16200000">
            <a:off x="5462740" y="3257751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AEA1698-5AD3-F8A7-4680-220F6B8BDC1C}"/>
              </a:ext>
            </a:extLst>
          </p:cNvPr>
          <p:cNvSpPr/>
          <p:nvPr/>
        </p:nvSpPr>
        <p:spPr>
          <a:xfrm rot="16200000">
            <a:off x="5462740" y="3848101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ADB1-D3C0-D1A4-CCD4-DB634556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6371A-5935-1279-5641-19C0231726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8368364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519A8-4E55-D008-8F97-6A876AD05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706" y="1600200"/>
            <a:ext cx="302909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336951-F6DC-179D-D108-482E4FE7E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125"/>
          <a:stretch/>
        </p:blipFill>
        <p:spPr>
          <a:xfrm>
            <a:off x="304800" y="2103120"/>
            <a:ext cx="5136416" cy="3383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15601-3AEC-6CB3-69F7-43336098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428750"/>
          </a:xfrm>
        </p:spPr>
        <p:txBody>
          <a:bodyPr/>
          <a:lstStyle/>
          <a:p>
            <a:r>
              <a:rPr lang="en-US" dirty="0"/>
              <a:t>Traffic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449D9A-59EB-5082-5DA7-988185BDA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5"/>
          <a:stretch/>
        </p:blipFill>
        <p:spPr>
          <a:xfrm>
            <a:off x="4835511" y="2103120"/>
            <a:ext cx="705168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5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E41E-C57A-7E0E-481A-8D837635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6D6B28-5CE0-6719-BC3E-9820801F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87" y="1676400"/>
            <a:ext cx="4089983" cy="4933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5E567-D510-CA0A-E40F-3836DEB5C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7"/>
          <a:stretch/>
        </p:blipFill>
        <p:spPr>
          <a:xfrm>
            <a:off x="6377332" y="1672588"/>
            <a:ext cx="4089982" cy="4937760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7E47BB86-0168-2E4D-2B6B-95E84F37122C}"/>
              </a:ext>
            </a:extLst>
          </p:cNvPr>
          <p:cNvSpPr/>
          <p:nvPr/>
        </p:nvSpPr>
        <p:spPr>
          <a:xfrm rot="5400000">
            <a:off x="5854135" y="3776629"/>
            <a:ext cx="512240" cy="73349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99F851C-4C82-A426-5177-DDBA6846E08B}"/>
              </a:ext>
            </a:extLst>
          </p:cNvPr>
          <p:cNvSpPr/>
          <p:nvPr/>
        </p:nvSpPr>
        <p:spPr>
          <a:xfrm rot="2262769">
            <a:off x="4341996" y="3265887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20DE697-3A48-4A8E-FCB5-C56028A5178D}"/>
              </a:ext>
            </a:extLst>
          </p:cNvPr>
          <p:cNvSpPr/>
          <p:nvPr/>
        </p:nvSpPr>
        <p:spPr>
          <a:xfrm rot="13239694">
            <a:off x="4904175" y="5334889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A06F-B610-8774-BEF5-88B36511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Design Properties (Rehabilitation)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3E1B2-749A-D436-C13C-9B6D3F9B4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0" r="65233"/>
          <a:stretch/>
        </p:blipFill>
        <p:spPr>
          <a:xfrm>
            <a:off x="3880478" y="1600202"/>
            <a:ext cx="3350196" cy="513195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CE3E8608-F839-D3BF-938A-329A9E459B23}"/>
              </a:ext>
            </a:extLst>
          </p:cNvPr>
          <p:cNvSpPr/>
          <p:nvPr/>
        </p:nvSpPr>
        <p:spPr>
          <a:xfrm rot="16200000">
            <a:off x="6456945" y="1562100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066E40C-64D6-6AE0-599B-D601F5332EDA}"/>
              </a:ext>
            </a:extLst>
          </p:cNvPr>
          <p:cNvSpPr/>
          <p:nvPr/>
        </p:nvSpPr>
        <p:spPr>
          <a:xfrm rot="16200000">
            <a:off x="6462560" y="2095500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AE68FA1-C510-DF9D-79E2-D25BCD7D5257}"/>
              </a:ext>
            </a:extLst>
          </p:cNvPr>
          <p:cNvSpPr/>
          <p:nvPr/>
        </p:nvSpPr>
        <p:spPr>
          <a:xfrm rot="16200000">
            <a:off x="6509589" y="3077588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09BA440-587A-9EE5-A14A-3778FF624F8D}"/>
              </a:ext>
            </a:extLst>
          </p:cNvPr>
          <p:cNvSpPr/>
          <p:nvPr/>
        </p:nvSpPr>
        <p:spPr>
          <a:xfrm rot="16200000">
            <a:off x="6509589" y="3670876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C9BD0BF-3C0A-8910-90B1-C849BD359C7F}"/>
              </a:ext>
            </a:extLst>
          </p:cNvPr>
          <p:cNvSpPr/>
          <p:nvPr/>
        </p:nvSpPr>
        <p:spPr>
          <a:xfrm rot="16200000">
            <a:off x="9549166" y="4974076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92FE96D-3D49-820B-6149-817262179C90}"/>
              </a:ext>
            </a:extLst>
          </p:cNvPr>
          <p:cNvSpPr/>
          <p:nvPr/>
        </p:nvSpPr>
        <p:spPr>
          <a:xfrm rot="1405815">
            <a:off x="2573194" y="1272308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8DCFD8-14F4-D845-C496-4C6ACB8BE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2" t="10835" r="1878" b="2488"/>
          <a:stretch/>
        </p:blipFill>
        <p:spPr>
          <a:xfrm>
            <a:off x="152399" y="1880180"/>
            <a:ext cx="3657600" cy="3279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2A8244-C40B-2144-7741-6590E53B9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14" t="6772"/>
          <a:stretch/>
        </p:blipFill>
        <p:spPr>
          <a:xfrm>
            <a:off x="7230674" y="1577108"/>
            <a:ext cx="4923819" cy="51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28B2BDE-44D0-E2F5-6696-A49F8085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944"/>
            <a:ext cx="6126480" cy="26938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A478C7-5D41-BFE9-1E57-BDE84082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52"/>
            <a:ext cx="6126480" cy="2693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B21F4-CCC8-D317-8F6F-CA703BEB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4-in. Asphalt Overlay – No Milling – Results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3BC1A6B-F8F7-41FE-4636-BC7A33E4BE4B}"/>
              </a:ext>
            </a:extLst>
          </p:cNvPr>
          <p:cNvSpPr/>
          <p:nvPr/>
        </p:nvSpPr>
        <p:spPr>
          <a:xfrm rot="2318446">
            <a:off x="5346904" y="3859340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1814B5-D80B-F67C-7FB0-F69D8BC4A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520" y="1428751"/>
            <a:ext cx="6126480" cy="26938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84AB21-3F76-92CF-7A85-253656422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20" y="4164140"/>
            <a:ext cx="6126480" cy="26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21F4-CCC8-D317-8F6F-CA703BEB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No Mill versus Mill – Results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CC3BEF-E1C6-3B73-812E-2024AF2DE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42319"/>
              </p:ext>
            </p:extLst>
          </p:nvPr>
        </p:nvGraphicFramePr>
        <p:xfrm>
          <a:off x="770880" y="1851660"/>
          <a:ext cx="10650240" cy="4396740"/>
        </p:xfrm>
        <a:graphic>
          <a:graphicData uri="http://schemas.openxmlformats.org/drawingml/2006/table">
            <a:tbl>
              <a:tblPr/>
              <a:tblGrid>
                <a:gridCol w="6217920">
                  <a:extLst>
                    <a:ext uri="{9D8B030D-6E8A-4147-A177-3AD203B41FA5}">
                      <a16:colId xmlns:a16="http://schemas.microsoft.com/office/drawing/2014/main" val="1093254355"/>
                    </a:ext>
                  </a:extLst>
                </a:gridCol>
                <a:gridCol w="1477440">
                  <a:extLst>
                    <a:ext uri="{9D8B030D-6E8A-4147-A177-3AD203B41FA5}">
                      <a16:colId xmlns:a16="http://schemas.microsoft.com/office/drawing/2014/main" val="2313769989"/>
                    </a:ext>
                  </a:extLst>
                </a:gridCol>
                <a:gridCol w="1477440">
                  <a:extLst>
                    <a:ext uri="{9D8B030D-6E8A-4147-A177-3AD203B41FA5}">
                      <a16:colId xmlns:a16="http://schemas.microsoft.com/office/drawing/2014/main" val="3659695831"/>
                    </a:ext>
                  </a:extLst>
                </a:gridCol>
                <a:gridCol w="1477440">
                  <a:extLst>
                    <a:ext uri="{9D8B030D-6E8A-4147-A177-3AD203B41FA5}">
                      <a16:colId xmlns:a16="http://schemas.microsoft.com/office/drawing/2014/main" val="332080471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Distress Type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693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693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Milling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693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2-in Milling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906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 IRI (in/mile)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266.50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269.10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199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fr-FR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deformation - total pavement (in)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2193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total fatigue cracking (% lane area)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374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total transverse cracking (ft/mile)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623.82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623.82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279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deformation - AC only (in)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564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bottom-up fatigue cracking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327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thermal cracking (ft/mile)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0279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top-down fatigue cracking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1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15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405D44-231E-8B3E-EC5A-B9FB67BA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803167"/>
            <a:ext cx="10789920" cy="4330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B7570-680C-8523-7613-3A2F78F4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8-in. FDR + 4-in. Asphalt Overlay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D1EC024-D5B8-E0FB-6250-884B08C6507E}"/>
              </a:ext>
            </a:extLst>
          </p:cNvPr>
          <p:cNvSpPr/>
          <p:nvPr/>
        </p:nvSpPr>
        <p:spPr>
          <a:xfrm rot="16200000">
            <a:off x="5462740" y="2400707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A791F5B-D3FA-BD80-AFB7-C3F2D31113F5}"/>
              </a:ext>
            </a:extLst>
          </p:cNvPr>
          <p:cNvSpPr/>
          <p:nvPr/>
        </p:nvSpPr>
        <p:spPr>
          <a:xfrm rot="16200000">
            <a:off x="5462740" y="3032165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0F69965-2F00-6DE4-94BA-6F2725513CE1}"/>
              </a:ext>
            </a:extLst>
          </p:cNvPr>
          <p:cNvSpPr/>
          <p:nvPr/>
        </p:nvSpPr>
        <p:spPr>
          <a:xfrm rot="16200000">
            <a:off x="5462740" y="3663621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F28B31C-4142-3AC2-F97D-9420A71D156F}"/>
              </a:ext>
            </a:extLst>
          </p:cNvPr>
          <p:cNvSpPr/>
          <p:nvPr/>
        </p:nvSpPr>
        <p:spPr>
          <a:xfrm rot="16200000">
            <a:off x="5462740" y="4305300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C5B4-D5E3-729B-5770-9E1E25FC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8-in. FDR + 4-in. Asphalt Overlay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68879C-3E6D-B59B-2150-BCA3FBC4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Webinar 2</a:t>
            </a:r>
          </a:p>
          <a:p>
            <a:pPr lvl="1"/>
            <a:r>
              <a:rPr lang="en-US" dirty="0"/>
              <a:t>Use VDOT reliability </a:t>
            </a:r>
            <a:br>
              <a:rPr lang="en-US" dirty="0"/>
            </a:br>
            <a:r>
              <a:rPr lang="en-US" dirty="0"/>
              <a:t>recommendation for </a:t>
            </a:r>
            <a:br>
              <a:rPr lang="en-US" dirty="0"/>
            </a:br>
            <a:r>
              <a:rPr lang="en-US" dirty="0"/>
              <a:t>FDR layer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927578-5424-3099-0AA1-3A2D656AB9D7}"/>
              </a:ext>
            </a:extLst>
          </p:cNvPr>
          <p:cNvGrpSpPr/>
          <p:nvPr/>
        </p:nvGrpSpPr>
        <p:grpSpPr>
          <a:xfrm>
            <a:off x="5562600" y="1428751"/>
            <a:ext cx="6175008" cy="5469366"/>
            <a:chOff x="3505200" y="1429848"/>
            <a:chExt cx="6175008" cy="54693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BEC97C-12E5-89D6-A043-E8CC8342B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750"/>
            <a:stretch/>
          </p:blipFill>
          <p:spPr>
            <a:xfrm>
              <a:off x="3505200" y="1438671"/>
              <a:ext cx="3200400" cy="54605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281A36-BEE4-48EB-E8E2-907971E92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625"/>
            <a:stretch/>
          </p:blipFill>
          <p:spPr>
            <a:xfrm>
              <a:off x="6708408" y="1429848"/>
              <a:ext cx="2971800" cy="5460543"/>
            </a:xfrm>
            <a:prstGeom prst="rect">
              <a:avLst/>
            </a:prstGeom>
          </p:spPr>
        </p:pic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915738F-9455-EF89-2541-BCF37C3AD3CF}"/>
              </a:ext>
            </a:extLst>
          </p:cNvPr>
          <p:cNvSpPr/>
          <p:nvPr/>
        </p:nvSpPr>
        <p:spPr>
          <a:xfrm rot="2267718">
            <a:off x="10414523" y="2965697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7385-A904-AACC-87C3-3CF75DC3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General Criteria for Asphalt Renewal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6A9F9A-80FF-123D-999C-9873FCEA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</a:t>
            </a:r>
          </a:p>
          <a:p>
            <a:pPr lvl="1"/>
            <a:r>
              <a:rPr lang="en-US" dirty="0"/>
              <a:t>Satisfy limiting-strain criteria</a:t>
            </a:r>
          </a:p>
          <a:p>
            <a:r>
              <a:rPr lang="en-US" dirty="0"/>
              <a:t>Construction is critical</a:t>
            </a:r>
          </a:p>
          <a:p>
            <a:pPr lvl="1"/>
            <a:r>
              <a:rPr lang="en-US" dirty="0"/>
              <a:t>Mat (≥ 93%) and longitudinal joint</a:t>
            </a:r>
            <a:br>
              <a:rPr lang="en-US" dirty="0"/>
            </a:br>
            <a:r>
              <a:rPr lang="en-US" dirty="0"/>
              <a:t>(± 2% of mat) density</a:t>
            </a:r>
          </a:p>
          <a:p>
            <a:pPr lvl="1"/>
            <a:r>
              <a:rPr lang="en-US" dirty="0"/>
              <a:t>Segregation</a:t>
            </a:r>
          </a:p>
          <a:p>
            <a:pPr lvl="1"/>
            <a:r>
              <a:rPr lang="en-US" dirty="0"/>
              <a:t>Stripping</a:t>
            </a:r>
          </a:p>
          <a:p>
            <a:pPr lvl="1"/>
            <a:r>
              <a:rPr lang="en-US" dirty="0"/>
              <a:t>Interlayer bond</a:t>
            </a:r>
          </a:p>
        </p:txBody>
      </p:sp>
      <p:pic>
        <p:nvPicPr>
          <p:cNvPr id="4" name="Picture 2" descr="F:\Linda's Library\Pavement Photos\Asphalt\I 90 Paving Photos 2005\C#6977 Photos\7-14-05\DSC03382.JPG">
            <a:extLst>
              <a:ext uri="{FF2B5EF4-FFF2-40B4-BE49-F238E27FC236}">
                <a16:creationId xmlns:a16="http://schemas.microsoft.com/office/drawing/2014/main" id="{26696DC7-6778-5631-942E-6768E64E5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24875"/>
          <a:stretch/>
        </p:blipFill>
        <p:spPr bwMode="auto">
          <a:xfrm>
            <a:off x="7772400" y="1600512"/>
            <a:ext cx="4114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yellow roller on a road&#10;&#10;Description automatically generated">
            <a:extLst>
              <a:ext uri="{FF2B5EF4-FFF2-40B4-BE49-F238E27FC236}">
                <a16:creationId xmlns:a16="http://schemas.microsoft.com/office/drawing/2014/main" id="{DF344B54-64C8-C25A-DFE4-0603E8F3C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58" b="17037"/>
          <a:stretch/>
        </p:blipFill>
        <p:spPr>
          <a:xfrm>
            <a:off x="6629400" y="3194797"/>
            <a:ext cx="4114800" cy="1752600"/>
          </a:xfrm>
          <a:prstGeom prst="rect">
            <a:avLst/>
          </a:prstGeom>
        </p:spPr>
      </p:pic>
      <p:pic>
        <p:nvPicPr>
          <p:cNvPr id="11" name="Picture 10" descr="A heat loss image of a road&#10;&#10;Description automatically generated with medium confidence">
            <a:extLst>
              <a:ext uri="{FF2B5EF4-FFF2-40B4-BE49-F238E27FC236}">
                <a16:creationId xmlns:a16="http://schemas.microsoft.com/office/drawing/2014/main" id="{1B1CCEFF-D1AC-C549-F54B-283D21E033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15" t="16355" b="39167"/>
          <a:stretch/>
        </p:blipFill>
        <p:spPr>
          <a:xfrm>
            <a:off x="7467600" y="4645399"/>
            <a:ext cx="4114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3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C5B4-D5E3-729B-5770-9E1E25FC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8-in. FDR + 4-in. Asphalt Overlay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632DB-D230-01DA-5BE2-68BC7C2E7735}"/>
              </a:ext>
            </a:extLst>
          </p:cNvPr>
          <p:cNvSpPr txBox="1"/>
          <p:nvPr/>
        </p:nvSpPr>
        <p:spPr>
          <a:xfrm>
            <a:off x="8141677" y="4787205"/>
            <a:ext cx="3657600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kern="1200" dirty="0">
                <a:solidFill>
                  <a:srgbClr val="4876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ACPA, PCA, and NRMCA (pavement designer.org)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738883-FE96-E1BF-AAF4-C2B106CB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95" y="1752600"/>
            <a:ext cx="7361905" cy="252380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DA266528-5525-311A-FAAB-CCAE923569F3}"/>
              </a:ext>
            </a:extLst>
          </p:cNvPr>
          <p:cNvSpPr/>
          <p:nvPr/>
        </p:nvSpPr>
        <p:spPr>
          <a:xfrm rot="4446460">
            <a:off x="8623048" y="4201875"/>
            <a:ext cx="760695" cy="3943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1C8D05-82B3-928E-16CB-7AD0441AD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" r="2439" b="2729"/>
          <a:stretch/>
        </p:blipFill>
        <p:spPr>
          <a:xfrm>
            <a:off x="173240" y="1744223"/>
            <a:ext cx="4114800" cy="38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E8C1-FCC1-3731-3936-5D423748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 in. FDR + 4-in. Overlay – Results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9F579-B90B-5203-1B1E-F91B3A34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2"/>
            <a:ext cx="6126480" cy="2713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D2373-6B1A-CA8D-2206-0946F60B3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97" y="1428752"/>
            <a:ext cx="6035040" cy="2703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B0950A-FDB8-F3CF-28DC-7E16E9095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4132379"/>
            <a:ext cx="6035040" cy="2705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52B72E-53A8-6931-88AA-35A8AC7D2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221" y="4132378"/>
            <a:ext cx="6126480" cy="2746094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9305AB9-D580-9C16-68AD-7ACC18193C3C}"/>
              </a:ext>
            </a:extLst>
          </p:cNvPr>
          <p:cNvSpPr/>
          <p:nvPr/>
        </p:nvSpPr>
        <p:spPr>
          <a:xfrm rot="2318446">
            <a:off x="10376105" y="3738445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319D-0F1F-4CEA-783C-704C7ED9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Overlays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191B4-0458-1770-E907-77B14A42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600200"/>
            <a:ext cx="10789920" cy="502490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0CF695E-A531-BC47-9650-3A1E8933575E}"/>
              </a:ext>
            </a:extLst>
          </p:cNvPr>
          <p:cNvSpPr/>
          <p:nvPr/>
        </p:nvSpPr>
        <p:spPr>
          <a:xfrm rot="16200000">
            <a:off x="5524500" y="2247900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A50D-D051-D157-181B-F198CB7D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Overlays </a:t>
            </a:r>
            <a:r>
              <a:rPr lang="en-US" sz="2200" dirty="0"/>
              <a:t>(continued…)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42AA-47B4-D0FE-F818-479303D3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00200"/>
            <a:ext cx="4419600" cy="510447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8E68AAA-46E9-1A53-0CB2-B4861F5D56D0}"/>
              </a:ext>
            </a:extLst>
          </p:cNvPr>
          <p:cNvSpPr/>
          <p:nvPr/>
        </p:nvSpPr>
        <p:spPr>
          <a:xfrm rot="5400000">
            <a:off x="8572500" y="4076700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9BFAE-B2BE-F842-174C-2ECA9785AFF5}"/>
              </a:ext>
            </a:extLst>
          </p:cNvPr>
          <p:cNvSpPr txBox="1"/>
          <p:nvPr/>
        </p:nvSpPr>
        <p:spPr>
          <a:xfrm>
            <a:off x="9067800" y="418856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1995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1266169-15F2-0A16-E9D8-86D7711F2A79}"/>
              </a:ext>
            </a:extLst>
          </p:cNvPr>
          <p:cNvSpPr/>
          <p:nvPr/>
        </p:nvSpPr>
        <p:spPr>
          <a:xfrm rot="5400000">
            <a:off x="8572500" y="3201889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CED36-EAC1-4394-1AE1-AA8989BC6D15}"/>
              </a:ext>
            </a:extLst>
          </p:cNvPr>
          <p:cNvSpPr txBox="1"/>
          <p:nvPr/>
        </p:nvSpPr>
        <p:spPr>
          <a:xfrm>
            <a:off x="9067800" y="331375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2004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B0D16FA-07E5-2915-F0F8-8CC32B0EC493}"/>
              </a:ext>
            </a:extLst>
          </p:cNvPr>
          <p:cNvSpPr/>
          <p:nvPr/>
        </p:nvSpPr>
        <p:spPr>
          <a:xfrm rot="5400000">
            <a:off x="8572500" y="2307284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F2D04-65AD-C48C-001F-3BF3C366A2DC}"/>
              </a:ext>
            </a:extLst>
          </p:cNvPr>
          <p:cNvSpPr txBox="1"/>
          <p:nvPr/>
        </p:nvSpPr>
        <p:spPr>
          <a:xfrm>
            <a:off x="9067800" y="241915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712912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A50D-D051-D157-181B-F198CB7D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Overlays </a:t>
            </a:r>
            <a:r>
              <a:rPr lang="en-US" sz="2200" dirty="0"/>
              <a:t>(continued…)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6ECCF-711C-7253-FD6F-94A02054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65"/>
          <a:stretch/>
        </p:blipFill>
        <p:spPr>
          <a:xfrm>
            <a:off x="350090" y="2038350"/>
            <a:ext cx="11491819" cy="35814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BBDFACE-EB80-6558-F0DA-B6CABAF4BA92}"/>
              </a:ext>
            </a:extLst>
          </p:cNvPr>
          <p:cNvSpPr/>
          <p:nvPr/>
        </p:nvSpPr>
        <p:spPr>
          <a:xfrm rot="18692980">
            <a:off x="5677782" y="4021504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FC4D9-DBD0-A0AD-C923-F8FBD6C9810A}"/>
              </a:ext>
            </a:extLst>
          </p:cNvPr>
          <p:cNvSpPr txBox="1"/>
          <p:nvPr/>
        </p:nvSpPr>
        <p:spPr>
          <a:xfrm>
            <a:off x="3505200" y="342894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Existing distress on most recent overlay</a:t>
            </a:r>
          </a:p>
        </p:txBody>
      </p:sp>
    </p:spTree>
    <p:extLst>
      <p:ext uri="{BB962C8B-B14F-4D97-AF65-F5344CB8AC3E}">
        <p14:creationId xmlns:p14="http://schemas.microsoft.com/office/powerpoint/2010/main" val="2396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A50D-D051-D157-181B-F198CB7D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Overlays </a:t>
            </a:r>
            <a:r>
              <a:rPr lang="en-US" sz="2200" dirty="0"/>
              <a:t>(continued…)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5FEE4-FEF2-7354-4136-6D43A8C1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433233"/>
            <a:ext cx="6103620" cy="2750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B14E50-10CA-BC65-8D5F-DC3EE2A58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9786"/>
            <a:ext cx="6103620" cy="2865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A96E4-6C70-BFFE-405C-C865D4D7A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" y="3877906"/>
            <a:ext cx="6103620" cy="2965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B28A9-9EF2-B715-328D-04C4ABD64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570" y="3873423"/>
            <a:ext cx="6103620" cy="29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ad with cars on it&#10;&#10;Description automatically generated">
            <a:extLst>
              <a:ext uri="{FF2B5EF4-FFF2-40B4-BE49-F238E27FC236}">
                <a16:creationId xmlns:a16="http://schemas.microsoft.com/office/drawing/2014/main" id="{00C5196C-63AC-BF5B-0384-C52C68126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428750"/>
            <a:ext cx="12192000" cy="5429250"/>
          </a:xfrm>
          <a:prstGeom prst="rect">
            <a:avLst/>
          </a:prstGeom>
        </p:spPr>
      </p:pic>
      <p:pic>
        <p:nvPicPr>
          <p:cNvPr id="12" name="Picture 11" descr="A map with blue dots&#10;&#10;Description automatically generated">
            <a:extLst>
              <a:ext uri="{FF2B5EF4-FFF2-40B4-BE49-F238E27FC236}">
                <a16:creationId xmlns:a16="http://schemas.microsoft.com/office/drawing/2014/main" id="{293D07B5-967E-A46B-FA01-82A70108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675671"/>
            <a:ext cx="2712720" cy="3939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65536-87DB-4461-8766-4716655C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EC52-6533-409C-B935-A1E419A8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1558"/>
            <a:ext cx="12192000" cy="4482042"/>
          </a:xfrm>
        </p:spPr>
        <p:txBody>
          <a:bodyPr>
            <a:normAutofit/>
          </a:bodyPr>
          <a:lstStyle/>
          <a:p>
            <a:r>
              <a:rPr lang="en-US" dirty="0"/>
              <a:t>Nevada I-80 EB, divided 4-lane</a:t>
            </a:r>
          </a:p>
          <a:p>
            <a:r>
              <a:rPr lang="en-US" dirty="0"/>
              <a:t>Traffic: AADTT = 4,310 (two-way)</a:t>
            </a:r>
          </a:p>
          <a:p>
            <a:r>
              <a:rPr lang="en-US" dirty="0"/>
              <a:t>Vicinity of Battle Mountain, NV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59A8C-787D-6CCB-0258-50C96161A214}"/>
              </a:ext>
            </a:extLst>
          </p:cNvPr>
          <p:cNvGrpSpPr/>
          <p:nvPr/>
        </p:nvGrpSpPr>
        <p:grpSpPr>
          <a:xfrm>
            <a:off x="7620000" y="4751089"/>
            <a:ext cx="2712720" cy="1852044"/>
            <a:chOff x="9601200" y="1864710"/>
            <a:chExt cx="2103120" cy="18520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1B3222-97EF-0D84-C4FE-C2A72DD83811}"/>
                </a:ext>
              </a:extLst>
            </p:cNvPr>
            <p:cNvSpPr/>
            <p:nvPr/>
          </p:nvSpPr>
          <p:spPr>
            <a:xfrm>
              <a:off x="9601200" y="1864710"/>
              <a:ext cx="2103120" cy="384048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4.3 in. Asphalt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A35FF8-09E8-C089-AA17-3199489E2F71}"/>
                </a:ext>
              </a:extLst>
            </p:cNvPr>
            <p:cNvSpPr/>
            <p:nvPr/>
          </p:nvSpPr>
          <p:spPr>
            <a:xfrm>
              <a:off x="9601200" y="2255808"/>
              <a:ext cx="2103120" cy="10698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11.7 in. Granular Base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4487C9-5783-2ACE-F822-21E0FB25033A}"/>
                </a:ext>
              </a:extLst>
            </p:cNvPr>
            <p:cNvSpPr/>
            <p:nvPr/>
          </p:nvSpPr>
          <p:spPr>
            <a:xfrm>
              <a:off x="9601200" y="3332706"/>
              <a:ext cx="2103120" cy="384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B0D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Silty Sand Subgrade</a:t>
              </a:r>
            </a:p>
          </p:txBody>
        </p:sp>
      </p:grp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D435547-3748-3A34-120C-CB506373458B}"/>
              </a:ext>
            </a:extLst>
          </p:cNvPr>
          <p:cNvSpPr/>
          <p:nvPr/>
        </p:nvSpPr>
        <p:spPr>
          <a:xfrm rot="8700552">
            <a:off x="9734461" y="2656992"/>
            <a:ext cx="762000" cy="2537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AEF3BB-D338-AE02-9B82-D3FCC68D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Condition – Surface Distress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7EB4D8-639C-4A65-657F-F11DECA08798}"/>
              </a:ext>
            </a:extLst>
          </p:cNvPr>
          <p:cNvSpPr txBox="1"/>
          <p:nvPr/>
        </p:nvSpPr>
        <p:spPr>
          <a:xfrm>
            <a:off x="5046012" y="1524001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87693"/>
                </a:solidFill>
              </a:rPr>
              <a:t>Patching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64EBE-ECB6-31E1-1511-324C09962F6C}"/>
              </a:ext>
            </a:extLst>
          </p:cNvPr>
          <p:cNvSpPr txBox="1"/>
          <p:nvPr/>
        </p:nvSpPr>
        <p:spPr>
          <a:xfrm>
            <a:off x="6655837" y="1524000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87693"/>
                </a:solidFill>
              </a:rPr>
              <a:t>Crack Seal &amp; Patching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F91004E-B956-44DE-B4AC-CF6A7D096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30426"/>
              </p:ext>
            </p:extLst>
          </p:nvPr>
        </p:nvGraphicFramePr>
        <p:xfrm>
          <a:off x="1807464" y="1680328"/>
          <a:ext cx="8631936" cy="517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60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AEF3BB-D338-AE02-9B82-D3FCC68D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Condition – IRI and Rut Depth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BEF0E-2F39-8702-A481-A6778BC02D2D}"/>
              </a:ext>
            </a:extLst>
          </p:cNvPr>
          <p:cNvSpPr txBox="1"/>
          <p:nvPr/>
        </p:nvSpPr>
        <p:spPr>
          <a:xfrm>
            <a:off x="4953048" y="1511597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87693"/>
                </a:solidFill>
              </a:rPr>
              <a:t>Patching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AB79-6491-BE11-A9A4-D61B2DD31ED7}"/>
              </a:ext>
            </a:extLst>
          </p:cNvPr>
          <p:cNvSpPr txBox="1"/>
          <p:nvPr/>
        </p:nvSpPr>
        <p:spPr>
          <a:xfrm>
            <a:off x="6258073" y="1514574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87693"/>
                </a:solidFill>
              </a:rPr>
              <a:t>Crack Seal &amp; Patching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A70ED80-5283-47F2-B110-844DE6C3F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928805"/>
              </p:ext>
            </p:extLst>
          </p:nvPr>
        </p:nvGraphicFramePr>
        <p:xfrm>
          <a:off x="2366820" y="1676400"/>
          <a:ext cx="753918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30463FA-8C97-47E3-ACB3-432CD2CD9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19972"/>
              </p:ext>
            </p:extLst>
          </p:nvPr>
        </p:nvGraphicFramePr>
        <p:xfrm>
          <a:off x="2340622" y="4206240"/>
          <a:ext cx="7565378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07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8D1C-0335-FDA1-4055-F98931BE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Deflection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E973-7FBF-DD4E-7177-23F12617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8"/>
            <a:ext cx="12192000" cy="5091641"/>
          </a:xfrm>
        </p:spPr>
        <p:txBody>
          <a:bodyPr>
            <a:normAutofit/>
          </a:bodyPr>
          <a:lstStyle/>
          <a:p>
            <a:r>
              <a:rPr lang="en-US" dirty="0"/>
              <a:t>LTPP Section 32-0102</a:t>
            </a:r>
          </a:p>
          <a:p>
            <a:pPr lvl="1"/>
            <a:r>
              <a:rPr lang="en-US" dirty="0"/>
              <a:t>FWD testing on 50 ft interval</a:t>
            </a:r>
          </a:p>
          <a:p>
            <a:pPr lvl="1"/>
            <a:r>
              <a:rPr lang="en-US" dirty="0"/>
              <a:t>General assessment:</a:t>
            </a:r>
          </a:p>
          <a:p>
            <a:pPr lvl="2"/>
            <a:r>
              <a:rPr lang="en-US" dirty="0"/>
              <a:t>AREA value = 16 to 17</a:t>
            </a:r>
          </a:p>
          <a:p>
            <a:pPr lvl="2"/>
            <a:r>
              <a:rPr lang="en-US" dirty="0"/>
              <a:t>Low deflection + low AREA</a:t>
            </a:r>
            <a:br>
              <a:rPr lang="en-US" dirty="0"/>
            </a:br>
            <a:r>
              <a:rPr lang="en-US" dirty="0"/>
              <a:t>value </a:t>
            </a:r>
            <a:r>
              <a:rPr lang="en-US" dirty="0">
                <a:sym typeface="Wingdings" panose="05000000000000000000" pitchFamily="2" charset="2"/>
              </a:rPr>
              <a:t> weak structure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strong subgrade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Issue with deflection file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unable to use for project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3FDCF8-B39E-891B-CA18-ADDAD9880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323883"/>
              </p:ext>
            </p:extLst>
          </p:nvPr>
        </p:nvGraphicFramePr>
        <p:xfrm>
          <a:off x="4800600" y="2140479"/>
          <a:ext cx="7162800" cy="456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78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4964-16B2-5EB3-F0F9-CFA494A2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B84FC-79DA-B580-5858-B34AC746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4" y="1680875"/>
            <a:ext cx="10980952" cy="285714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EBCCACB-AEBC-A756-2E01-A3F5FB1294E2}"/>
              </a:ext>
            </a:extLst>
          </p:cNvPr>
          <p:cNvSpPr/>
          <p:nvPr/>
        </p:nvSpPr>
        <p:spPr>
          <a:xfrm rot="4018003">
            <a:off x="3792322" y="1962293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51F63D4-4655-C75A-2FD2-CEC49E7516D7}"/>
              </a:ext>
            </a:extLst>
          </p:cNvPr>
          <p:cNvSpPr/>
          <p:nvPr/>
        </p:nvSpPr>
        <p:spPr>
          <a:xfrm rot="3688469">
            <a:off x="7523475" y="1940758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389097-758D-67B4-66B8-977D91C59AD1}"/>
              </a:ext>
            </a:extLst>
          </p:cNvPr>
          <p:cNvSpPr/>
          <p:nvPr/>
        </p:nvSpPr>
        <p:spPr>
          <a:xfrm rot="3332837">
            <a:off x="10630612" y="1642760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AB2675-3487-0B83-1DAC-41D67956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14" y="4819848"/>
            <a:ext cx="6828571" cy="1580952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2E7C605-0053-3578-29ED-5CBB75DE2211}"/>
              </a:ext>
            </a:extLst>
          </p:cNvPr>
          <p:cNvSpPr/>
          <p:nvPr/>
        </p:nvSpPr>
        <p:spPr>
          <a:xfrm rot="3332837">
            <a:off x="3630699" y="5256458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4964-16B2-5EB3-F0F9-CFA494A2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BCT Demo </a:t>
            </a:r>
            <a:r>
              <a:rPr lang="en-US" sz="2200" dirty="0"/>
              <a:t>(continued…)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3394C-B1C3-5AA8-FD3B-30A1801A6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0" b="17626"/>
          <a:stretch/>
        </p:blipFill>
        <p:spPr>
          <a:xfrm>
            <a:off x="629333" y="1676400"/>
            <a:ext cx="10933333" cy="4953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EBCCACB-AEBC-A756-2E01-A3F5FB1294E2}"/>
              </a:ext>
            </a:extLst>
          </p:cNvPr>
          <p:cNvSpPr/>
          <p:nvPr/>
        </p:nvSpPr>
        <p:spPr>
          <a:xfrm rot="4018003">
            <a:off x="3182722" y="1443645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0AACBE6-5FDF-D870-CE2F-8FB4AC776A6E}"/>
              </a:ext>
            </a:extLst>
          </p:cNvPr>
          <p:cNvSpPr/>
          <p:nvPr/>
        </p:nvSpPr>
        <p:spPr>
          <a:xfrm rot="4018003">
            <a:off x="2192122" y="6015646"/>
            <a:ext cx="228600" cy="6096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F1F0CE-75E6-59DF-D80A-8AEAEBCE9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77"/>
          <a:stretch/>
        </p:blipFill>
        <p:spPr>
          <a:xfrm>
            <a:off x="2981631" y="2220540"/>
            <a:ext cx="9038553" cy="7809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314576&quot;&gt;&lt;object type=&quot;3&quot; unique_id=&quot;1314577&quot;&gt;&lt;property id=&quot;20148&quot; value=&quot;5&quot;/&gt;&lt;property id=&quot;20300&quot; value=&quot;Slide 1 - &amp;quot;   Utah League of Cities and Towns Road School April 26, 2017&amp;quot;&quot;/&gt;&lt;property id=&quot;20307&quot; value=&quot;256&quot;/&gt;&lt;/object&gt;&lt;object type=&quot;3&quot; unique_id=&quot;1318836&quot;&gt;&lt;property id=&quot;20148&quot; value=&quot;5&quot;/&gt;&lt;property id=&quot;20300&quot; value=&quot;Slide 35 - &amp;quot;Thank you!&amp;quot;&quot;/&gt;&lt;property id=&quot;20307&quot; value=&quot;287&quot;/&gt;&lt;/object&gt;&lt;object type=&quot;3&quot; unique_id=&quot;1318899&quot;&gt;&lt;property id=&quot;20148&quot; value=&quot;5&quot;/&gt;&lt;property id=&quot;20300&quot; value=&quot;Slide 2 - &amp;quot;Presentation Outline&amp;quot;&quot;/&gt;&lt;property id=&quot;20307&quot; value=&quot;313&quot;/&gt;&lt;/object&gt;&lt;object type=&quot;3&quot; unique_id=&quot;1318900&quot;&gt;&lt;property id=&quot;20148&quot; value=&quot;5&quot;/&gt;&lt;property id=&quot;20300&quot; value=&quot;Slide 4 - &amp;quot;What is Automated Data Collection?&amp;quot;&quot;/&gt;&lt;property id=&quot;20307&quot; value=&quot;314&quot;/&gt;&lt;/object&gt;&lt;object type=&quot;3&quot; unique_id=&quot;1318901&quot;&gt;&lt;property id=&quot;20148&quot; value=&quot;5&quot;/&gt;&lt;property id=&quot;20300&quot; value=&quot;Slide 5 - &amp;quot;Capabilities&amp;quot;&quot;/&gt;&lt;property id=&quot;20307&quot; value=&quot;317&quot;/&gt;&lt;/object&gt;&lt;object type=&quot;3&quot; unique_id=&quot;1318902&quot;&gt;&lt;property id=&quot;20148&quot; value=&quot;5&quot;/&gt;&lt;property id=&quot;20300&quot; value=&quot;Slide 6 - &amp;quot;Leading Technology Used for Distress&amp;quot;&quot;/&gt;&lt;property id=&quot;20307&quot; value=&quot;320&quot;/&gt;&lt;/object&gt;&lt;object type=&quot;3&quot; unique_id=&quot;1318903&quot;&gt;&lt;property id=&quot;20148&quot; value=&quot;5&quot;/&gt;&lt;property id=&quot;20300&quot; value=&quot;Slide 7 - &amp;quot;Distress Data Reduction&amp;amp;#x09;&amp;quot;&quot;/&gt;&lt;property id=&quot;20307&quot; value=&quot;318&quot;/&gt;&lt;/object&gt;&lt;object type=&quot;3&quot; unique_id=&quot;1318904&quot;&gt;&lt;property id=&quot;20148&quot; value=&quot;5&quot;/&gt;&lt;property id=&quot;20300&quot; value=&quot;Slide 8 - &amp;quot;Example Images&amp;quot;&quot;/&gt;&lt;property id=&quot;20307&quot; value=&quot;319&quot;/&gt;&lt;/object&gt;&lt;object type=&quot;3&quot; unique_id=&quot;1318905&quot;&gt;&lt;property id=&quot;20148&quot; value=&quot;5&quot;/&gt;&lt;property id=&quot;20300&quot; value=&quot;Slide 9 - &amp;quot;Challenges You Don’t See But Should be Aware of….&amp;quot;&quot;/&gt;&lt;property id=&quot;20307&quot; value=&quot;344&quot;/&gt;&lt;/object&gt;&lt;object type=&quot;3&quot; unique_id=&quot;1318906&quot;&gt;&lt;property id=&quot;20148&quot; value=&quot;5&quot;/&gt;&lt;property id=&quot;20300&quot; value=&quot;Slide 10 - &amp;quot;Why Do Automated Data Collection?&amp;quot;&quot;/&gt;&lt;property id=&quot;20307&quot; value=&quot;315&quot;/&gt;&lt;/object&gt;&lt;object type=&quot;3&quot; unique_id=&quot;1318907&quot;&gt;&lt;property id=&quot;20148&quot; value=&quot;5&quot;/&gt;&lt;property id=&quot;20300&quot; value=&quot;Slide 11 - &amp;quot;Cost/Benefit Considerations&amp;quot;&quot;/&gt;&lt;property id=&quot;20307&quot; value=&quot;316&quot;/&gt;&lt;/object&gt;&lt;object type=&quot;3&quot; unique_id=&quot;1318908&quot;&gt;&lt;property id=&quot;20148&quot; value=&quot;5&quot;/&gt;&lt;property id=&quot;20300&quot; value=&quot;Slide 12 - &amp;quot;Closing Thoughts on Automated Data Collection&amp;quot;&quot;/&gt;&lt;property id=&quot;20307&quot; value=&quot;321&quot;/&gt;&lt;/object&gt;&lt;object type=&quot;3&quot; unique_id=&quot;1318910&quot;&gt;&lt;property id=&quot;20148&quot; value=&quot;5&quot;/&gt;&lt;property id=&quot;20300&quot; value=&quot;Slide 14 - &amp;quot;AC Pavement Distress Types&amp;quot;&quot;/&gt;&lt;property id=&quot;20307&quot; value=&quot;323&quot;/&gt;&lt;/object&gt;&lt;object type=&quot;3&quot; unique_id=&quot;1318911&quot;&gt;&lt;property id=&quot;20148&quot; value=&quot;5&quot;/&gt;&lt;property id=&quot;20300&quot; value=&quot;Slide 15 - &amp;quot;Name That Distress!&amp;quot;&quot;/&gt;&lt;property id=&quot;20307&quot; value=&quot;324&quot;/&gt;&lt;/object&gt;&lt;object type=&quot;3&quot; unique_id=&quot;1318912&quot;&gt;&lt;property id=&quot;20148&quot; value=&quot;5&quot;/&gt;&lt;property id=&quot;20300&quot; value=&quot;Slide 16 - &amp;quot;Rutting Mechanism&amp;quot;&quot;/&gt;&lt;property id=&quot;20307&quot; value=&quot;325&quot;/&gt;&lt;/object&gt;&lt;object type=&quot;3&quot; unique_id=&quot;1318913&quot;&gt;&lt;property id=&quot;20148&quot; value=&quot;5&quot;/&gt;&lt;property id=&quot;20300&quot; value=&quot;Slide 17 - &amp;quot;Rutting in Top Lift&amp;quot;&quot;/&gt;&lt;property id=&quot;20307&quot; value=&quot;326&quot;/&gt;&lt;/object&gt;&lt;object type=&quot;3&quot; unique_id=&quot;1318914&quot;&gt;&lt;property id=&quot;20148&quot; value=&quot;5&quot;/&gt;&lt;property id=&quot;20300&quot; value=&quot;Slide 18 - &amp;quot;Candidate Treatments&amp;quot;&quot;/&gt;&lt;property id=&quot;20307&quot; value=&quot;327&quot;/&gt;&lt;/object&gt;&lt;object type=&quot;3&quot; unique_id=&quot;1318915&quot;&gt;&lt;property id=&quot;20148&quot; value=&quot;5&quot;/&gt;&lt;property id=&quot;20300&quot; value=&quot;Slide 19 - &amp;quot;Name That Distress!&amp;quot;&quot;/&gt;&lt;property id=&quot;20307&quot; value=&quot;328&quot;/&gt;&lt;/object&gt;&lt;object type=&quot;3&quot; unique_id=&quot;1318916&quot;&gt;&lt;property id=&quot;20148&quot; value=&quot;5&quot;/&gt;&lt;property id=&quot;20300&quot; value=&quot;Slide 20 - &amp;quot;Fatigue Cracking Mechanism&amp;quot;&quot;/&gt;&lt;property id=&quot;20307&quot; value=&quot;329&quot;/&gt;&lt;/object&gt;&lt;object type=&quot;3&quot; unique_id=&quot;1318917&quot;&gt;&lt;property id=&quot;20148&quot; value=&quot;5&quot;/&gt;&lt;property id=&quot;20300&quot; value=&quot;Slide 21 - &amp;quot;Fatigue Crack Progression&amp;quot;&quot;/&gt;&lt;property id=&quot;20307&quot; value=&quot;330&quot;/&gt;&lt;/object&gt;&lt;object type=&quot;3&quot; unique_id=&quot;1318918&quot;&gt;&lt;property id=&quot;20148&quot; value=&quot;5&quot;/&gt;&lt;property id=&quot;20300&quot; value=&quot;Slide 22 - &amp;quot;Candidate Treatments&amp;quot;&quot;/&gt;&lt;property id=&quot;20307&quot; value=&quot;331&quot;/&gt;&lt;/object&gt;&lt;object type=&quot;3&quot; unique_id=&quot;1318919&quot;&gt;&lt;property id=&quot;20148&quot; value=&quot;5&quot;/&gt;&lt;property id=&quot;20300&quot; value=&quot;Slide 23 - &amp;quot;Name That Distress!&amp;quot;&quot;/&gt;&lt;property id=&quot;20307&quot; value=&quot;332&quot;/&gt;&lt;/object&gt;&lt;object type=&quot;3&quot; unique_id=&quot;1318920&quot;&gt;&lt;property id=&quot;20148&quot; value=&quot;5&quot;/&gt;&lt;property id=&quot;20300&quot; value=&quot;Slide 24 - &amp;quot;Thermal Cracking Mechanism&amp;quot;&quot;/&gt;&lt;property id=&quot;20307&quot; value=&quot;333&quot;/&gt;&lt;/object&gt;&lt;object type=&quot;3&quot; unique_id=&quot;1318921&quot;&gt;&lt;property id=&quot;20148&quot; value=&quot;5&quot;/&gt;&lt;property id=&quot;20300&quot; value=&quot;Slide 25 - &amp;quot;Candidate Treatments&amp;quot;&quot;/&gt;&lt;property id=&quot;20307&quot; value=&quot;334&quot;/&gt;&lt;/object&gt;&lt;object type=&quot;3&quot; unique_id=&quot;1318922&quot;&gt;&lt;property id=&quot;20148&quot; value=&quot;5&quot;/&gt;&lt;property id=&quot;20300&quot; value=&quot;Slide 26 - &amp;quot;Name That Distress!&amp;quot;&quot;/&gt;&lt;property id=&quot;20307&quot; value=&quot;335&quot;/&gt;&lt;/object&gt;&lt;object type=&quot;3&quot; unique_id=&quot;1318923&quot;&gt;&lt;property id=&quot;20148&quot; value=&quot;5&quot;/&gt;&lt;property id=&quot;20300&quot; value=&quot;Slide 27 - &amp;quot;Candidate Treatments&amp;quot;&quot;/&gt;&lt;property id=&quot;20307&quot; value=&quot;336&quot;/&gt;&lt;/object&gt;&lt;object type=&quot;3&quot; unique_id=&quot;1318924&quot;&gt;&lt;property id=&quot;20148&quot; value=&quot;5&quot;/&gt;&lt;property id=&quot;20300&quot; value=&quot;Slide 28 - &amp;quot;Name That Distress!&amp;quot;&quot;/&gt;&lt;property id=&quot;20307&quot; value=&quot;337&quot;/&gt;&lt;/object&gt;&lt;object type=&quot;3&quot; unique_id=&quot;1318925&quot;&gt;&lt;property id=&quot;20148&quot; value=&quot;5&quot;/&gt;&lt;property id=&quot;20300&quot; value=&quot;Slide 29 - &amp;quot;Reflection Cracking Mechanism&amp;quot;&quot;/&gt;&lt;property id=&quot;20307&quot; value=&quot;338&quot;/&gt;&lt;/object&gt;&lt;object type=&quot;3&quot; unique_id=&quot;1318926&quot;&gt;&lt;property id=&quot;20148&quot; value=&quot;5&quot;/&gt;&lt;property id=&quot;20300&quot; value=&quot;Slide 30 - &amp;quot;Candidate Treatments&amp;quot;&quot;/&gt;&lt;property id=&quot;20307&quot; value=&quot;339&quot;/&gt;&lt;/object&gt;&lt;object type=&quot;3&quot; unique_id=&quot;1318927&quot;&gt;&lt;property id=&quot;20148&quot; value=&quot;5&quot;/&gt;&lt;property id=&quot;20300&quot; value=&quot;Slide 31 - &amp;quot;Name That Distress!&amp;quot;&quot;/&gt;&lt;property id=&quot;20307&quot; value=&quot;340&quot;/&gt;&lt;/object&gt;&lt;object type=&quot;3&quot; unique_id=&quot;1318928&quot;&gt;&lt;property id=&quot;20148&quot; value=&quot;5&quot;/&gt;&lt;property id=&quot;20300&quot; value=&quot;Slide 32 - &amp;quot;Stripping Mechanism&amp;quot;&quot;/&gt;&lt;property id=&quot;20307&quot; value=&quot;341&quot;/&gt;&lt;/object&gt;&lt;object type=&quot;3&quot; unique_id=&quot;1318929&quot;&gt;&lt;property id=&quot;20148&quot; value=&quot;5&quot;/&gt;&lt;property id=&quot;20300&quot; value=&quot;Slide 33 - &amp;quot;Candidate Treatments&amp;quot;&quot;/&gt;&lt;property id=&quot;20307&quot; value=&quot;342&quot;/&gt;&lt;/object&gt;&lt;object type=&quot;3&quot; unique_id=&quot;1318930&quot;&gt;&lt;property id=&quot;20148&quot; value=&quot;5&quot;/&gt;&lt;property id=&quot;20300&quot; value=&quot;Slide 34 - &amp;quot;Main Take-away&amp;quot;&quot;/&gt;&lt;property id=&quot;20307&quot; value=&quot;343&quot;/&gt;&lt;/object&gt;&lt;object type=&quot;3&quot; unique_id=&quot;1319163&quot;&gt;&lt;property id=&quot;20148&quot; value=&quot;5&quot;/&gt;&lt;property id=&quot;20300&quot; value=&quot;Slide 3 - &amp;quot;AUTOMATED DATA COLLECTION&amp;quot;&quot;/&gt;&lt;property id=&quot;20307&quot; value=&quot;346&quot;/&gt;&lt;/object&gt;&lt;object type=&quot;3&quot; unique_id=&quot;1319164&quot;&gt;&lt;property id=&quot;20148&quot; value=&quot;5&quot;/&gt;&lt;property id=&quot;20300&quot; value=&quot;Slide 13 - &amp;quot;CAUSES OF PAVEMENT DISTRESS&amp;quot;&quot;/&gt;&lt;property id=&quot;20307&quot; value=&quot;347&quot;/&gt;&lt;/object&gt;&lt;/object&gt;&lt;object type=&quot;8&quot; unique_id=&quot;13146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APTech PPT Template Color Theme">
      <a:dk1>
        <a:srgbClr val="142129"/>
      </a:dk1>
      <a:lt1>
        <a:sysClr val="window" lastClr="FFFFFF"/>
      </a:lt1>
      <a:dk2>
        <a:srgbClr val="435561"/>
      </a:dk2>
      <a:lt2>
        <a:srgbClr val="E7E6E6"/>
      </a:lt2>
      <a:accent1>
        <a:srgbClr val="7AC043"/>
      </a:accent1>
      <a:accent2>
        <a:srgbClr val="097039"/>
      </a:accent2>
      <a:accent3>
        <a:srgbClr val="25B34B"/>
      </a:accent3>
      <a:accent4>
        <a:srgbClr val="01253C"/>
      </a:accent4>
      <a:accent5>
        <a:srgbClr val="194E70"/>
      </a:accent5>
      <a:accent6>
        <a:srgbClr val="94A2AD"/>
      </a:accent6>
      <a:hlink>
        <a:srgbClr val="7AC043"/>
      </a:hlink>
      <a:folHlink>
        <a:srgbClr val="ADD68A"/>
      </a:folHlink>
    </a:clrScheme>
    <a:fontScheme name="APTech PPT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2B0169-239F-4FBA-B6E2-EE069FFF840F}" vid="{1206501E-091C-449E-99C3-924E62780B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14C4727D0BA45956DCC749A49AAFB" ma:contentTypeVersion="7" ma:contentTypeDescription="Create a new document." ma:contentTypeScope="" ma:versionID="3fee9e5bc62cd5fe819343672aa4aa50">
  <xsd:schema xmlns:xsd="http://www.w3.org/2001/XMLSchema" xmlns:xs="http://www.w3.org/2001/XMLSchema" xmlns:p="http://schemas.microsoft.com/office/2006/metadata/properties" xmlns:ns3="9d00637b-a5c6-445b-99eb-c7089bd52904" xmlns:ns4="095ae53b-84ae-456c-8ab8-f5597e7d46b4" targetNamespace="http://schemas.microsoft.com/office/2006/metadata/properties" ma:root="true" ma:fieldsID="6ea20cca4cf724ffd1b5875ce722f154" ns3:_="" ns4:_="">
    <xsd:import namespace="9d00637b-a5c6-445b-99eb-c7089bd52904"/>
    <xsd:import namespace="095ae53b-84ae-456c-8ab8-f5597e7d46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0637b-a5c6-445b-99eb-c7089bd52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ae53b-84ae-456c-8ab8-f5597e7d4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14591-B0B5-4106-A1A0-6BC9AA2810AC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095ae53b-84ae-456c-8ab8-f5597e7d46b4"/>
    <ds:schemaRef ds:uri="9d00637b-a5c6-445b-99eb-c7089bd5290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D89A2F-33E3-48C2-8E56-EED8E3E02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0637b-a5c6-445b-99eb-c7089bd52904"/>
    <ds:schemaRef ds:uri="095ae53b-84ae-456c-8ab8-f5597e7d4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B435E4-5343-4638-80C3-B72365A6A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11232</TotalTime>
  <Words>1134</Words>
  <Application>Microsoft Office PowerPoint</Application>
  <PresentationFormat>Widescreen</PresentationFormat>
  <Paragraphs>210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Franklin Gothic Demi Cond</vt:lpstr>
      <vt:lpstr>Franklin Gothic Medium</vt:lpstr>
      <vt:lpstr>Times New Roman</vt:lpstr>
      <vt:lpstr>Wingdings</vt:lpstr>
      <vt:lpstr>Office Theme</vt:lpstr>
      <vt:lpstr>Perpetual Pavement – New and Reconstruction</vt:lpstr>
      <vt:lpstr>General Criteria for Asphalt Renewal</vt:lpstr>
      <vt:lpstr>General Criteria for Asphalt Renewal</vt:lpstr>
      <vt:lpstr>Project Overview</vt:lpstr>
      <vt:lpstr>Existing Condition – Surface Distress</vt:lpstr>
      <vt:lpstr>Existing Condition – IRI and Rut Depth</vt:lpstr>
      <vt:lpstr>Deflection Testing</vt:lpstr>
      <vt:lpstr>BCT Demo</vt:lpstr>
      <vt:lpstr>BCT Demo (continued…)</vt:lpstr>
      <vt:lpstr>BCT Demo (continued…)</vt:lpstr>
      <vt:lpstr>BCT Demo (continued…)</vt:lpstr>
      <vt:lpstr>BCT Demo (continued…)</vt:lpstr>
      <vt:lpstr>BCT Demo (continued…)</vt:lpstr>
      <vt:lpstr>BCT Demo (continued…)</vt:lpstr>
      <vt:lpstr>BCT (continued…)</vt:lpstr>
      <vt:lpstr>Asphalt Pavement Backcalculation Guidelines</vt:lpstr>
      <vt:lpstr>Asphalt Pavement Backcalculation Guidelines (continued…)</vt:lpstr>
      <vt:lpstr>Rehabilitation Level</vt:lpstr>
      <vt:lpstr>Rehabilitation Level (continued…)</vt:lpstr>
      <vt:lpstr>Asphalt Pavement Renewal</vt:lpstr>
      <vt:lpstr>General Information</vt:lpstr>
      <vt:lpstr>Performance Criteria</vt:lpstr>
      <vt:lpstr>Traffic</vt:lpstr>
      <vt:lpstr>Climate</vt:lpstr>
      <vt:lpstr>Structure and Design Properties (Rehabilitation) </vt:lpstr>
      <vt:lpstr>4-in. Asphalt Overlay – No Milling – Results</vt:lpstr>
      <vt:lpstr>No Mill versus Mill – Results </vt:lpstr>
      <vt:lpstr>8-in. FDR + 4-in. Asphalt Overlay</vt:lpstr>
      <vt:lpstr>8-in. FDR + 4-in. Asphalt Overlay</vt:lpstr>
      <vt:lpstr>8-in. FDR + 4-in. Asphalt Overlay</vt:lpstr>
      <vt:lpstr>8 in. FDR + 4-in. Overlay – Results</vt:lpstr>
      <vt:lpstr>Multiple Overlays</vt:lpstr>
      <vt:lpstr>Multiple Overlays (continued…)</vt:lpstr>
      <vt:lpstr>Multiple Overlays (continued…)</vt:lpstr>
      <vt:lpstr>Multiple Overlays (continued…)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Ram</dc:creator>
  <cp:lastModifiedBy>Linda Pierce</cp:lastModifiedBy>
  <cp:revision>200</cp:revision>
  <cp:lastPrinted>2023-03-29T15:38:14Z</cp:lastPrinted>
  <dcterms:created xsi:type="dcterms:W3CDTF">2019-04-18T20:40:50Z</dcterms:created>
  <dcterms:modified xsi:type="dcterms:W3CDTF">2023-11-16T17:32:31Z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0x01010075714C4727D0BA45956DCC749A49AAFB</vt:lpwstr>
  </property>
</Properties>
</file>