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403" r:id="rId3"/>
    <p:sldId id="323" r:id="rId4"/>
    <p:sldId id="290" r:id="rId5"/>
    <p:sldId id="316" r:id="rId6"/>
    <p:sldId id="327" r:id="rId7"/>
    <p:sldId id="371" r:id="rId8"/>
    <p:sldId id="372" r:id="rId9"/>
    <p:sldId id="328" r:id="rId10"/>
    <p:sldId id="373" r:id="rId11"/>
    <p:sldId id="375" r:id="rId12"/>
    <p:sldId id="398" r:id="rId13"/>
    <p:sldId id="399" r:id="rId14"/>
    <p:sldId id="400" r:id="rId15"/>
    <p:sldId id="401" r:id="rId16"/>
    <p:sldId id="402" r:id="rId17"/>
    <p:sldId id="332" r:id="rId18"/>
    <p:sldId id="376" r:id="rId19"/>
    <p:sldId id="379" r:id="rId20"/>
    <p:sldId id="377" r:id="rId21"/>
    <p:sldId id="378" r:id="rId22"/>
    <p:sldId id="380" r:id="rId23"/>
    <p:sldId id="381" r:id="rId24"/>
    <p:sldId id="382" r:id="rId25"/>
    <p:sldId id="383" r:id="rId26"/>
    <p:sldId id="384" r:id="rId27"/>
    <p:sldId id="385" r:id="rId28"/>
    <p:sldId id="387" r:id="rId29"/>
    <p:sldId id="388" r:id="rId30"/>
    <p:sldId id="386" r:id="rId31"/>
    <p:sldId id="390" r:id="rId32"/>
    <p:sldId id="389" r:id="rId33"/>
    <p:sldId id="391" r:id="rId34"/>
    <p:sldId id="392" r:id="rId35"/>
    <p:sldId id="393" r:id="rId36"/>
    <p:sldId id="396" r:id="rId37"/>
    <p:sldId id="342" r:id="rId38"/>
    <p:sldId id="40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729" autoAdjust="0"/>
  </p:normalViewPr>
  <p:slideViewPr>
    <p:cSldViewPr>
      <p:cViewPr varScale="1">
        <p:scale>
          <a:sx n="73" d="100"/>
          <a:sy n="73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BE24D0-0ED5-4A93-88B4-430B1815B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8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A46A7-7D9A-464D-9AD1-7BF8A4276A64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5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5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39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7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4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36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7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49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38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30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8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2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23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24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87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5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8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13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27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5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3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55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08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346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99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857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577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0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415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46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6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8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1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6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E24D0-0ED5-4A93-88B4-430B1815B6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F6E48-9232-479B-844A-322F7FCD3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A21F9-2D8D-4197-BF1E-C2C3EEC3B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1AF81-C14A-4D08-A0BA-935AED0E5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AEFD0-E9B3-402D-A6C0-FE4B50E28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40BDE-7EDB-46DA-AC7A-B76E13E06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1088D-F81C-43A2-BC07-842E89891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D2CFE-05D3-4859-8962-EA9878E4B0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27E9B-0001-4C54-9DF4-10AA21755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D8DF1-4261-4812-828B-3C4E4E461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3B13F-15B1-47A3-95A0-5519C3AFDE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5B048-2B77-46BA-88DE-300C89DD0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052C49-5EE5-4863-980D-C87716CE47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324600"/>
            <a:ext cx="4038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pic>
        <p:nvPicPr>
          <p:cNvPr id="7171" name="Picture 3" descr="bottom_bar_samp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</p:spPr>
      </p:pic>
      <p:pic>
        <p:nvPicPr>
          <p:cNvPr id="7172" name="Picture 4" descr="top bar_sampl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</p:spPr>
      </p:pic>
      <p:pic>
        <p:nvPicPr>
          <p:cNvPr id="7173" name="Picture 5" descr="050614_6417"/>
          <p:cNvPicPr>
            <a:picLocks noChangeAspect="1" noChangeArrowheads="1"/>
          </p:cNvPicPr>
          <p:nvPr/>
        </p:nvPicPr>
        <p:blipFill>
          <a:blip r:embed="rId5" cstate="print"/>
          <a:srcRect l="467" t="8353"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800" y="685800"/>
            <a:ext cx="8763000" cy="3170099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cs typeface="Arial" charset="0"/>
              </a:rPr>
              <a:t>Development of an Improved Design Procedure </a:t>
            </a:r>
          </a:p>
          <a:p>
            <a:r>
              <a:rPr lang="en-US" sz="4000" b="1" dirty="0" smtClean="0">
                <a:solidFill>
                  <a:schemeClr val="bg1"/>
                </a:solidFill>
                <a:cs typeface="Arial" charset="0"/>
              </a:rPr>
              <a:t>for Unbonded Concrete Overlays</a:t>
            </a:r>
          </a:p>
          <a:p>
            <a:endParaRPr lang="en-US" sz="4000" b="1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cs typeface="Arial" charset="0"/>
              </a:rPr>
              <a:t>Team’s general approach to project </a:t>
            </a:r>
            <a:endParaRPr lang="en-US" sz="4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" y="4113074"/>
            <a:ext cx="8534400" cy="2185214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Lev Khazanovich, </a:t>
            </a:r>
            <a:r>
              <a:rPr lang="en-US" sz="2800" b="1" dirty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Abbas </a:t>
            </a:r>
            <a:r>
              <a:rPr lang="en-US" sz="2800" b="1" dirty="0" err="1" smtClean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Booshehrian</a:t>
            </a: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, Rita </a:t>
            </a:r>
            <a:r>
              <a:rPr lang="en-US" sz="2800" b="1" dirty="0" err="1" smtClean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Lederle</a:t>
            </a: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,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Derek Tompkins, University </a:t>
            </a:r>
            <a:r>
              <a:rPr lang="en-US" sz="2800" b="1" dirty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of Minnesota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Julie Vandenbossche, University of Pittsburgh</a:t>
            </a:r>
          </a:p>
          <a:p>
            <a:endParaRPr lang="en-US" sz="2400" b="1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75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Rasmussen and Garber, </a:t>
            </a:r>
            <a:r>
              <a:rPr lang="en-US" sz="2800" b="1" dirty="0" smtClean="0"/>
              <a:t>2009</a:t>
            </a:r>
          </a:p>
          <a:p>
            <a:pPr marL="0" indent="0">
              <a:buNone/>
            </a:pPr>
            <a:r>
              <a:rPr lang="en-US" sz="1600" i="1" dirty="0" smtClean="0"/>
              <a:t>Nonwoven </a:t>
            </a:r>
            <a:r>
              <a:rPr lang="en-US" sz="1600" i="1" dirty="0"/>
              <a:t>Geotextile Interlayers for Separating </a:t>
            </a:r>
            <a:r>
              <a:rPr lang="en-US" sz="1600" i="1" dirty="0" err="1"/>
              <a:t>Cementitious</a:t>
            </a:r>
            <a:r>
              <a:rPr lang="en-US" sz="1600" i="1" dirty="0"/>
              <a:t> Pavement Layers: German Practice and US Field Trials</a:t>
            </a:r>
            <a:r>
              <a:rPr lang="en-US" sz="1600" dirty="0"/>
              <a:t>: FHWA, U.S. Department of Transportation.</a:t>
            </a:r>
          </a:p>
          <a:p>
            <a:r>
              <a:rPr lang="en-US" sz="2800" dirty="0" smtClean="0"/>
              <a:t>Positive features</a:t>
            </a:r>
          </a:p>
          <a:p>
            <a:pPr lvl="1"/>
            <a:r>
              <a:rPr lang="en-US" dirty="0" smtClean="0"/>
              <a:t>Separation</a:t>
            </a:r>
            <a:r>
              <a:rPr lang="en-US" dirty="0"/>
              <a:t>: prevents the discontinuities of the existing pavement to reflect to the overlay. </a:t>
            </a:r>
          </a:p>
          <a:p>
            <a:pPr lvl="1"/>
            <a:r>
              <a:rPr lang="en-US" dirty="0"/>
              <a:t>Drainage: permeability of the geotextiles allows the infiltrated water to move through the interlayer and exit from the pavement into the edge of the pavement.</a:t>
            </a:r>
          </a:p>
          <a:p>
            <a:pPr lvl="1"/>
            <a:r>
              <a:rPr lang="en-US" dirty="0"/>
              <a:t>Bedding: can reduce the bearing pressure due to dynamic loading of the moving traffic. </a:t>
            </a:r>
          </a:p>
          <a:p>
            <a:endParaRPr lang="en-US" sz="2800" dirty="0" smtClean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Geotextile Interlayer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75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343400"/>
          </a:xfrm>
        </p:spPr>
        <p:txBody>
          <a:bodyPr/>
          <a:lstStyle/>
          <a:p>
            <a:r>
              <a:rPr lang="en-US" sz="2800" dirty="0" smtClean="0"/>
              <a:t>Installation</a:t>
            </a:r>
          </a:p>
          <a:p>
            <a:pPr lvl="1"/>
            <a:r>
              <a:rPr lang="en-US" sz="2400" dirty="0"/>
              <a:t>The geotextile should be tight and without excess wrinkles and folds.</a:t>
            </a:r>
          </a:p>
          <a:p>
            <a:pPr lvl="1"/>
            <a:r>
              <a:rPr lang="en-US" sz="2400" dirty="0"/>
              <a:t>Ideally, the geotextile should be installed no more than 2 to 3 days before placement of the concrete.</a:t>
            </a:r>
          </a:p>
          <a:p>
            <a:pPr lvl="1"/>
            <a:r>
              <a:rPr lang="en-US" sz="2400" dirty="0"/>
              <a:t>No more than three layers of geotextile should overlap at any location.</a:t>
            </a:r>
          </a:p>
          <a:p>
            <a:pPr lvl="1"/>
            <a:r>
              <a:rPr lang="en-US" sz="2400" dirty="0"/>
              <a:t>The geotextile must terminate in or next to a drainable pavement layer to assure the flow of the water out of the pavement system. </a:t>
            </a:r>
          </a:p>
          <a:p>
            <a:pPr lvl="1"/>
            <a:r>
              <a:rPr lang="en-US" sz="2400" dirty="0"/>
              <a:t>Some reports recommend wetting the geotextile, but not saturating it, before placement of the overlay.</a:t>
            </a:r>
          </a:p>
          <a:p>
            <a:endParaRPr lang="en-US" sz="2800" dirty="0" smtClean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Geotextile Interlayer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44310"/>
            <a:ext cx="8229600" cy="43434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Performance of eight </a:t>
            </a:r>
            <a:r>
              <a:rPr lang="en-US" sz="2400" dirty="0" err="1" smtClean="0"/>
              <a:t>unbonded</a:t>
            </a:r>
            <a:r>
              <a:rPr lang="en-US" sz="2400" dirty="0" smtClean="0"/>
              <a:t> overlays</a:t>
            </a:r>
          </a:p>
          <a:p>
            <a:pPr lvl="1"/>
            <a:r>
              <a:rPr lang="en-US" sz="2000" dirty="0" smtClean="0"/>
              <a:t>distress survey</a:t>
            </a:r>
          </a:p>
          <a:p>
            <a:pPr lvl="1"/>
            <a:r>
              <a:rPr lang="en-US" sz="2000" dirty="0" smtClean="0"/>
              <a:t>joint faulting</a:t>
            </a:r>
          </a:p>
          <a:p>
            <a:pPr lvl="1"/>
            <a:r>
              <a:rPr lang="en-US" sz="2000" dirty="0" smtClean="0"/>
              <a:t>surface profiling</a:t>
            </a:r>
          </a:p>
          <a:p>
            <a:pPr lvl="1"/>
            <a:r>
              <a:rPr lang="en-US" sz="2000" dirty="0" smtClean="0"/>
              <a:t>FWD testing</a:t>
            </a:r>
            <a:endParaRPr lang="en-US" dirty="0" smtClean="0">
              <a:latin typeface="Garamond" pitchFamily="18" charset="0"/>
            </a:endParaRPr>
          </a:p>
          <a:p>
            <a:pPr lvl="1"/>
            <a:r>
              <a:rPr lang="en-US" sz="2000" dirty="0" smtClean="0"/>
              <a:t>Coring</a:t>
            </a:r>
          </a:p>
          <a:p>
            <a:pPr lvl="2"/>
            <a:r>
              <a:rPr lang="en-US" sz="1600" dirty="0" smtClean="0"/>
              <a:t>Top-down or bottom-up cracking</a:t>
            </a:r>
          </a:p>
          <a:p>
            <a:pPr lvl="2"/>
            <a:r>
              <a:rPr lang="en-US" sz="1600" dirty="0" smtClean="0"/>
              <a:t>Salt deterioration</a:t>
            </a:r>
          </a:p>
          <a:p>
            <a:pPr lvl="1"/>
            <a:r>
              <a:rPr lang="en-US" sz="2000" dirty="0" smtClean="0"/>
              <a:t>Salt-frost deterioration</a:t>
            </a:r>
          </a:p>
          <a:p>
            <a:r>
              <a:rPr lang="en-US" sz="2400" dirty="0" smtClean="0"/>
              <a:t>Finite element modeling (</a:t>
            </a:r>
            <a:r>
              <a:rPr lang="en-US" sz="2400" dirty="0" err="1" smtClean="0"/>
              <a:t>EverFE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Michigan DOT Study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26305"/>
            <a:ext cx="35060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Hansen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Liu, 2013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229600" cy="43434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Findings:</a:t>
            </a:r>
            <a:endParaRPr lang="en-US" sz="2000" dirty="0" smtClean="0"/>
          </a:p>
          <a:p>
            <a:r>
              <a:rPr lang="en-US" sz="2400" dirty="0"/>
              <a:t>Pumping was the major cause of distress </a:t>
            </a:r>
            <a:endParaRPr lang="en-US" sz="2400" dirty="0" smtClean="0"/>
          </a:p>
          <a:p>
            <a:r>
              <a:rPr lang="en-US" sz="2400" dirty="0" smtClean="0"/>
              <a:t>Inadequate </a:t>
            </a:r>
            <a:r>
              <a:rPr lang="en-US" sz="2400" dirty="0"/>
              <a:t>drainage </a:t>
            </a:r>
            <a:r>
              <a:rPr lang="en-US" sz="2400" dirty="0" smtClean="0"/>
              <a:t>caused </a:t>
            </a:r>
            <a:r>
              <a:rPr lang="en-US" sz="2400" dirty="0"/>
              <a:t>the erosion of the interlayer and consequently loss of support.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phenomenon is more prevalent along the outer longitudinal </a:t>
            </a:r>
            <a:r>
              <a:rPr lang="en-US" sz="2400" dirty="0" smtClean="0"/>
              <a:t>edge</a:t>
            </a:r>
          </a:p>
          <a:p>
            <a:r>
              <a:rPr lang="en-US" sz="2400" dirty="0"/>
              <a:t>Doweled joints are helpful in reducing the pumping effect due to providing a condition of uniform slab deflection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Low air (&lt;3%) lead to joint </a:t>
            </a:r>
            <a:r>
              <a:rPr lang="en-US" sz="2400" dirty="0" err="1" smtClean="0"/>
              <a:t>spalling</a:t>
            </a:r>
            <a:endParaRPr lang="en-US" sz="2400" dirty="0" smtClean="0"/>
          </a:p>
          <a:p>
            <a:r>
              <a:rPr lang="en-US" sz="2400" dirty="0" smtClean="0"/>
              <a:t>IRI is strongly correlated with pumping</a:t>
            </a:r>
            <a:endParaRPr lang="en-US" sz="2400" dirty="0"/>
          </a:p>
          <a:p>
            <a:r>
              <a:rPr lang="en-US" sz="2400" dirty="0" smtClean="0"/>
              <a:t>Finite element modeling indicated that </a:t>
            </a:r>
            <a:r>
              <a:rPr lang="en-US" sz="2400" dirty="0" err="1" smtClean="0"/>
              <a:t>unbonded</a:t>
            </a:r>
            <a:r>
              <a:rPr lang="en-US" sz="2400" dirty="0" smtClean="0"/>
              <a:t> overlays are more sensitive to loss of support that new JPCP</a:t>
            </a:r>
            <a:endParaRPr lang="en-US" dirty="0" smtClean="0">
              <a:latin typeface="Garamond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Michigan DOT Study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229600" cy="43434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Recommended drainage systems</a:t>
            </a:r>
            <a:endParaRPr lang="en-US" sz="2000" dirty="0" smtClean="0"/>
          </a:p>
          <a:p>
            <a:r>
              <a:rPr lang="en-US" sz="2400" dirty="0"/>
              <a:t>Thickened </a:t>
            </a:r>
            <a:r>
              <a:rPr lang="en-US" sz="2400" dirty="0" smtClean="0"/>
              <a:t>shoulder </a:t>
            </a:r>
            <a:r>
              <a:rPr lang="en-US" sz="2400" dirty="0"/>
              <a:t>d</a:t>
            </a:r>
            <a:r>
              <a:rPr lang="en-US" sz="2400" dirty="0" smtClean="0"/>
              <a:t>esign </a:t>
            </a:r>
            <a:r>
              <a:rPr lang="en-US" sz="2400" dirty="0"/>
              <a:t>with </a:t>
            </a:r>
            <a:r>
              <a:rPr lang="en-US" sz="2400" dirty="0" smtClean="0"/>
              <a:t>open-graded underdrains</a:t>
            </a:r>
          </a:p>
          <a:p>
            <a:r>
              <a:rPr lang="en-US" sz="2400" dirty="0" smtClean="0"/>
              <a:t>Open-graded </a:t>
            </a:r>
            <a:r>
              <a:rPr lang="en-US" sz="2400" dirty="0"/>
              <a:t>d</a:t>
            </a:r>
            <a:r>
              <a:rPr lang="en-US" sz="2400" dirty="0" smtClean="0"/>
              <a:t>rainage </a:t>
            </a:r>
            <a:r>
              <a:rPr lang="en-US" sz="2400" dirty="0"/>
              <a:t>c</a:t>
            </a:r>
            <a:r>
              <a:rPr lang="en-US" sz="2400" dirty="0" smtClean="0"/>
              <a:t>ourse shoulder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Michigan DOT Study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229600" cy="43434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Thickened shoulder </a:t>
            </a:r>
            <a:r>
              <a:rPr lang="en-US" sz="2400" dirty="0"/>
              <a:t>d</a:t>
            </a:r>
            <a:r>
              <a:rPr lang="en-US" sz="2400" dirty="0" smtClean="0"/>
              <a:t>esign </a:t>
            </a:r>
            <a:r>
              <a:rPr lang="en-US" sz="2400" dirty="0"/>
              <a:t>with </a:t>
            </a:r>
            <a:r>
              <a:rPr lang="en-US" sz="2400" dirty="0" smtClean="0"/>
              <a:t>open-graded underdrains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Michigan DOT Study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72067"/>
            <a:ext cx="5410199" cy="496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6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229600" cy="43434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Open-graded drainage course shoulder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Michigan DOT Study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99188"/>
            <a:ext cx="6019800" cy="511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9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3434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Design features</a:t>
            </a:r>
          </a:p>
          <a:p>
            <a:r>
              <a:rPr lang="en-US" dirty="0" smtClean="0">
                <a:latin typeface="Garamond" pitchFamily="18" charset="0"/>
              </a:rPr>
              <a:t>Material properties</a:t>
            </a:r>
          </a:p>
          <a:p>
            <a:r>
              <a:rPr lang="en-US" dirty="0" smtClean="0">
                <a:latin typeface="Garamond" pitchFamily="18" charset="0"/>
              </a:rPr>
              <a:t>Performance</a:t>
            </a:r>
          </a:p>
          <a:p>
            <a:r>
              <a:rPr lang="en-US" dirty="0" smtClean="0">
                <a:latin typeface="Garamond" pitchFamily="18" charset="0"/>
              </a:rPr>
              <a:t>Other (FWD test results, etc.)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dirty="0" smtClean="0">
              <a:latin typeface="Garamond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Database Assembly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343400"/>
          </a:xfrm>
        </p:spPr>
        <p:txBody>
          <a:bodyPr/>
          <a:lstStyle/>
          <a:p>
            <a:r>
              <a:rPr lang="en-US" dirty="0" err="1" smtClean="0">
                <a:latin typeface="Garamond" pitchFamily="18" charset="0"/>
              </a:rPr>
              <a:t>MnDOT</a:t>
            </a:r>
            <a:r>
              <a:rPr lang="en-US" dirty="0" smtClean="0">
                <a:latin typeface="Garamond" pitchFamily="18" charset="0"/>
              </a:rPr>
              <a:t> PMS database</a:t>
            </a:r>
          </a:p>
          <a:p>
            <a:r>
              <a:rPr lang="en-US" dirty="0" smtClean="0">
                <a:latin typeface="Garamond" pitchFamily="18" charset="0"/>
              </a:rPr>
              <a:t>State DOT survey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dirty="0" smtClean="0">
              <a:latin typeface="Garamond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Database Assembly – Current Status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14400"/>
                <a:ext cx="8229600" cy="5433000"/>
              </a:xfrm>
            </p:spPr>
            <p:txBody>
              <a:bodyPr/>
              <a:lstStyle/>
              <a:p>
                <a:r>
                  <a:rPr lang="en-US" sz="2800" dirty="0" smtClean="0"/>
                  <a:t>619 sections from </a:t>
                </a:r>
                <a:r>
                  <a:rPr lang="en-US" sz="2800" dirty="0" err="1"/>
                  <a:t>MnDOT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database</a:t>
                </a:r>
                <a:endParaRPr lang="en-US" sz="2400" dirty="0"/>
              </a:p>
              <a:p>
                <a:pPr lvl="1"/>
                <a:r>
                  <a:rPr lang="en-US" sz="2400" dirty="0"/>
                  <a:t>599 sections </a:t>
                </a:r>
                <a:r>
                  <a:rPr lang="en-US" sz="2400" dirty="0" smtClean="0"/>
                  <a:t>considered</a:t>
                </a:r>
              </a:p>
              <a:p>
                <a:pPr lvl="1"/>
                <a:r>
                  <a:rPr lang="en-US" sz="2400" dirty="0" smtClean="0"/>
                  <a:t>6157 observations</a:t>
                </a:r>
                <a:endParaRPr lang="en-US" sz="2400" dirty="0"/>
              </a:p>
              <a:p>
                <a:r>
                  <a:rPr lang="en-US" sz="2800" dirty="0"/>
                  <a:t>Parameter of interest: Surface Rating (SR)</a:t>
                </a:r>
              </a:p>
              <a:p>
                <a:pPr lvl="1"/>
                <a:r>
                  <a:rPr lang="en-US" sz="2400" dirty="0"/>
                  <a:t>SR indicates pavement distress using index of 0.0 to 4.0 (higher value, better condition)</a:t>
                </a:r>
              </a:p>
              <a:p>
                <a:pPr lvl="1"/>
                <a:r>
                  <a:rPr lang="en-US" sz="2400" dirty="0"/>
                  <a:t>Direct measure of distress is the total weighted distress (TWD) count, which is related to SR </a:t>
                </a:r>
                <a:r>
                  <a:rPr lang="en-US" sz="2400" dirty="0" smtClean="0"/>
                  <a:t>using</a:t>
                </a:r>
              </a:p>
              <a:p>
                <a:pPr marL="457200" lvl="1" indent="0">
                  <a:buNone/>
                </a:pPr>
                <a:endParaRPr lang="en-US" sz="105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𝑆𝑅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1.386−0.045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𝑇𝑊𝐷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 smtClean="0"/>
              </a:p>
              <a:p>
                <a:pPr marL="457200" lvl="1" indent="0">
                  <a:buNone/>
                </a:pPr>
                <a:endParaRPr lang="en-US" sz="1050" dirty="0"/>
              </a:p>
              <a:p>
                <a:r>
                  <a:rPr lang="en-US" sz="2800" dirty="0" smtClean="0"/>
                  <a:t>SR was plotted against age from OL construction to observe performance with time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pPr marL="457200" lvl="1" indent="0">
                  <a:buNone/>
                </a:pPr>
                <a:endParaRPr lang="en-US" sz="3200" dirty="0" smtClean="0"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63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14400"/>
                <a:ext cx="8229600" cy="5433000"/>
              </a:xfrm>
              <a:blipFill rotWithShape="0">
                <a:blip r:embed="rId5"/>
                <a:stretch>
                  <a:fillRect l="-1333" t="-1122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bg1"/>
                </a:solidFill>
              </a:rPr>
              <a:t>MnDOT</a:t>
            </a:r>
            <a:r>
              <a:rPr lang="en-US" sz="3200" b="1" dirty="0" smtClean="0">
                <a:solidFill>
                  <a:schemeClr val="bg1"/>
                </a:solidFill>
              </a:rPr>
              <a:t> Database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75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r>
              <a:rPr lang="en-US" dirty="0">
                <a:latin typeface="Garamond" pitchFamily="18" charset="0"/>
              </a:rPr>
              <a:t>Research team met previously with members of TAP in December 2012 and November 2013</a:t>
            </a:r>
          </a:p>
          <a:p>
            <a:pPr lvl="1"/>
            <a:r>
              <a:rPr lang="en-US" dirty="0">
                <a:latin typeface="Garamond" pitchFamily="18" charset="0"/>
              </a:rPr>
              <a:t>November 2013 dealt with </a:t>
            </a:r>
            <a:r>
              <a:rPr lang="en-US" dirty="0" err="1">
                <a:latin typeface="Garamond" pitchFamily="18" charset="0"/>
              </a:rPr>
              <a:t>MnDOT</a:t>
            </a:r>
            <a:r>
              <a:rPr lang="en-US" dirty="0">
                <a:latin typeface="Garamond" pitchFamily="18" charset="0"/>
              </a:rPr>
              <a:t> pavement management data and general Task 1 discussion</a:t>
            </a:r>
          </a:p>
          <a:p>
            <a:r>
              <a:rPr lang="en-US" dirty="0">
                <a:latin typeface="Garamond" pitchFamily="18" charset="0"/>
              </a:rPr>
              <a:t>Task 1 work is ongoing and nearly complete</a:t>
            </a:r>
          </a:p>
          <a:p>
            <a:r>
              <a:rPr lang="en-US" dirty="0" smtClean="0">
                <a:latin typeface="Garamond" pitchFamily="18" charset="0"/>
              </a:rPr>
              <a:t>Project </a:t>
            </a:r>
            <a:r>
              <a:rPr lang="en-US" dirty="0">
                <a:latin typeface="Garamond" pitchFamily="18" charset="0"/>
              </a:rPr>
              <a:t>start was delayed by contract issues, revised end date for Task 1 is January 2014.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Project Update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Database Cleanup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Sections with rehabilitation methods other than </a:t>
            </a:r>
            <a:r>
              <a:rPr lang="en-US" dirty="0" err="1" smtClean="0"/>
              <a:t>unbonded</a:t>
            </a:r>
            <a:r>
              <a:rPr lang="en-US" dirty="0" smtClean="0"/>
              <a:t> PCC overlay </a:t>
            </a:r>
            <a:r>
              <a:rPr lang="en-US" dirty="0"/>
              <a:t>were deleted.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10681"/>
              </p:ext>
            </p:extLst>
          </p:nvPr>
        </p:nvGraphicFramePr>
        <p:xfrm>
          <a:off x="1371600" y="3352800"/>
          <a:ext cx="6108700" cy="1831866"/>
        </p:xfrm>
        <a:graphic>
          <a:graphicData uri="http://schemas.openxmlformats.org/drawingml/2006/table">
            <a:tbl>
              <a:tblPr/>
              <a:tblGrid>
                <a:gridCol w="1575297"/>
                <a:gridCol w="1973943"/>
                <a:gridCol w="2559460"/>
              </a:tblGrid>
              <a:tr h="95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SECNUM`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sections</a:t>
                      </a: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Type of Rehabilitation</a:t>
                      </a: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685-693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Thin OL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5875-5885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Thin OL, Thick OL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Overlay Age Distribution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713440"/>
            <a:ext cx="8839200" cy="53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343400"/>
          </a:xfrm>
        </p:spPr>
        <p:txBody>
          <a:bodyPr/>
          <a:lstStyle/>
          <a:p>
            <a:r>
              <a:rPr lang="en-US" sz="2400" dirty="0"/>
              <a:t>M</a:t>
            </a:r>
            <a:r>
              <a:rPr lang="en-US" sz="2400" dirty="0" smtClean="0"/>
              <a:t>inor </a:t>
            </a:r>
            <a:r>
              <a:rPr lang="en-US" sz="2400" dirty="0"/>
              <a:t>rehabilitation such as crack sealing, minor CPR, and </a:t>
            </a:r>
            <a:r>
              <a:rPr lang="en-US" sz="2400" dirty="0" smtClean="0"/>
              <a:t>patching. No </a:t>
            </a:r>
            <a:r>
              <a:rPr lang="en-US" sz="2400" dirty="0"/>
              <a:t>significant </a:t>
            </a:r>
            <a:r>
              <a:rPr lang="en-US" sz="2400" dirty="0" smtClean="0"/>
              <a:t>changes in </a:t>
            </a:r>
            <a:r>
              <a:rPr lang="en-US" sz="2400" dirty="0"/>
              <a:t>SR </a:t>
            </a:r>
            <a:r>
              <a:rPr lang="en-US" sz="2400" dirty="0" smtClean="0"/>
              <a:t>were </a:t>
            </a:r>
            <a:r>
              <a:rPr lang="en-US" sz="2400" dirty="0"/>
              <a:t>noticed.</a:t>
            </a:r>
          </a:p>
          <a:p>
            <a:r>
              <a:rPr lang="en-US" sz="2400" dirty="0" smtClean="0"/>
              <a:t>Joint repair and major CPR. No significant changes in SR were observed.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dirty="0" smtClean="0">
              <a:latin typeface="Garamond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Post-Overlay Activities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211577"/>
              </p:ext>
            </p:extLst>
          </p:nvPr>
        </p:nvGraphicFramePr>
        <p:xfrm>
          <a:off x="478313" y="3875314"/>
          <a:ext cx="8446612" cy="1787802"/>
        </p:xfrm>
        <a:graphic>
          <a:graphicData uri="http://schemas.openxmlformats.org/drawingml/2006/table">
            <a:tbl>
              <a:tblPr/>
              <a:tblGrid>
                <a:gridCol w="1871406"/>
                <a:gridCol w="1606762"/>
                <a:gridCol w="4968444"/>
              </a:tblGrid>
              <a:tr h="768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Rehab. Type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sections</a:t>
                      </a: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SECNUM</a:t>
                      </a: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Joint Repair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672, 6494, 6495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Major CPR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685-692, 693, 971, 972</a:t>
                      </a:r>
                    </a:p>
                  </a:txBody>
                  <a:tcPr marL="82057" marR="820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4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Identification of Questionable Data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91" y="1019545"/>
            <a:ext cx="6295417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1990625" y="2562686"/>
            <a:ext cx="190727" cy="749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88933" y="2556018"/>
            <a:ext cx="190727" cy="749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80788" y="2368636"/>
            <a:ext cx="190727" cy="374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1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Identification of Questionable Data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" y="1111250"/>
            <a:ext cx="4717143" cy="3425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59" y="2191657"/>
            <a:ext cx="4906376" cy="356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715100" y="2413455"/>
            <a:ext cx="246802" cy="285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20747" y="3599008"/>
            <a:ext cx="246802" cy="285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0" y="1625963"/>
            <a:ext cx="4662714" cy="3566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41" y="2094502"/>
            <a:ext cx="4627667" cy="3566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Identification of Questionable Data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33600" y="2438400"/>
            <a:ext cx="246802" cy="285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67600" y="2915068"/>
            <a:ext cx="457200" cy="361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Example of Excellent Performance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823326"/>
            <a:ext cx="7543799" cy="54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Example of Good Performance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1" y="823324"/>
            <a:ext cx="7696200" cy="55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Example of Good Performance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1" y="823324"/>
            <a:ext cx="7696200" cy="55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Example of Good Performance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712708"/>
            <a:ext cx="7924799" cy="57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75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Project Tasks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9144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Task 1: </a:t>
            </a:r>
            <a:r>
              <a:rPr lang="en-US" sz="3200" b="1" dirty="0" smtClean="0"/>
              <a:t>Literature review and database assembly 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Task 2: Laboratory and field testing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Task 3: Structural model development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Task 4: UCOCP procedure development</a:t>
            </a:r>
            <a:endParaRPr lang="en-US" sz="3200" kern="0" dirty="0" smtClean="0">
              <a:latin typeface="Garamond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Task 5: Procedure user guide development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Task 6: Evaluate guidelines on suitability of UCOCP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Task 7: Draft final report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Task 8: Final report</a:t>
            </a:r>
          </a:p>
        </p:txBody>
      </p:sp>
    </p:spTree>
    <p:extLst>
      <p:ext uri="{BB962C8B-B14F-4D97-AF65-F5344CB8AC3E}">
        <p14:creationId xmlns:p14="http://schemas.microsoft.com/office/powerpoint/2010/main" val="37716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Example of Poor Performance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523" y="1026212"/>
            <a:ext cx="7416677" cy="53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Example of Poor Performance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1" y="768017"/>
            <a:ext cx="7848600" cy="56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Long-Term Performance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838200"/>
            <a:ext cx="8607151" cy="517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Long-Term Performance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38" y="1013380"/>
            <a:ext cx="8880183" cy="533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229600" cy="4343400"/>
          </a:xfrm>
        </p:spPr>
        <p:txBody>
          <a:bodyPr/>
          <a:lstStyle/>
          <a:p>
            <a:r>
              <a:rPr lang="en-US" sz="2400" dirty="0"/>
              <a:t>Emailed surveys to various state DOTs </a:t>
            </a:r>
          </a:p>
          <a:p>
            <a:r>
              <a:rPr lang="en-US" sz="2400" dirty="0"/>
              <a:t>Requested </a:t>
            </a:r>
            <a:r>
              <a:rPr lang="en-US" sz="2400" dirty="0" err="1"/>
              <a:t>unbonded</a:t>
            </a:r>
            <a:r>
              <a:rPr lang="en-US" sz="2400" dirty="0"/>
              <a:t> overlay performance reports</a:t>
            </a:r>
          </a:p>
          <a:p>
            <a:r>
              <a:rPr lang="en-US" sz="2400" dirty="0"/>
              <a:t>Survey of </a:t>
            </a:r>
            <a:r>
              <a:rPr lang="en-US" sz="2400" dirty="0" err="1"/>
              <a:t>unbonded</a:t>
            </a:r>
            <a:r>
              <a:rPr lang="en-US" sz="2400" dirty="0"/>
              <a:t> overlay performance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dirty="0" smtClean="0">
              <a:latin typeface="Garamond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DOT Surveys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343400"/>
          </a:xfrm>
        </p:spPr>
        <p:txBody>
          <a:bodyPr/>
          <a:lstStyle/>
          <a:p>
            <a:r>
              <a:rPr lang="en-US" sz="2400" dirty="0"/>
              <a:t>Pavement design methods</a:t>
            </a:r>
          </a:p>
          <a:p>
            <a:pPr lvl="1"/>
            <a:r>
              <a:rPr lang="en-US" sz="2000" dirty="0"/>
              <a:t>New pavements</a:t>
            </a:r>
          </a:p>
          <a:p>
            <a:pPr lvl="1"/>
            <a:r>
              <a:rPr lang="en-US" sz="2000" dirty="0"/>
              <a:t>Overlays</a:t>
            </a:r>
          </a:p>
          <a:p>
            <a:pPr lvl="1"/>
            <a:r>
              <a:rPr lang="en-US" sz="2000" dirty="0"/>
              <a:t>Changes in design methods</a:t>
            </a:r>
          </a:p>
          <a:p>
            <a:r>
              <a:rPr lang="en-US" sz="2400" dirty="0" smtClean="0"/>
              <a:t>Observed </a:t>
            </a:r>
            <a:r>
              <a:rPr lang="en-US" sz="2400" dirty="0"/>
              <a:t>distresses</a:t>
            </a:r>
          </a:p>
          <a:p>
            <a:pPr lvl="1"/>
            <a:r>
              <a:rPr lang="en-US" sz="2000" dirty="0"/>
              <a:t>Type</a:t>
            </a:r>
          </a:p>
          <a:p>
            <a:pPr lvl="1"/>
            <a:r>
              <a:rPr lang="en-US" sz="2000" dirty="0"/>
              <a:t>Severity</a:t>
            </a:r>
          </a:p>
          <a:p>
            <a:pPr lvl="1"/>
            <a:r>
              <a:rPr lang="en-US" sz="2000" dirty="0"/>
              <a:t>Frequency </a:t>
            </a:r>
          </a:p>
          <a:p>
            <a:r>
              <a:rPr lang="en-US" sz="2400" dirty="0"/>
              <a:t>Trends in overlay performance</a:t>
            </a:r>
          </a:p>
          <a:p>
            <a:pPr marL="342900" lvl="1" indent="-342900">
              <a:buChar char="•"/>
            </a:pPr>
            <a:r>
              <a:rPr lang="en-US" sz="2400" dirty="0">
                <a:ea typeface="+mn-ea"/>
                <a:cs typeface="+mn-cs"/>
              </a:rPr>
              <a:t>Pre-overlay repairs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–"/>
              <a:defRPr/>
            </a:pPr>
            <a:r>
              <a:rPr lang="en-US" sz="2000" dirty="0"/>
              <a:t>Overlay construction </a:t>
            </a:r>
            <a:r>
              <a:rPr lang="en-US" sz="2000" dirty="0" smtClean="0"/>
              <a:t>methods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–"/>
              <a:defRPr/>
            </a:pPr>
            <a:r>
              <a:rPr lang="en-US" sz="2400" dirty="0" smtClean="0">
                <a:ea typeface="+mn-ea"/>
                <a:cs typeface="+mn-cs"/>
              </a:rPr>
              <a:t>Overlay design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–"/>
              <a:defRPr/>
            </a:pPr>
            <a:r>
              <a:rPr lang="en-US" sz="2400" dirty="0" smtClean="0">
                <a:ea typeface="+mn-ea"/>
                <a:cs typeface="+mn-cs"/>
              </a:rPr>
              <a:t>Traffic </a:t>
            </a:r>
            <a:r>
              <a:rPr lang="en-US" sz="2400" dirty="0">
                <a:ea typeface="+mn-ea"/>
                <a:cs typeface="+mn-cs"/>
              </a:rPr>
              <a:t>levels</a:t>
            </a:r>
          </a:p>
          <a:p>
            <a:pPr>
              <a:buClr>
                <a:schemeClr val="accent1"/>
              </a:buClr>
              <a:buFont typeface="Wingdings 3" pitchFamily="18" charset="2"/>
              <a:buChar char="•"/>
              <a:defRPr/>
            </a:pPr>
            <a:r>
              <a:rPr lang="en-US" sz="2400" dirty="0"/>
              <a:t>Case study information - table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dirty="0" smtClean="0">
              <a:latin typeface="Garamond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Survey Questions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74102" y="3244334"/>
            <a:ext cx="87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Abbas`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Case Study Information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68135"/>
              </p:ext>
            </p:extLst>
          </p:nvPr>
        </p:nvGraphicFramePr>
        <p:xfrm>
          <a:off x="316258" y="846985"/>
          <a:ext cx="8669612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2611"/>
                <a:gridCol w="611892"/>
                <a:gridCol w="3636974"/>
                <a:gridCol w="37813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Pavement (location or route number)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Doweled? (Size)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Overlay 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Joint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Original pavement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Shoulder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Pre-overlay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Interlayer type and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Pre-overlay repairs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Traffic level,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post overlay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Overlay design method (AASHTO-93, PCA, MEPDG,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etc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Current condition of overlay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Overlay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75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MIRA Testing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2012.12.18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35413" r="56473" b="1450"/>
          <a:stretch/>
        </p:blipFill>
        <p:spPr bwMode="auto">
          <a:xfrm>
            <a:off x="4343400" y="838200"/>
            <a:ext cx="4572000" cy="54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084" name="Group 4"/>
          <p:cNvGrpSpPr>
            <a:grpSpLocks noChangeAspect="1"/>
          </p:cNvGrpSpPr>
          <p:nvPr/>
        </p:nvGrpSpPr>
        <p:grpSpPr bwMode="auto">
          <a:xfrm>
            <a:off x="0" y="838200"/>
            <a:ext cx="4572000" cy="5291138"/>
            <a:chOff x="0" y="528"/>
            <a:chExt cx="2880" cy="3333"/>
          </a:xfrm>
        </p:grpSpPr>
        <p:sp>
          <p:nvSpPr>
            <p:cNvPr id="4608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528"/>
              <a:ext cx="2880" cy="3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129" name="Group 49"/>
            <p:cNvGrpSpPr>
              <a:grpSpLocks/>
            </p:cNvGrpSpPr>
            <p:nvPr/>
          </p:nvGrpSpPr>
          <p:grpSpPr bwMode="auto">
            <a:xfrm>
              <a:off x="164" y="552"/>
              <a:ext cx="2505" cy="3230"/>
              <a:chOff x="164" y="552"/>
              <a:chExt cx="2505" cy="3230"/>
            </a:xfrm>
          </p:grpSpPr>
          <p:sp>
            <p:nvSpPr>
              <p:cNvPr id="46085" name="Rectangle 5"/>
              <p:cNvSpPr>
                <a:spLocks noChangeArrowheads="1"/>
              </p:cNvSpPr>
              <p:nvPr/>
            </p:nvSpPr>
            <p:spPr bwMode="auto">
              <a:xfrm>
                <a:off x="375" y="782"/>
                <a:ext cx="2227" cy="27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86" name="Rectangle 6"/>
              <p:cNvSpPr>
                <a:spLocks noChangeArrowheads="1"/>
              </p:cNvSpPr>
              <p:nvPr/>
            </p:nvSpPr>
            <p:spPr bwMode="auto">
              <a:xfrm>
                <a:off x="375" y="782"/>
                <a:ext cx="2227" cy="271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6087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75" y="782"/>
                <a:ext cx="2232" cy="2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088" name="Rectangle 8"/>
              <p:cNvSpPr>
                <a:spLocks noChangeArrowheads="1"/>
              </p:cNvSpPr>
              <p:nvPr/>
            </p:nvSpPr>
            <p:spPr bwMode="auto">
              <a:xfrm>
                <a:off x="982" y="552"/>
                <a:ext cx="180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2012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89" name="Rectangle 9"/>
              <p:cNvSpPr>
                <a:spLocks noChangeArrowheads="1"/>
              </p:cNvSpPr>
              <p:nvPr/>
            </p:nvSpPr>
            <p:spPr bwMode="auto">
              <a:xfrm>
                <a:off x="1126" y="615"/>
                <a:ext cx="5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90" name="Rectangle 10"/>
              <p:cNvSpPr>
                <a:spLocks noChangeArrowheads="1"/>
              </p:cNvSpPr>
              <p:nvPr/>
            </p:nvSpPr>
            <p:spPr bwMode="auto">
              <a:xfrm>
                <a:off x="1157" y="552"/>
                <a:ext cx="67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91" name="Rectangle 11"/>
              <p:cNvSpPr>
                <a:spLocks noChangeArrowheads="1"/>
              </p:cNvSpPr>
              <p:nvPr/>
            </p:nvSpPr>
            <p:spPr bwMode="auto">
              <a:xfrm>
                <a:off x="1193" y="615"/>
                <a:ext cx="5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92" name="Rectangle 12"/>
              <p:cNvSpPr>
                <a:spLocks noChangeArrowheads="1"/>
              </p:cNvSpPr>
              <p:nvPr/>
            </p:nvSpPr>
            <p:spPr bwMode="auto">
              <a:xfrm>
                <a:off x="1224" y="552"/>
                <a:ext cx="67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93" name="Rectangle 13"/>
              <p:cNvSpPr>
                <a:spLocks noChangeArrowheads="1"/>
              </p:cNvSpPr>
              <p:nvPr/>
            </p:nvSpPr>
            <p:spPr bwMode="auto">
              <a:xfrm>
                <a:off x="1260" y="615"/>
                <a:ext cx="5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94" name="Rectangle 14"/>
              <p:cNvSpPr>
                <a:spLocks noChangeArrowheads="1"/>
              </p:cNvSpPr>
              <p:nvPr/>
            </p:nvSpPr>
            <p:spPr bwMode="auto">
              <a:xfrm>
                <a:off x="1291" y="552"/>
                <a:ext cx="67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95" name="Rectangle 15"/>
              <p:cNvSpPr>
                <a:spLocks noChangeArrowheads="1"/>
              </p:cNvSpPr>
              <p:nvPr/>
            </p:nvSpPr>
            <p:spPr bwMode="auto">
              <a:xfrm>
                <a:off x="1327" y="615"/>
                <a:ext cx="5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96" name="Rectangle 16"/>
              <p:cNvSpPr>
                <a:spLocks noChangeArrowheads="1"/>
              </p:cNvSpPr>
              <p:nvPr/>
            </p:nvSpPr>
            <p:spPr bwMode="auto">
              <a:xfrm>
                <a:off x="1358" y="552"/>
                <a:ext cx="67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97" name="Rectangle 17"/>
              <p:cNvSpPr>
                <a:spLocks noChangeArrowheads="1"/>
              </p:cNvSpPr>
              <p:nvPr/>
            </p:nvSpPr>
            <p:spPr bwMode="auto">
              <a:xfrm>
                <a:off x="1394" y="615"/>
                <a:ext cx="5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98" name="Rectangle 18"/>
              <p:cNvSpPr>
                <a:spLocks noChangeArrowheads="1"/>
              </p:cNvSpPr>
              <p:nvPr/>
            </p:nvSpPr>
            <p:spPr bwMode="auto">
              <a:xfrm>
                <a:off x="1425" y="552"/>
                <a:ext cx="586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os1: th= 4.4933 in.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99" name="Rectangle 19"/>
              <p:cNvSpPr>
                <a:spLocks noChangeArrowheads="1"/>
              </p:cNvSpPr>
              <p:nvPr/>
            </p:nvSpPr>
            <p:spPr bwMode="auto">
              <a:xfrm>
                <a:off x="1111" y="3655"/>
                <a:ext cx="78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Transverse Width, inches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00" name="Rectangle 20"/>
              <p:cNvSpPr>
                <a:spLocks noChangeArrowheads="1"/>
              </p:cNvSpPr>
              <p:nvPr/>
            </p:nvSpPr>
            <p:spPr bwMode="auto">
              <a:xfrm rot="16200000">
                <a:off x="9" y="2181"/>
                <a:ext cx="437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Depth, inches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01" name="Line 21"/>
              <p:cNvSpPr>
                <a:spLocks noChangeShapeType="1"/>
              </p:cNvSpPr>
              <p:nvPr/>
            </p:nvSpPr>
            <p:spPr bwMode="auto">
              <a:xfrm>
                <a:off x="375" y="3496"/>
                <a:ext cx="22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2" name="Line 22"/>
              <p:cNvSpPr>
                <a:spLocks noChangeShapeType="1"/>
              </p:cNvSpPr>
              <p:nvPr/>
            </p:nvSpPr>
            <p:spPr bwMode="auto">
              <a:xfrm>
                <a:off x="375" y="782"/>
                <a:ext cx="22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3" name="Line 23"/>
              <p:cNvSpPr>
                <a:spLocks noChangeShapeType="1"/>
              </p:cNvSpPr>
              <p:nvPr/>
            </p:nvSpPr>
            <p:spPr bwMode="auto">
              <a:xfrm>
                <a:off x="2602" y="782"/>
                <a:ext cx="1" cy="27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4" name="Line 24"/>
              <p:cNvSpPr>
                <a:spLocks noChangeShapeType="1"/>
              </p:cNvSpPr>
              <p:nvPr/>
            </p:nvSpPr>
            <p:spPr bwMode="auto">
              <a:xfrm>
                <a:off x="375" y="782"/>
                <a:ext cx="1" cy="27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5" name="Line 25"/>
              <p:cNvSpPr>
                <a:spLocks noChangeShapeType="1"/>
              </p:cNvSpPr>
              <p:nvPr/>
            </p:nvSpPr>
            <p:spPr bwMode="auto">
              <a:xfrm>
                <a:off x="375" y="3496"/>
                <a:ext cx="22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6" name="Line 26"/>
              <p:cNvSpPr>
                <a:spLocks noChangeShapeType="1"/>
              </p:cNvSpPr>
              <p:nvPr/>
            </p:nvSpPr>
            <p:spPr bwMode="auto">
              <a:xfrm>
                <a:off x="375" y="782"/>
                <a:ext cx="1" cy="27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7" name="Line 27"/>
              <p:cNvSpPr>
                <a:spLocks noChangeShapeType="1"/>
              </p:cNvSpPr>
              <p:nvPr/>
            </p:nvSpPr>
            <p:spPr bwMode="auto">
              <a:xfrm flipV="1">
                <a:off x="1116" y="3456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8" name="Line 28"/>
              <p:cNvSpPr>
                <a:spLocks noChangeShapeType="1"/>
              </p:cNvSpPr>
              <p:nvPr/>
            </p:nvSpPr>
            <p:spPr bwMode="auto">
              <a:xfrm>
                <a:off x="1116" y="782"/>
                <a:ext cx="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9" name="Rectangle 29"/>
              <p:cNvSpPr>
                <a:spLocks noChangeArrowheads="1"/>
              </p:cNvSpPr>
              <p:nvPr/>
            </p:nvSpPr>
            <p:spPr bwMode="auto">
              <a:xfrm>
                <a:off x="1101" y="3520"/>
                <a:ext cx="67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10" name="Line 30"/>
              <p:cNvSpPr>
                <a:spLocks noChangeShapeType="1"/>
              </p:cNvSpPr>
              <p:nvPr/>
            </p:nvSpPr>
            <p:spPr bwMode="auto">
              <a:xfrm flipV="1">
                <a:off x="1857" y="3456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1" name="Line 31"/>
              <p:cNvSpPr>
                <a:spLocks noChangeShapeType="1"/>
              </p:cNvSpPr>
              <p:nvPr/>
            </p:nvSpPr>
            <p:spPr bwMode="auto">
              <a:xfrm>
                <a:off x="1857" y="782"/>
                <a:ext cx="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2" name="Rectangle 32"/>
              <p:cNvSpPr>
                <a:spLocks noChangeArrowheads="1"/>
              </p:cNvSpPr>
              <p:nvPr/>
            </p:nvSpPr>
            <p:spPr bwMode="auto">
              <a:xfrm>
                <a:off x="1821" y="3520"/>
                <a:ext cx="103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13" name="Line 33"/>
              <p:cNvSpPr>
                <a:spLocks noChangeShapeType="1"/>
              </p:cNvSpPr>
              <p:nvPr/>
            </p:nvSpPr>
            <p:spPr bwMode="auto">
              <a:xfrm flipV="1">
                <a:off x="2602" y="3456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4" name="Line 34"/>
              <p:cNvSpPr>
                <a:spLocks noChangeShapeType="1"/>
              </p:cNvSpPr>
              <p:nvPr/>
            </p:nvSpPr>
            <p:spPr bwMode="auto">
              <a:xfrm>
                <a:off x="2602" y="782"/>
                <a:ext cx="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5" name="Rectangle 35"/>
              <p:cNvSpPr>
                <a:spLocks noChangeArrowheads="1"/>
              </p:cNvSpPr>
              <p:nvPr/>
            </p:nvSpPr>
            <p:spPr bwMode="auto">
              <a:xfrm>
                <a:off x="2566" y="3520"/>
                <a:ext cx="103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16" name="Line 36"/>
              <p:cNvSpPr>
                <a:spLocks noChangeShapeType="1"/>
              </p:cNvSpPr>
              <p:nvPr/>
            </p:nvSpPr>
            <p:spPr bwMode="auto">
              <a:xfrm>
                <a:off x="375" y="782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7" name="Line 37"/>
              <p:cNvSpPr>
                <a:spLocks noChangeShapeType="1"/>
              </p:cNvSpPr>
              <p:nvPr/>
            </p:nvSpPr>
            <p:spPr bwMode="auto">
              <a:xfrm flipH="1">
                <a:off x="2582" y="782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8" name="Rectangle 38"/>
              <p:cNvSpPr>
                <a:spLocks noChangeArrowheads="1"/>
              </p:cNvSpPr>
              <p:nvPr/>
            </p:nvSpPr>
            <p:spPr bwMode="auto">
              <a:xfrm>
                <a:off x="319" y="718"/>
                <a:ext cx="67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19" name="Line 39"/>
              <p:cNvSpPr>
                <a:spLocks noChangeShapeType="1"/>
              </p:cNvSpPr>
              <p:nvPr/>
            </p:nvSpPr>
            <p:spPr bwMode="auto">
              <a:xfrm>
                <a:off x="375" y="2139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0" name="Line 40"/>
              <p:cNvSpPr>
                <a:spLocks noChangeShapeType="1"/>
              </p:cNvSpPr>
              <p:nvPr/>
            </p:nvSpPr>
            <p:spPr bwMode="auto">
              <a:xfrm flipH="1">
                <a:off x="2582" y="2139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1" name="Rectangle 41"/>
              <p:cNvSpPr>
                <a:spLocks noChangeArrowheads="1"/>
              </p:cNvSpPr>
              <p:nvPr/>
            </p:nvSpPr>
            <p:spPr bwMode="auto">
              <a:xfrm>
                <a:off x="283" y="2075"/>
                <a:ext cx="103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22" name="Line 42"/>
              <p:cNvSpPr>
                <a:spLocks noChangeShapeType="1"/>
              </p:cNvSpPr>
              <p:nvPr/>
            </p:nvSpPr>
            <p:spPr bwMode="auto">
              <a:xfrm>
                <a:off x="375" y="3496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3" name="Line 43"/>
              <p:cNvSpPr>
                <a:spLocks noChangeShapeType="1"/>
              </p:cNvSpPr>
              <p:nvPr/>
            </p:nvSpPr>
            <p:spPr bwMode="auto">
              <a:xfrm flipH="1">
                <a:off x="2582" y="3496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4" name="Rectangle 44"/>
              <p:cNvSpPr>
                <a:spLocks noChangeArrowheads="1"/>
              </p:cNvSpPr>
              <p:nvPr/>
            </p:nvSpPr>
            <p:spPr bwMode="auto">
              <a:xfrm>
                <a:off x="283" y="3432"/>
                <a:ext cx="103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25" name="Line 45"/>
              <p:cNvSpPr>
                <a:spLocks noChangeShapeType="1"/>
              </p:cNvSpPr>
              <p:nvPr/>
            </p:nvSpPr>
            <p:spPr bwMode="auto">
              <a:xfrm>
                <a:off x="375" y="3496"/>
                <a:ext cx="22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6" name="Line 46"/>
              <p:cNvSpPr>
                <a:spLocks noChangeShapeType="1"/>
              </p:cNvSpPr>
              <p:nvPr/>
            </p:nvSpPr>
            <p:spPr bwMode="auto">
              <a:xfrm>
                <a:off x="375" y="782"/>
                <a:ext cx="22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7" name="Line 47"/>
              <p:cNvSpPr>
                <a:spLocks noChangeShapeType="1"/>
              </p:cNvSpPr>
              <p:nvPr/>
            </p:nvSpPr>
            <p:spPr bwMode="auto">
              <a:xfrm>
                <a:off x="2602" y="782"/>
                <a:ext cx="1" cy="27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8" name="Line 48"/>
              <p:cNvSpPr>
                <a:spLocks noChangeShapeType="1"/>
              </p:cNvSpPr>
              <p:nvPr/>
            </p:nvSpPr>
            <p:spPr bwMode="auto">
              <a:xfrm>
                <a:off x="375" y="782"/>
                <a:ext cx="1" cy="27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130" name="Freeform 50"/>
            <p:cNvSpPr>
              <a:spLocks noEditPoints="1"/>
            </p:cNvSpPr>
            <p:nvPr/>
          </p:nvSpPr>
          <p:spPr bwMode="auto">
            <a:xfrm>
              <a:off x="1442" y="775"/>
              <a:ext cx="54" cy="617"/>
            </a:xfrm>
            <a:custGeom>
              <a:avLst/>
              <a:gdLst/>
              <a:ahLst/>
              <a:cxnLst>
                <a:cxn ang="0">
                  <a:pos x="569" y="96"/>
                </a:cxn>
                <a:cxn ang="0">
                  <a:pos x="569" y="11906"/>
                </a:cxn>
                <a:cxn ang="0">
                  <a:pos x="473" y="11906"/>
                </a:cxn>
                <a:cxn ang="0">
                  <a:pos x="473" y="96"/>
                </a:cxn>
                <a:cxn ang="0">
                  <a:pos x="569" y="96"/>
                </a:cxn>
                <a:cxn ang="0">
                  <a:pos x="13" y="871"/>
                </a:cxn>
                <a:cxn ang="0">
                  <a:pos x="521" y="0"/>
                </a:cxn>
                <a:cxn ang="0">
                  <a:pos x="1030" y="871"/>
                </a:cxn>
                <a:cxn ang="0">
                  <a:pos x="1012" y="937"/>
                </a:cxn>
                <a:cxn ang="0">
                  <a:pos x="947" y="920"/>
                </a:cxn>
                <a:cxn ang="0">
                  <a:pos x="947" y="920"/>
                </a:cxn>
                <a:cxn ang="0">
                  <a:pos x="480" y="120"/>
                </a:cxn>
                <a:cxn ang="0">
                  <a:pos x="563" y="120"/>
                </a:cxn>
                <a:cxn ang="0">
                  <a:pos x="96" y="920"/>
                </a:cxn>
                <a:cxn ang="0">
                  <a:pos x="31" y="937"/>
                </a:cxn>
                <a:cxn ang="0">
                  <a:pos x="13" y="871"/>
                </a:cxn>
                <a:cxn ang="0">
                  <a:pos x="1030" y="11130"/>
                </a:cxn>
                <a:cxn ang="0">
                  <a:pos x="521" y="12001"/>
                </a:cxn>
                <a:cxn ang="0">
                  <a:pos x="13" y="11130"/>
                </a:cxn>
                <a:cxn ang="0">
                  <a:pos x="31" y="11064"/>
                </a:cxn>
                <a:cxn ang="0">
                  <a:pos x="96" y="11081"/>
                </a:cxn>
                <a:cxn ang="0">
                  <a:pos x="563" y="11881"/>
                </a:cxn>
                <a:cxn ang="0">
                  <a:pos x="480" y="11881"/>
                </a:cxn>
                <a:cxn ang="0">
                  <a:pos x="947" y="11081"/>
                </a:cxn>
                <a:cxn ang="0">
                  <a:pos x="1012" y="11064"/>
                </a:cxn>
                <a:cxn ang="0">
                  <a:pos x="1030" y="11130"/>
                </a:cxn>
              </a:cxnLst>
              <a:rect l="0" t="0" r="r" b="b"/>
              <a:pathLst>
                <a:path w="1043" h="12001">
                  <a:moveTo>
                    <a:pt x="569" y="96"/>
                  </a:moveTo>
                  <a:lnTo>
                    <a:pt x="569" y="11906"/>
                  </a:lnTo>
                  <a:lnTo>
                    <a:pt x="473" y="11906"/>
                  </a:lnTo>
                  <a:lnTo>
                    <a:pt x="473" y="96"/>
                  </a:lnTo>
                  <a:lnTo>
                    <a:pt x="569" y="96"/>
                  </a:lnTo>
                  <a:close/>
                  <a:moveTo>
                    <a:pt x="13" y="871"/>
                  </a:moveTo>
                  <a:lnTo>
                    <a:pt x="521" y="0"/>
                  </a:lnTo>
                  <a:lnTo>
                    <a:pt x="1030" y="871"/>
                  </a:lnTo>
                  <a:cubicBezTo>
                    <a:pt x="1043" y="894"/>
                    <a:pt x="1035" y="924"/>
                    <a:pt x="1012" y="937"/>
                  </a:cubicBezTo>
                  <a:cubicBezTo>
                    <a:pt x="989" y="950"/>
                    <a:pt x="960" y="943"/>
                    <a:pt x="947" y="920"/>
                  </a:cubicBezTo>
                  <a:lnTo>
                    <a:pt x="947" y="920"/>
                  </a:lnTo>
                  <a:lnTo>
                    <a:pt x="480" y="120"/>
                  </a:lnTo>
                  <a:lnTo>
                    <a:pt x="563" y="120"/>
                  </a:lnTo>
                  <a:lnTo>
                    <a:pt x="96" y="920"/>
                  </a:lnTo>
                  <a:cubicBezTo>
                    <a:pt x="83" y="943"/>
                    <a:pt x="54" y="950"/>
                    <a:pt x="31" y="937"/>
                  </a:cubicBezTo>
                  <a:cubicBezTo>
                    <a:pt x="8" y="924"/>
                    <a:pt x="0" y="894"/>
                    <a:pt x="13" y="871"/>
                  </a:cubicBezTo>
                  <a:close/>
                  <a:moveTo>
                    <a:pt x="1030" y="11130"/>
                  </a:moveTo>
                  <a:lnTo>
                    <a:pt x="521" y="12001"/>
                  </a:lnTo>
                  <a:lnTo>
                    <a:pt x="13" y="11130"/>
                  </a:lnTo>
                  <a:cubicBezTo>
                    <a:pt x="0" y="11107"/>
                    <a:pt x="8" y="11077"/>
                    <a:pt x="31" y="11064"/>
                  </a:cubicBezTo>
                  <a:cubicBezTo>
                    <a:pt x="54" y="11051"/>
                    <a:pt x="83" y="11058"/>
                    <a:pt x="96" y="11081"/>
                  </a:cubicBezTo>
                  <a:lnTo>
                    <a:pt x="563" y="11881"/>
                  </a:lnTo>
                  <a:lnTo>
                    <a:pt x="480" y="11881"/>
                  </a:lnTo>
                  <a:lnTo>
                    <a:pt x="947" y="11081"/>
                  </a:lnTo>
                  <a:cubicBezTo>
                    <a:pt x="960" y="11058"/>
                    <a:pt x="989" y="11051"/>
                    <a:pt x="1012" y="11064"/>
                  </a:cubicBezTo>
                  <a:cubicBezTo>
                    <a:pt x="1035" y="11077"/>
                    <a:pt x="1043" y="11107"/>
                    <a:pt x="1030" y="1113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1" name="Rectangle 51"/>
            <p:cNvSpPr>
              <a:spLocks noChangeArrowheads="1"/>
            </p:cNvSpPr>
            <p:nvPr/>
          </p:nvSpPr>
          <p:spPr bwMode="auto">
            <a:xfrm>
              <a:off x="872" y="1483"/>
              <a:ext cx="32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PCC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32" name="Rectangle 52"/>
            <p:cNvSpPr>
              <a:spLocks noChangeArrowheads="1"/>
            </p:cNvSpPr>
            <p:nvPr/>
          </p:nvSpPr>
          <p:spPr bwMode="auto">
            <a:xfrm>
              <a:off x="1132" y="1483"/>
              <a:ext cx="9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33" name="Rectangle 53"/>
            <p:cNvSpPr>
              <a:spLocks noChangeArrowheads="1"/>
            </p:cNvSpPr>
            <p:nvPr/>
          </p:nvSpPr>
          <p:spPr bwMode="auto">
            <a:xfrm>
              <a:off x="1173" y="1483"/>
              <a:ext cx="114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AC Interface Depth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34" name="Rectangle 54"/>
            <p:cNvSpPr>
              <a:spLocks noChangeArrowheads="1"/>
            </p:cNvSpPr>
            <p:nvPr/>
          </p:nvSpPr>
          <p:spPr bwMode="auto">
            <a:xfrm>
              <a:off x="998" y="1047"/>
              <a:ext cx="168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PCC/AC Interface Thickness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V="1">
            <a:off x="609600" y="2209800"/>
            <a:ext cx="35052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371600" y="2667000"/>
            <a:ext cx="2388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Reflection or </a:t>
            </a:r>
          </a:p>
          <a:p>
            <a:r>
              <a:rPr lang="en-US" sz="2400" b="1" dirty="0" smtClean="0"/>
              <a:t>Sliding surface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16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3434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Scanned sections of SP 7080-51 using MIRA device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I-35 Northbound between County Road 2 and 70</a:t>
            </a:r>
          </a:p>
          <a:p>
            <a:r>
              <a:rPr lang="en-US" dirty="0" smtClean="0">
                <a:latin typeface="Garamond" pitchFamily="18" charset="0"/>
              </a:rPr>
              <a:t>Scans conducted on October 10</a:t>
            </a:r>
            <a:r>
              <a:rPr lang="en-US" baseline="30000" dirty="0" smtClean="0">
                <a:latin typeface="Garamond" pitchFamily="18" charset="0"/>
              </a:rPr>
              <a:t>th</a:t>
            </a:r>
            <a:r>
              <a:rPr lang="en-US" dirty="0" smtClean="0">
                <a:latin typeface="Garamond" pitchFamily="18" charset="0"/>
              </a:rPr>
              <a:t> and October 17</a:t>
            </a:r>
            <a:r>
              <a:rPr lang="en-US" baseline="30000" dirty="0" smtClean="0">
                <a:latin typeface="Garamond" pitchFamily="18" charset="0"/>
              </a:rPr>
              <a:t>th</a:t>
            </a:r>
            <a:endParaRPr lang="en-US" dirty="0" smtClean="0">
              <a:latin typeface="Garamond" pitchFamily="18" charset="0"/>
            </a:endParaRPr>
          </a:p>
          <a:p>
            <a:pPr lvl="1"/>
            <a:r>
              <a:rPr lang="en-US" dirty="0">
                <a:latin typeface="Garamond" pitchFamily="18" charset="0"/>
              </a:rPr>
              <a:t>2000 scans taken over 3 miles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Stations 325+00 to 489+00, 321+60 </a:t>
            </a:r>
            <a:r>
              <a:rPr lang="en-US" smtClean="0">
                <a:latin typeface="Garamond" pitchFamily="18" charset="0"/>
              </a:rPr>
              <a:t>to 468+00</a:t>
            </a:r>
            <a:endParaRPr lang="en-US" sz="2400" dirty="0" smtClean="0"/>
          </a:p>
          <a:p>
            <a:pPr lvl="1"/>
            <a:endParaRPr lang="en-US" dirty="0" smtClean="0">
              <a:latin typeface="Garamond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MIRA Testing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75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257799"/>
          </a:xfrm>
        </p:spPr>
        <p:txBody>
          <a:bodyPr/>
          <a:lstStyle/>
          <a:p>
            <a:r>
              <a:rPr lang="en-US" dirty="0">
                <a:latin typeface="Garamond" pitchFamily="18" charset="0"/>
              </a:rPr>
              <a:t>Task objective: “Literature review and summary of existing UCOCP design procedures, and survey of performance of experimental and in-service UCOCP projects</a:t>
            </a:r>
            <a:r>
              <a:rPr lang="en-US" dirty="0" smtClean="0">
                <a:latin typeface="Garamond" pitchFamily="18" charset="0"/>
              </a:rPr>
              <a:t>.”</a:t>
            </a:r>
          </a:p>
          <a:p>
            <a:r>
              <a:rPr lang="en-US" dirty="0" smtClean="0">
                <a:latin typeface="Garamond" pitchFamily="18" charset="0"/>
              </a:rPr>
              <a:t>Literature review</a:t>
            </a:r>
          </a:p>
          <a:p>
            <a:pPr lvl="1"/>
            <a:r>
              <a:rPr lang="en-US" sz="2800" dirty="0" smtClean="0">
                <a:latin typeface="Garamond" pitchFamily="18" charset="0"/>
              </a:rPr>
              <a:t>Structural models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Design procedure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Performance studies</a:t>
            </a:r>
            <a:endParaRPr lang="en-US" sz="2800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Database assembly</a:t>
            </a:r>
          </a:p>
          <a:p>
            <a:r>
              <a:rPr lang="en-US" dirty="0" smtClean="0">
                <a:latin typeface="Garamond" pitchFamily="18" charset="0"/>
              </a:rPr>
              <a:t>Surveys and case studies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Task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75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Literature review: design procedures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9220200" cy="4525963"/>
          </a:xfrm>
        </p:spPr>
        <p:txBody>
          <a:bodyPr/>
          <a:lstStyle/>
          <a:p>
            <a:pPr lvl="0"/>
            <a:r>
              <a:rPr lang="en-US" dirty="0" smtClean="0"/>
              <a:t>Army Corps of Engineers (Departments of the Army and the Air Force 1979)</a:t>
            </a:r>
          </a:p>
          <a:p>
            <a:pPr lvl="0"/>
            <a:r>
              <a:rPr lang="en-US" dirty="0" smtClean="0"/>
              <a:t>AASHTO93 (AASHTO 1993)</a:t>
            </a:r>
          </a:p>
          <a:p>
            <a:pPr lvl="0"/>
            <a:r>
              <a:rPr lang="en-US" dirty="0" smtClean="0"/>
              <a:t>FAA (Rollings 1988)</a:t>
            </a:r>
          </a:p>
          <a:p>
            <a:pPr lvl="0"/>
            <a:r>
              <a:rPr lang="en-US" dirty="0" smtClean="0"/>
              <a:t>Portland Cement Association (PCA) (Tayabji and Okamoto 1985)</a:t>
            </a:r>
          </a:p>
          <a:p>
            <a:pPr lvl="0"/>
            <a:r>
              <a:rPr lang="en-US" dirty="0" smtClean="0"/>
              <a:t>Belgian Road Center (</a:t>
            </a:r>
            <a:r>
              <a:rPr lang="en-US" dirty="0" err="1" smtClean="0"/>
              <a:t>Veverka</a:t>
            </a:r>
            <a:r>
              <a:rPr lang="en-US" dirty="0" smtClean="0"/>
              <a:t> 1986)</a:t>
            </a:r>
          </a:p>
          <a:p>
            <a:pPr lvl="0"/>
            <a:r>
              <a:rPr lang="en-US" dirty="0" err="1" smtClean="0"/>
              <a:t>MnDOT</a:t>
            </a:r>
            <a:r>
              <a:rPr lang="en-US" dirty="0" smtClean="0"/>
              <a:t> procedure for UCOCP (</a:t>
            </a:r>
            <a:r>
              <a:rPr lang="en-US" dirty="0" err="1" smtClean="0"/>
              <a:t>MnDOT</a:t>
            </a:r>
            <a:r>
              <a:rPr lang="en-US" dirty="0" smtClean="0"/>
              <a:t> 1993)</a:t>
            </a:r>
          </a:p>
          <a:p>
            <a:pPr lvl="0"/>
            <a:r>
              <a:rPr lang="en-US" dirty="0" smtClean="0"/>
              <a:t>MEPDG (AASHTO 2007)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6675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Literature review: design procedures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0" y="0"/>
          <a:ext cx="14954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6" imgW="1498600" imgH="279400" progId="Equation.3">
                  <p:embed/>
                </p:oleObj>
              </mc:Choice>
              <mc:Fallback>
                <p:oleObj name="Equation" r:id="rId6" imgW="1498600" imgH="279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954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888262"/>
            <a:ext cx="7553325" cy="54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6675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Literature review: design procedures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0" y="0"/>
          <a:ext cx="14954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6" imgW="1498600" imgH="279400" progId="Equation.3">
                  <p:embed/>
                </p:oleObj>
              </mc:Choice>
              <mc:Fallback>
                <p:oleObj name="Equation" r:id="rId6" imgW="149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954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623888"/>
            <a:ext cx="75152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6675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Literature review: design procedures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0" y="0"/>
          <a:ext cx="14954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6" imgW="1498600" imgH="279400" progId="Equation.3">
                  <p:embed/>
                </p:oleObj>
              </mc:Choice>
              <mc:Fallback>
                <p:oleObj name="Equation" r:id="rId6" imgW="149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954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23" y="1066800"/>
            <a:ext cx="8632371" cy="46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750"/>
          </a:xfrm>
          <a:prstGeom prst="rect">
            <a:avLst/>
          </a:prstGeom>
          <a:noFill/>
        </p:spPr>
      </p:pic>
      <p:pic>
        <p:nvPicPr>
          <p:cNvPr id="16392" name="Picture 8" descr="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343400"/>
          </a:xfrm>
        </p:spPr>
        <p:txBody>
          <a:bodyPr/>
          <a:lstStyle/>
          <a:p>
            <a:r>
              <a:rPr lang="en-US" sz="2800" dirty="0" smtClean="0"/>
              <a:t>ILLISLAB structural model</a:t>
            </a:r>
          </a:p>
          <a:p>
            <a:r>
              <a:rPr lang="en-US" sz="2800" dirty="0" smtClean="0"/>
              <a:t>Adopted MEPDG performance prediction models for new pavements</a:t>
            </a:r>
          </a:p>
          <a:p>
            <a:r>
              <a:rPr lang="en-US" sz="2800" dirty="0" smtClean="0"/>
              <a:t>Empirical stiffness reduction factors for distresses in the existing pavement</a:t>
            </a:r>
          </a:p>
          <a:p>
            <a:endParaRPr lang="en-US" sz="28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</a:t>
            </a:r>
            <a:r>
              <a:rPr lang="en-US" sz="2400" baseline="-25000" dirty="0" smtClean="0"/>
              <a:t>BD</a:t>
            </a:r>
            <a:r>
              <a:rPr lang="en-US" sz="2400" dirty="0"/>
              <a:t>: Coefficient Reduction Factor for existing pavement</a:t>
            </a:r>
          </a:p>
          <a:p>
            <a:pPr lvl="1"/>
            <a:r>
              <a:rPr lang="en-US" sz="2400" dirty="0"/>
              <a:t>0.42 to 0.75 for “Good” condition </a:t>
            </a:r>
          </a:p>
          <a:p>
            <a:pPr lvl="1"/>
            <a:r>
              <a:rPr lang="en-US" sz="2400" dirty="0"/>
              <a:t>0.22 to 0.42 for “Moderate” condition</a:t>
            </a:r>
          </a:p>
          <a:p>
            <a:pPr lvl="1"/>
            <a:r>
              <a:rPr lang="en-US" sz="2400" dirty="0"/>
              <a:t>0.042 to 0.22 for “Severe” condition</a:t>
            </a:r>
          </a:p>
          <a:p>
            <a:endParaRPr lang="en-US" sz="2800" dirty="0" smtClean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MEPDG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6553200"/>
            <a:ext cx="388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</a:rPr>
              <a:t>TAP  2013.12.16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4625828"/>
                  </p:ext>
                </p:extLst>
              </p:nvPr>
            </p:nvGraphicFramePr>
            <p:xfrm>
              <a:off x="1219200" y="3352800"/>
              <a:ext cx="6172200" cy="6110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172200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𝐵𝐴𝑆𝐸</m:t>
                                  </m:r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𝐷𝐸𝑆𝐼𝐺𝑁</m:t>
                                  </m:r>
                                </m:sub>
                              </m:sSub>
                              <m:r>
                                <a:rPr lang="en-US" sz="3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</m:sub>
                              </m:sSub>
                              <m:r>
                                <a:rPr lang="en-US" sz="3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𝑇𝐸𝑆𝑇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                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4625828"/>
                  </p:ext>
                </p:extLst>
              </p:nvPr>
            </p:nvGraphicFramePr>
            <p:xfrm>
              <a:off x="1219200" y="3352800"/>
              <a:ext cx="6172200" cy="59118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172200"/>
                  </a:tblGrid>
                  <a:tr h="591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197" t="-2062" r="-395" b="-51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16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1226</Words>
  <Application>Microsoft Office PowerPoint</Application>
  <PresentationFormat>On-screen Show (4:3)</PresentationFormat>
  <Paragraphs>330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D. Tompkins</dc:creator>
  <cp:lastModifiedBy>Tom Burnham</cp:lastModifiedBy>
  <cp:revision>74</cp:revision>
  <dcterms:created xsi:type="dcterms:W3CDTF">2007-07-20T20:53:18Z</dcterms:created>
  <dcterms:modified xsi:type="dcterms:W3CDTF">2013-12-19T16:57:40Z</dcterms:modified>
</cp:coreProperties>
</file>