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4" r:id="rId1"/>
  </p:sldMasterIdLst>
  <p:notesMasterIdLst>
    <p:notesMasterId r:id="rId71"/>
  </p:notesMasterIdLst>
  <p:handoutMasterIdLst>
    <p:handoutMasterId r:id="rId72"/>
  </p:handoutMasterIdLst>
  <p:sldIdLst>
    <p:sldId id="343" r:id="rId2"/>
    <p:sldId id="408" r:id="rId3"/>
    <p:sldId id="407" r:id="rId4"/>
    <p:sldId id="371" r:id="rId5"/>
    <p:sldId id="375" r:id="rId6"/>
    <p:sldId id="373" r:id="rId7"/>
    <p:sldId id="403" r:id="rId8"/>
    <p:sldId id="381" r:id="rId9"/>
    <p:sldId id="393" r:id="rId10"/>
    <p:sldId id="383" r:id="rId11"/>
    <p:sldId id="404" r:id="rId12"/>
    <p:sldId id="405" r:id="rId13"/>
    <p:sldId id="406" r:id="rId14"/>
    <p:sldId id="417" r:id="rId15"/>
    <p:sldId id="382" r:id="rId16"/>
    <p:sldId id="402" r:id="rId17"/>
    <p:sldId id="410" r:id="rId18"/>
    <p:sldId id="418" r:id="rId19"/>
    <p:sldId id="419" r:id="rId20"/>
    <p:sldId id="429" r:id="rId21"/>
    <p:sldId id="432" r:id="rId22"/>
    <p:sldId id="433" r:id="rId23"/>
    <p:sldId id="434" r:id="rId24"/>
    <p:sldId id="435" r:id="rId25"/>
    <p:sldId id="384" r:id="rId26"/>
    <p:sldId id="420" r:id="rId27"/>
    <p:sldId id="425" r:id="rId28"/>
    <p:sldId id="426" r:id="rId29"/>
    <p:sldId id="430" r:id="rId30"/>
    <p:sldId id="385" r:id="rId31"/>
    <p:sldId id="447" r:id="rId32"/>
    <p:sldId id="416" r:id="rId33"/>
    <p:sldId id="396" r:id="rId34"/>
    <p:sldId id="422" r:id="rId35"/>
    <p:sldId id="423" r:id="rId36"/>
    <p:sldId id="424" r:id="rId37"/>
    <p:sldId id="409" r:id="rId38"/>
    <p:sldId id="421" r:id="rId39"/>
    <p:sldId id="436" r:id="rId40"/>
    <p:sldId id="437" r:id="rId41"/>
    <p:sldId id="427" r:id="rId42"/>
    <p:sldId id="358" r:id="rId43"/>
    <p:sldId id="344" r:id="rId44"/>
    <p:sldId id="360" r:id="rId45"/>
    <p:sldId id="361" r:id="rId46"/>
    <p:sldId id="370" r:id="rId47"/>
    <p:sldId id="386" r:id="rId48"/>
    <p:sldId id="397" r:id="rId49"/>
    <p:sldId id="387" r:id="rId50"/>
    <p:sldId id="411" r:id="rId51"/>
    <p:sldId id="412" r:id="rId52"/>
    <p:sldId id="413" r:id="rId53"/>
    <p:sldId id="431" r:id="rId54"/>
    <p:sldId id="388" r:id="rId55"/>
    <p:sldId id="392" r:id="rId56"/>
    <p:sldId id="438" r:id="rId57"/>
    <p:sldId id="439" r:id="rId58"/>
    <p:sldId id="440" r:id="rId59"/>
    <p:sldId id="441" r:id="rId60"/>
    <p:sldId id="389" r:id="rId61"/>
    <p:sldId id="390" r:id="rId62"/>
    <p:sldId id="445" r:id="rId63"/>
    <p:sldId id="399" r:id="rId64"/>
    <p:sldId id="415" r:id="rId65"/>
    <p:sldId id="442" r:id="rId66"/>
    <p:sldId id="443" r:id="rId67"/>
    <p:sldId id="444" r:id="rId68"/>
    <p:sldId id="446" r:id="rId69"/>
    <p:sldId id="428" r:id="rId70"/>
  </p:sldIdLst>
  <p:sldSz cx="12192000" cy="6858000"/>
  <p:notesSz cx="7010400" cy="9296400"/>
  <p:custDataLst>
    <p:tags r:id="rId7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 Duncan" initials="" lastIdx="4" clrIdx="0"/>
  <p:cmAuthor id="1" name="Nancy Laffey" initials="" lastIdx="2" clrIdx="1"/>
  <p:cmAuthor id="2" name="Nancy Laffey" initials="NL" lastIdx="43" clrIdx="2">
    <p:extLst>
      <p:ext uri="{19B8F6BF-5375-455C-9EA6-DF929625EA0E}">
        <p15:presenceInfo xmlns:p15="http://schemas.microsoft.com/office/powerpoint/2012/main" userId="S-1-5-21-220523388-1214440339-839522115-8621" providerId="AD"/>
      </p:ext>
    </p:extLst>
  </p:cmAuthor>
  <p:cmAuthor id="3" name="Mark Gardner" initials="MG" lastIdx="1" clrIdx="3">
    <p:extLst>
      <p:ext uri="{19B8F6BF-5375-455C-9EA6-DF929625EA0E}">
        <p15:presenceInfo xmlns:p15="http://schemas.microsoft.com/office/powerpoint/2012/main" userId="S-1-5-21-220523388-1214440339-839522115-6692" providerId="AD"/>
      </p:ext>
    </p:extLst>
  </p:cmAuthor>
  <p:cmAuthor id="4" name="Jessica Snyder" initials="JS" lastIdx="5" clrIdx="4">
    <p:extLst>
      <p:ext uri="{19B8F6BF-5375-455C-9EA6-DF929625EA0E}">
        <p15:presenceInfo xmlns:p15="http://schemas.microsoft.com/office/powerpoint/2012/main" userId="S-1-5-21-220523388-1214440339-839522115-9108" providerId="AD"/>
      </p:ext>
    </p:extLst>
  </p:cmAuthor>
  <p:cmAuthor id="5" name="David Peshkin" initials="DP" lastIdx="1" clrIdx="5">
    <p:extLst>
      <p:ext uri="{19B8F6BF-5375-455C-9EA6-DF929625EA0E}">
        <p15:presenceInfo xmlns:p15="http://schemas.microsoft.com/office/powerpoint/2012/main" userId="S-1-5-21-220523388-1214440339-839522115-1112" providerId="AD"/>
      </p:ext>
    </p:extLst>
  </p:cmAuthor>
  <p:cmAuthor id="6" name="Kurt Smith" initials="KS" lastIdx="6" clrIdx="6">
    <p:extLst>
      <p:ext uri="{19B8F6BF-5375-455C-9EA6-DF929625EA0E}">
        <p15:presenceInfo xmlns:p15="http://schemas.microsoft.com/office/powerpoint/2012/main" userId="S-1-5-21-220523388-1214440339-839522115-1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FC5"/>
    <a:srgbClr val="305A6D"/>
    <a:srgbClr val="487693"/>
    <a:srgbClr val="606060"/>
    <a:srgbClr val="CCD0D5"/>
    <a:srgbClr val="FF6600"/>
    <a:srgbClr val="E7E9EB"/>
    <a:srgbClr val="0B0D0F"/>
    <a:srgbClr val="00B05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484" autoAdjust="0"/>
  </p:normalViewPr>
  <p:slideViewPr>
    <p:cSldViewPr showGuides="1">
      <p:cViewPr varScale="1">
        <p:scale>
          <a:sx n="101" d="100"/>
          <a:sy n="101" d="100"/>
        </p:scale>
        <p:origin x="924" y="78"/>
      </p:cViewPr>
      <p:guideLst>
        <p:guide orient="horz" pos="240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3937007874017"/>
          <c:y val="5.0925925925925923E-2"/>
          <c:w val="0.74393665683764842"/>
          <c:h val="0.8074650925665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Sheet1!$B$2:$B$3</c:f>
              <c:strCache>
                <c:ptCount val="2"/>
                <c:pt idx="0">
                  <c:v>IRI (in/mi)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Sheet1!$A$4:$A$7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xVal>
          <c:yVal>
            <c:numRef>
              <c:f>Sheet1!$B$4:$B$7</c:f>
              <c:numCache>
                <c:formatCode>General</c:formatCode>
                <c:ptCount val="4"/>
                <c:pt idx="0">
                  <c:v>83</c:v>
                </c:pt>
                <c:pt idx="1">
                  <c:v>78</c:v>
                </c:pt>
                <c:pt idx="2">
                  <c:v>76</c:v>
                </c:pt>
                <c:pt idx="3">
                  <c:v>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23-4692-8706-07CB1869A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924847"/>
        <c:axId val="1296680863"/>
      </c:scatterChart>
      <c:scatterChart>
        <c:scatterStyle val="lineMarker"/>
        <c:varyColors val="0"/>
        <c:ser>
          <c:idx val="1"/>
          <c:order val="1"/>
          <c:tx>
            <c:strRef>
              <c:f>Sheet1!$C$2:$C$3</c:f>
              <c:strCache>
                <c:ptCount val="2"/>
                <c:pt idx="0">
                  <c:v>Rut</c:v>
                </c:pt>
                <c:pt idx="1">
                  <c:v>(in)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Sheet1!$A$4:$A$7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xVal>
          <c:yVal>
            <c:numRef>
              <c:f>Sheet1!$C$4:$C$7</c:f>
              <c:numCache>
                <c:formatCode>General</c:formatCode>
                <c:ptCount val="4"/>
                <c:pt idx="0">
                  <c:v>0.12</c:v>
                </c:pt>
                <c:pt idx="1">
                  <c:v>0.21</c:v>
                </c:pt>
                <c:pt idx="2">
                  <c:v>0.18</c:v>
                </c:pt>
                <c:pt idx="3">
                  <c:v>0.14000000000000001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23-4692-8706-07CB1869A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668015"/>
        <c:axId val="1295663023"/>
      </c:scatterChart>
      <c:valAx>
        <c:axId val="1297924847"/>
        <c:scaling>
          <c:orientation val="minMax"/>
          <c:max val="2011"/>
          <c:min val="200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680863"/>
        <c:crosses val="autoZero"/>
        <c:crossBetween val="midCat"/>
        <c:majorUnit val="1"/>
      </c:valAx>
      <c:valAx>
        <c:axId val="1296680863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IRI (in/mi)</a:t>
                </a:r>
              </a:p>
            </c:rich>
          </c:tx>
          <c:layout>
            <c:manualLayout>
              <c:xMode val="edge"/>
              <c:yMode val="edge"/>
              <c:x val="1.8651912338118228E-2"/>
              <c:y val="0.342005570584981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924847"/>
        <c:crosses val="autoZero"/>
        <c:crossBetween val="midCat"/>
        <c:majorUnit val="50"/>
      </c:valAx>
      <c:valAx>
        <c:axId val="1295663023"/>
        <c:scaling>
          <c:orientation val="minMax"/>
          <c:max val="0.2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Rut (inch)</a:t>
                </a:r>
              </a:p>
            </c:rich>
          </c:tx>
          <c:layout>
            <c:manualLayout>
              <c:xMode val="edge"/>
              <c:yMode val="edge"/>
              <c:x val="0.94943044619422567"/>
              <c:y val="0.322688830562846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668015"/>
        <c:crosses val="max"/>
        <c:crossBetween val="midCat"/>
        <c:majorUnit val="5.000000000000001E-2"/>
      </c:valAx>
      <c:valAx>
        <c:axId val="12956680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56630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99146981627297"/>
          <c:y val="6.5392880577427814E-2"/>
          <c:w val="0.14000707473294233"/>
          <c:h val="0.10937554680664917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3937007874017"/>
          <c:y val="5.0925925925925923E-2"/>
          <c:w val="0.72850459317585303"/>
          <c:h val="0.799889031207753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Alligator Cracking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6.8587105624142658E-3"/>
                  <c:y val="-3.1469378374466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D-4A88-AED6-28E718C171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Sheet1!$A$4:$A$7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xVal>
          <c:yVal>
            <c:numRef>
              <c:f>Sheet1!$D$4:$D$7</c:f>
              <c:numCache>
                <c:formatCode>General</c:formatCode>
                <c:ptCount val="4"/>
                <c:pt idx="0">
                  <c:v>4.8</c:v>
                </c:pt>
                <c:pt idx="1">
                  <c:v>9.8000000000000007</c:v>
                </c:pt>
                <c:pt idx="2">
                  <c:v>9.3000000000000007</c:v>
                </c:pt>
                <c:pt idx="3">
                  <c:v>15.5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0A-4AB9-9406-AC884F34C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924847"/>
        <c:axId val="1296680863"/>
      </c:scatterChart>
      <c:scatterChart>
        <c:scatterStyle val="lineMarker"/>
        <c:varyColors val="0"/>
        <c:ser>
          <c:idx val="1"/>
          <c:order val="1"/>
          <c:tx>
            <c:strRef>
              <c:f>Sheet1!$E$2</c:f>
              <c:strCache>
                <c:ptCount val="1"/>
                <c:pt idx="0">
                  <c:v>Transverse Cracking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Sheet1!$A$4:$A$7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xVal>
          <c:yVal>
            <c:numRef>
              <c:f>Sheet1!$E$4:$E$7</c:f>
              <c:numCache>
                <c:formatCode>#,##0</c:formatCode>
                <c:ptCount val="4"/>
                <c:pt idx="0" formatCode="General">
                  <c:v>711</c:v>
                </c:pt>
                <c:pt idx="1">
                  <c:v>2276</c:v>
                </c:pt>
                <c:pt idx="2">
                  <c:v>1421</c:v>
                </c:pt>
                <c:pt idx="3">
                  <c:v>2979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0A-4AB9-9406-AC884F34C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5668015"/>
        <c:axId val="1295663023"/>
      </c:scatterChart>
      <c:valAx>
        <c:axId val="1297924847"/>
        <c:scaling>
          <c:orientation val="minMax"/>
          <c:max val="2011"/>
          <c:min val="200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6680863"/>
        <c:crosses val="autoZero"/>
        <c:crossBetween val="midCat"/>
        <c:majorUnit val="1"/>
      </c:valAx>
      <c:valAx>
        <c:axId val="1296680863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Alligator Cracking (%)</a:t>
                </a:r>
              </a:p>
            </c:rich>
          </c:tx>
          <c:layout>
            <c:manualLayout>
              <c:xMode val="edge"/>
              <c:yMode val="edge"/>
              <c:x val="1.3888888888888888E-2"/>
              <c:y val="0.210316054243219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924847"/>
        <c:crosses val="autoZero"/>
        <c:crossBetween val="midCat"/>
        <c:majorUnit val="5"/>
      </c:valAx>
      <c:valAx>
        <c:axId val="1295663023"/>
        <c:scaling>
          <c:orientation val="minMax"/>
          <c:max val="4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Cracking (ft/mi)</a:t>
                </a:r>
              </a:p>
            </c:rich>
          </c:tx>
          <c:layout>
            <c:manualLayout>
              <c:xMode val="edge"/>
              <c:yMode val="edge"/>
              <c:x val="0.94943044619422567"/>
              <c:y val="0.156022163896179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668015"/>
        <c:crosses val="max"/>
        <c:crossBetween val="midCat"/>
        <c:majorUnit val="1000"/>
      </c:valAx>
      <c:valAx>
        <c:axId val="12956680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56630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99146981627297"/>
          <c:y val="7.9281860600758244E-2"/>
          <c:w val="0.27712795275590552"/>
          <c:h val="0.13667670217693376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30A9E-7FEA-4AE6-A7A4-A6B81F80F9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78A50-043F-40BE-A949-99187666E6E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Existing AC Pavement</a:t>
          </a:r>
        </a:p>
      </dgm:t>
    </dgm:pt>
    <dgm:pt modelId="{762D40EE-A6FA-45F6-B1F5-4402BC48AEAC}" type="parTrans" cxnId="{EEC5652B-798D-4554-A482-6DB91564DDCB}">
      <dgm:prSet/>
      <dgm:spPr/>
      <dgm:t>
        <a:bodyPr/>
        <a:lstStyle/>
        <a:p>
          <a:endParaRPr lang="en-US"/>
        </a:p>
      </dgm:t>
    </dgm:pt>
    <dgm:pt modelId="{834ADA8D-4291-4AE5-B60C-8F51526EC261}" type="sibTrans" cxnId="{EEC5652B-798D-4554-A482-6DB91564DDCB}">
      <dgm:prSet/>
      <dgm:spPr/>
      <dgm:t>
        <a:bodyPr/>
        <a:lstStyle/>
        <a:p>
          <a:endParaRPr lang="en-US"/>
        </a:p>
      </dgm:t>
    </dgm:pt>
    <dgm:pt modelId="{C6E460B8-FAD5-41C5-AEF3-6BEBDD13005B}">
      <dgm:prSet phldrT="[Text]" custT="1"/>
      <dgm:spPr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Flexible</a:t>
          </a:r>
        </a:p>
      </dgm:t>
    </dgm:pt>
    <dgm:pt modelId="{A944D100-5748-46CC-941A-6A9A26F2BD53}" type="parTrans" cxnId="{F5A2A519-C440-4BFB-A225-93BFB9625F2A}">
      <dgm:prSet/>
      <dgm:spPr/>
      <dgm:t>
        <a:bodyPr/>
        <a:lstStyle/>
        <a:p>
          <a:endParaRPr lang="en-US"/>
        </a:p>
      </dgm:t>
    </dgm:pt>
    <dgm:pt modelId="{17989D23-4B99-45CC-A6EE-4DAECE4B26B2}" type="sibTrans" cxnId="{F5A2A519-C440-4BFB-A225-93BFB9625F2A}">
      <dgm:prSet/>
      <dgm:spPr/>
      <dgm:t>
        <a:bodyPr/>
        <a:lstStyle/>
        <a:p>
          <a:endParaRPr lang="en-US"/>
        </a:p>
      </dgm:t>
    </dgm:pt>
    <dgm:pt modelId="{A7F57FDC-A6A0-493B-9BEF-E913DDCC5A34}">
      <dgm:prSet phldrT="[Text]" custT="1"/>
      <dgm:spPr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Semi-rigid</a:t>
          </a:r>
        </a:p>
      </dgm:t>
    </dgm:pt>
    <dgm:pt modelId="{5F1ACF70-CC00-41E7-94B2-0B95D51338EA}" type="parTrans" cxnId="{5FCA4EAE-57A0-468D-8EF6-71724F8BD545}">
      <dgm:prSet/>
      <dgm:spPr/>
      <dgm:t>
        <a:bodyPr/>
        <a:lstStyle/>
        <a:p>
          <a:endParaRPr lang="en-US"/>
        </a:p>
      </dgm:t>
    </dgm:pt>
    <dgm:pt modelId="{3B1121D4-F2C0-4B34-920F-55377B7998D0}" type="sibTrans" cxnId="{5FCA4EAE-57A0-468D-8EF6-71724F8BD545}">
      <dgm:prSet/>
      <dgm:spPr/>
      <dgm:t>
        <a:bodyPr/>
        <a:lstStyle/>
        <a:p>
          <a:endParaRPr lang="en-US"/>
        </a:p>
      </dgm:t>
    </dgm:pt>
    <dgm:pt modelId="{7986BF33-D8D7-4FAC-A0EA-F137BE99459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Existing Fractured PCC Pavement</a:t>
          </a:r>
        </a:p>
      </dgm:t>
    </dgm:pt>
    <dgm:pt modelId="{264A3D17-78B7-4354-8EE5-4BEC34755081}" type="parTrans" cxnId="{EC015D3A-7ED3-43C8-8337-42A04CC50BAC}">
      <dgm:prSet/>
      <dgm:spPr/>
      <dgm:t>
        <a:bodyPr/>
        <a:lstStyle/>
        <a:p>
          <a:endParaRPr lang="en-US"/>
        </a:p>
      </dgm:t>
    </dgm:pt>
    <dgm:pt modelId="{30E6CFFA-6A8E-4D63-975C-3F844BD697F4}" type="sibTrans" cxnId="{EC015D3A-7ED3-43C8-8337-42A04CC50BAC}">
      <dgm:prSet/>
      <dgm:spPr/>
      <dgm:t>
        <a:bodyPr/>
        <a:lstStyle/>
        <a:p>
          <a:endParaRPr lang="en-US"/>
        </a:p>
      </dgm:t>
    </dgm:pt>
    <dgm:pt modelId="{D083CB24-8426-4D62-83BA-D76215B28B1E}">
      <dgm:prSet phldrT="[Text]"/>
      <dgm:spPr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r>
            <a:rPr lang="en-US" sz="2100" kern="1200" dirty="0"/>
            <a:t>Crack and seat</a:t>
          </a:r>
        </a:p>
      </dgm:t>
    </dgm:pt>
    <dgm:pt modelId="{DBBC4F9F-F39F-4AEC-B9E9-BECBF95CC43B}" type="parTrans" cxnId="{0AC3D0E8-D016-4B7D-9BB7-05307D5E4C63}">
      <dgm:prSet/>
      <dgm:spPr/>
      <dgm:t>
        <a:bodyPr/>
        <a:lstStyle/>
        <a:p>
          <a:endParaRPr lang="en-US"/>
        </a:p>
      </dgm:t>
    </dgm:pt>
    <dgm:pt modelId="{2352F85C-81C2-4D56-9551-4819A1BB078E}" type="sibTrans" cxnId="{0AC3D0E8-D016-4B7D-9BB7-05307D5E4C63}">
      <dgm:prSet/>
      <dgm:spPr/>
      <dgm:t>
        <a:bodyPr/>
        <a:lstStyle/>
        <a:p>
          <a:endParaRPr lang="en-US"/>
        </a:p>
      </dgm:t>
    </dgm:pt>
    <dgm:pt modelId="{A8B4DB62-9619-4A7E-AAB5-CBE1D2A87BA0}">
      <dgm:prSet phldrT="[Text]" custT="1"/>
      <dgm:spPr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Break</a:t>
          </a:r>
          <a:r>
            <a:rPr lang="en-US" sz="2100" kern="1200" dirty="0"/>
            <a:t> and seat</a:t>
          </a:r>
        </a:p>
      </dgm:t>
    </dgm:pt>
    <dgm:pt modelId="{85F27AA5-2F50-4F3F-97D0-69D9A2E03DAC}" type="parTrans" cxnId="{5A33DEA9-59A3-4292-9342-D5F23C2A8E5B}">
      <dgm:prSet/>
      <dgm:spPr/>
      <dgm:t>
        <a:bodyPr/>
        <a:lstStyle/>
        <a:p>
          <a:endParaRPr lang="en-US"/>
        </a:p>
      </dgm:t>
    </dgm:pt>
    <dgm:pt modelId="{FBA292B1-8506-4D6E-B340-CE81C854517B}" type="sibTrans" cxnId="{5A33DEA9-59A3-4292-9342-D5F23C2A8E5B}">
      <dgm:prSet/>
      <dgm:spPr/>
      <dgm:t>
        <a:bodyPr/>
        <a:lstStyle/>
        <a:p>
          <a:endParaRPr lang="en-US"/>
        </a:p>
      </dgm:t>
    </dgm:pt>
    <dgm:pt modelId="{093AEFF7-55B8-4292-8B18-E75A9E107B2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Existing Intact PCC Pavement</a:t>
          </a:r>
        </a:p>
      </dgm:t>
    </dgm:pt>
    <dgm:pt modelId="{62F07E8C-D7F1-4D31-A61B-6A079500864D}" type="parTrans" cxnId="{A573F890-9FE9-4B3E-882E-84ECA9180994}">
      <dgm:prSet/>
      <dgm:spPr/>
      <dgm:t>
        <a:bodyPr/>
        <a:lstStyle/>
        <a:p>
          <a:endParaRPr lang="en-US"/>
        </a:p>
      </dgm:t>
    </dgm:pt>
    <dgm:pt modelId="{E61DC7F6-DC64-4D7C-8277-BCFE5B881EEC}" type="sibTrans" cxnId="{A573F890-9FE9-4B3E-882E-84ECA9180994}">
      <dgm:prSet/>
      <dgm:spPr/>
      <dgm:t>
        <a:bodyPr/>
        <a:lstStyle/>
        <a:p>
          <a:endParaRPr lang="en-US"/>
        </a:p>
      </dgm:t>
    </dgm:pt>
    <dgm:pt modelId="{8DDF226E-9D19-4573-B0E8-047D962D5821}">
      <dgm:prSet phldrT="[Text]"/>
      <dgm:spPr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r>
            <a:rPr lang="en-US" sz="2100" kern="1200" dirty="0"/>
            <a:t>JPCP and CRCP</a:t>
          </a:r>
        </a:p>
      </dgm:t>
    </dgm:pt>
    <dgm:pt modelId="{CD9CFD5A-5870-42E0-8742-2DA17215DFE2}" type="parTrans" cxnId="{23AB9D89-D32F-4878-B95B-B7AF2E73D126}">
      <dgm:prSet/>
      <dgm:spPr/>
      <dgm:t>
        <a:bodyPr/>
        <a:lstStyle/>
        <a:p>
          <a:endParaRPr lang="en-US"/>
        </a:p>
      </dgm:t>
    </dgm:pt>
    <dgm:pt modelId="{57E1DC22-AAC2-4FB0-A2E2-6B4AE0D32222}" type="sibTrans" cxnId="{23AB9D89-D32F-4878-B95B-B7AF2E73D126}">
      <dgm:prSet/>
      <dgm:spPr/>
      <dgm:t>
        <a:bodyPr/>
        <a:lstStyle/>
        <a:p>
          <a:endParaRPr lang="en-US"/>
        </a:p>
      </dgm:t>
    </dgm:pt>
    <dgm:pt modelId="{2C526DF5-F998-4451-9630-90D981145C50}">
      <dgm:prSet phldrT="[Text]" custT="1"/>
      <dgm:spPr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Composite</a:t>
          </a:r>
          <a:r>
            <a:rPr lang="en-US" sz="2100" kern="1200" dirty="0"/>
            <a:t> pavements</a:t>
          </a:r>
        </a:p>
      </dgm:t>
    </dgm:pt>
    <dgm:pt modelId="{7E7366FE-94AC-4D7D-8073-C9068964F2CE}" type="parTrans" cxnId="{88D01062-BA82-4404-B814-24CD947215D3}">
      <dgm:prSet/>
      <dgm:spPr/>
      <dgm:t>
        <a:bodyPr/>
        <a:lstStyle/>
        <a:p>
          <a:endParaRPr lang="en-US"/>
        </a:p>
      </dgm:t>
    </dgm:pt>
    <dgm:pt modelId="{E72D0B49-28FE-4AC8-BF24-232E84F10B42}" type="sibTrans" cxnId="{88D01062-BA82-4404-B814-24CD947215D3}">
      <dgm:prSet/>
      <dgm:spPr/>
      <dgm:t>
        <a:bodyPr/>
        <a:lstStyle/>
        <a:p>
          <a:endParaRPr lang="en-US"/>
        </a:p>
      </dgm:t>
    </dgm:pt>
    <dgm:pt modelId="{6BF94DD5-6AEA-44EA-A637-A208DB340BED}">
      <dgm:prSet phldrT="[Text]"/>
      <dgm:spPr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r>
            <a:rPr lang="en-US" sz="2100" kern="1200" dirty="0"/>
            <a:t>Rubblization </a:t>
          </a:r>
        </a:p>
      </dgm:t>
    </dgm:pt>
    <dgm:pt modelId="{4D99A0B8-C11B-4222-968D-3584E6D08BDD}" type="parTrans" cxnId="{15C6EE01-F03B-4A15-A867-C1BE6AD118A0}">
      <dgm:prSet/>
      <dgm:spPr/>
      <dgm:t>
        <a:bodyPr/>
        <a:lstStyle/>
        <a:p>
          <a:endParaRPr lang="en-US"/>
        </a:p>
      </dgm:t>
    </dgm:pt>
    <dgm:pt modelId="{938A3579-CB27-4FBB-96EF-2C38377EDDC5}" type="sibTrans" cxnId="{15C6EE01-F03B-4A15-A867-C1BE6AD118A0}">
      <dgm:prSet/>
      <dgm:spPr/>
      <dgm:t>
        <a:bodyPr/>
        <a:lstStyle/>
        <a:p>
          <a:endParaRPr lang="en-US"/>
        </a:p>
      </dgm:t>
    </dgm:pt>
    <dgm:pt modelId="{F5F578C1-5431-4E20-892C-3FF194D95B82}">
      <dgm:prSet phldrT="[Text]"/>
      <dgm:spPr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r>
            <a:rPr lang="en-US" sz="2100" kern="1200" dirty="0"/>
            <a:t>Previously AC overlaid pavements</a:t>
          </a:r>
        </a:p>
      </dgm:t>
    </dgm:pt>
    <dgm:pt modelId="{F37C8B4B-6618-4393-961C-4E24028D006D}" type="parTrans" cxnId="{38327BE2-1C00-4B95-8D20-D7BF592D6D1B}">
      <dgm:prSet/>
      <dgm:spPr/>
      <dgm:t>
        <a:bodyPr/>
        <a:lstStyle/>
        <a:p>
          <a:endParaRPr lang="en-US"/>
        </a:p>
      </dgm:t>
    </dgm:pt>
    <dgm:pt modelId="{1694A2C8-1B6F-48D4-813C-94583FA38215}" type="sibTrans" cxnId="{38327BE2-1C00-4B95-8D20-D7BF592D6D1B}">
      <dgm:prSet/>
      <dgm:spPr/>
      <dgm:t>
        <a:bodyPr/>
        <a:lstStyle/>
        <a:p>
          <a:endParaRPr lang="en-US"/>
        </a:p>
      </dgm:t>
    </dgm:pt>
    <dgm:pt modelId="{912B016B-C9AF-40BD-A139-7209A825834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Others</a:t>
          </a:r>
        </a:p>
      </dgm:t>
    </dgm:pt>
    <dgm:pt modelId="{BA297AE3-70D9-43A5-BFBB-8CA4482C3F33}" type="parTrans" cxnId="{5B519714-6AF0-4678-9118-5D4D4B03EBD9}">
      <dgm:prSet/>
      <dgm:spPr/>
      <dgm:t>
        <a:bodyPr/>
        <a:lstStyle/>
        <a:p>
          <a:endParaRPr lang="en-US"/>
        </a:p>
      </dgm:t>
    </dgm:pt>
    <dgm:pt modelId="{5B754D5F-A4F1-4CA6-87D0-6175F48314F3}" type="sibTrans" cxnId="{5B519714-6AF0-4678-9118-5D4D4B03EBD9}">
      <dgm:prSet/>
      <dgm:spPr/>
      <dgm:t>
        <a:bodyPr/>
        <a:lstStyle/>
        <a:p>
          <a:endParaRPr lang="en-US"/>
        </a:p>
      </dgm:t>
    </dgm:pt>
    <dgm:pt modelId="{FDA009C9-1007-4B3D-9B25-243627B7F227}">
      <dgm:prSet phldrT="[Text]" custT="1"/>
      <dgm:spPr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Seal coat over existing AC pavement</a:t>
          </a:r>
        </a:p>
      </dgm:t>
    </dgm:pt>
    <dgm:pt modelId="{61E2B6E4-E889-4F66-BF22-884C96BBAFEE}" type="parTrans" cxnId="{29EEC2DB-E21F-4540-B76A-BBA6F87970CE}">
      <dgm:prSet/>
      <dgm:spPr/>
      <dgm:t>
        <a:bodyPr/>
        <a:lstStyle/>
        <a:p>
          <a:endParaRPr lang="en-US"/>
        </a:p>
      </dgm:t>
    </dgm:pt>
    <dgm:pt modelId="{EED50003-2E45-423E-82BF-956B4416D98F}" type="sibTrans" cxnId="{29EEC2DB-E21F-4540-B76A-BBA6F87970CE}">
      <dgm:prSet/>
      <dgm:spPr/>
      <dgm:t>
        <a:bodyPr/>
        <a:lstStyle/>
        <a:p>
          <a:endParaRPr lang="en-US"/>
        </a:p>
      </dgm:t>
    </dgm:pt>
    <dgm:pt modelId="{08A1AEC5-EA5E-4D97-A437-08B4F1F0DBAD}">
      <dgm:prSet phldrT="[Text]" custT="1"/>
      <dgm:spPr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12014" tIns="112014" rIns="149352" bIns="168021" numCol="1" spcCol="1270" anchor="t" anchorCtr="0"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Overlay with interlayer</a:t>
          </a:r>
        </a:p>
      </dgm:t>
    </dgm:pt>
    <dgm:pt modelId="{F4B01CA3-61BD-4AAC-8D96-989D4E1A6204}" type="parTrans" cxnId="{81838DC4-454B-45A1-A697-2EF8363006AF}">
      <dgm:prSet/>
      <dgm:spPr/>
      <dgm:t>
        <a:bodyPr/>
        <a:lstStyle/>
        <a:p>
          <a:endParaRPr lang="en-US"/>
        </a:p>
      </dgm:t>
    </dgm:pt>
    <dgm:pt modelId="{F2A429E9-36F3-4AAD-B1F9-56C3124F15DC}" type="sibTrans" cxnId="{81838DC4-454B-45A1-A697-2EF8363006AF}">
      <dgm:prSet/>
      <dgm:spPr/>
      <dgm:t>
        <a:bodyPr/>
        <a:lstStyle/>
        <a:p>
          <a:endParaRPr lang="en-US"/>
        </a:p>
      </dgm:t>
    </dgm:pt>
    <dgm:pt modelId="{2AED90EE-B73A-4B90-9B0C-DF083BA90D87}" type="pres">
      <dgm:prSet presAssocID="{80430A9E-7FEA-4AE6-A7A4-A6B81F80F992}" presName="Name0" presStyleCnt="0">
        <dgm:presLayoutVars>
          <dgm:dir/>
          <dgm:animLvl val="lvl"/>
          <dgm:resizeHandles val="exact"/>
        </dgm:presLayoutVars>
      </dgm:prSet>
      <dgm:spPr/>
    </dgm:pt>
    <dgm:pt modelId="{0AFC48A0-3471-497D-97E9-A95C580C1112}" type="pres">
      <dgm:prSet presAssocID="{CD578A50-043F-40BE-A949-99187666E6E8}" presName="composite" presStyleCnt="0"/>
      <dgm:spPr/>
    </dgm:pt>
    <dgm:pt modelId="{B0C51EC7-0FD7-4A1B-9B2A-48D0F2D7447C}" type="pres">
      <dgm:prSet presAssocID="{CD578A50-043F-40BE-A949-99187666E6E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F83D600-7533-4907-ADCD-48374D0DA2C1}" type="pres">
      <dgm:prSet presAssocID="{CD578A50-043F-40BE-A949-99187666E6E8}" presName="desTx" presStyleLbl="alignAccFollowNode1" presStyleIdx="0" presStyleCnt="4">
        <dgm:presLayoutVars>
          <dgm:bulletEnabled val="1"/>
        </dgm:presLayoutVars>
      </dgm:prSet>
      <dgm:spPr>
        <a:xfrm>
          <a:off x="3953" y="1292062"/>
          <a:ext cx="2377306" cy="2004965"/>
        </a:xfrm>
        <a:prstGeom prst="rect">
          <a:avLst/>
        </a:prstGeom>
      </dgm:spPr>
    </dgm:pt>
    <dgm:pt modelId="{4571DA4D-9C34-43F4-964A-B5F4FD8A6439}" type="pres">
      <dgm:prSet presAssocID="{834ADA8D-4291-4AE5-B60C-8F51526EC261}" presName="space" presStyleCnt="0"/>
      <dgm:spPr/>
    </dgm:pt>
    <dgm:pt modelId="{045E9A3F-0B14-4A56-8FB8-EEBBD75D1EB2}" type="pres">
      <dgm:prSet presAssocID="{7986BF33-D8D7-4FAC-A0EA-F137BE99459F}" presName="composite" presStyleCnt="0"/>
      <dgm:spPr/>
    </dgm:pt>
    <dgm:pt modelId="{A5E00890-200E-47FB-A7B0-C99FA00C88A1}" type="pres">
      <dgm:prSet presAssocID="{7986BF33-D8D7-4FAC-A0EA-F137BE99459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29DBBEEA-7A2A-4733-9AD5-171A415A1077}" type="pres">
      <dgm:prSet presAssocID="{7986BF33-D8D7-4FAC-A0EA-F137BE99459F}" presName="desTx" presStyleLbl="alignAccFollowNode1" presStyleIdx="1" presStyleCnt="4" custLinFactNeighborX="1225" custLinFactNeighborY="166">
        <dgm:presLayoutVars>
          <dgm:bulletEnabled val="1"/>
        </dgm:presLayoutVars>
      </dgm:prSet>
      <dgm:spPr>
        <a:xfrm>
          <a:off x="2714082" y="1292062"/>
          <a:ext cx="2377306" cy="2004965"/>
        </a:xfrm>
        <a:prstGeom prst="rect">
          <a:avLst/>
        </a:prstGeom>
      </dgm:spPr>
    </dgm:pt>
    <dgm:pt modelId="{E39FF7E0-D6F9-4D7D-95CC-977BCD5B7AAD}" type="pres">
      <dgm:prSet presAssocID="{30E6CFFA-6A8E-4D63-975C-3F844BD697F4}" presName="space" presStyleCnt="0"/>
      <dgm:spPr/>
    </dgm:pt>
    <dgm:pt modelId="{A7A54F2B-3099-4A78-B319-805501A45A60}" type="pres">
      <dgm:prSet presAssocID="{093AEFF7-55B8-4292-8B18-E75A9E107B28}" presName="composite" presStyleCnt="0"/>
      <dgm:spPr/>
    </dgm:pt>
    <dgm:pt modelId="{F7CDD6A8-6E22-4987-9C4E-C441DA9D8B50}" type="pres">
      <dgm:prSet presAssocID="{093AEFF7-55B8-4292-8B18-E75A9E107B2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C615434-6D60-4C8F-9FDB-88AFC0954766}" type="pres">
      <dgm:prSet presAssocID="{093AEFF7-55B8-4292-8B18-E75A9E107B28}" presName="desTx" presStyleLbl="alignAccFollowNode1" presStyleIdx="2" presStyleCnt="4" custLinFactNeighborX="-589" custLinFactNeighborY="166">
        <dgm:presLayoutVars>
          <dgm:bulletEnabled val="1"/>
        </dgm:presLayoutVars>
      </dgm:prSet>
      <dgm:spPr>
        <a:xfrm>
          <a:off x="5424211" y="1292062"/>
          <a:ext cx="2377306" cy="2004965"/>
        </a:xfrm>
        <a:prstGeom prst="rect">
          <a:avLst/>
        </a:prstGeom>
      </dgm:spPr>
    </dgm:pt>
    <dgm:pt modelId="{73DC2F16-2EFD-4E4D-9AB2-3C675B995E55}" type="pres">
      <dgm:prSet presAssocID="{E61DC7F6-DC64-4D7C-8277-BCFE5B881EEC}" presName="space" presStyleCnt="0"/>
      <dgm:spPr/>
    </dgm:pt>
    <dgm:pt modelId="{A7075948-2089-42E9-8707-8B4D350E1B5E}" type="pres">
      <dgm:prSet presAssocID="{912B016B-C9AF-40BD-A139-7209A8258344}" presName="composite" presStyleCnt="0"/>
      <dgm:spPr/>
    </dgm:pt>
    <dgm:pt modelId="{AA558DC1-F214-4D32-9B75-A4FD5B2E031E}" type="pres">
      <dgm:prSet presAssocID="{912B016B-C9AF-40BD-A139-7209A8258344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0E71286-B87D-4221-A63F-FE6AD6C34B45}" type="pres">
      <dgm:prSet presAssocID="{912B016B-C9AF-40BD-A139-7209A8258344}" presName="desTx" presStyleLbl="alignAccFollowNode1" presStyleIdx="3" presStyleCnt="4">
        <dgm:presLayoutVars>
          <dgm:bulletEnabled val="1"/>
        </dgm:presLayoutVars>
      </dgm:prSet>
      <dgm:spPr>
        <a:xfrm>
          <a:off x="8134340" y="1292062"/>
          <a:ext cx="2377306" cy="2004965"/>
        </a:xfrm>
        <a:prstGeom prst="rect">
          <a:avLst/>
        </a:prstGeom>
      </dgm:spPr>
    </dgm:pt>
  </dgm:ptLst>
  <dgm:cxnLst>
    <dgm:cxn modelId="{15C6EE01-F03B-4A15-A867-C1BE6AD118A0}" srcId="{7986BF33-D8D7-4FAC-A0EA-F137BE99459F}" destId="{6BF94DD5-6AEA-44EA-A637-A208DB340BED}" srcOrd="2" destOrd="0" parTransId="{4D99A0B8-C11B-4222-968D-3584E6D08BDD}" sibTransId="{938A3579-CB27-4FBB-96EF-2C38377EDDC5}"/>
    <dgm:cxn modelId="{7A763E08-4705-47D6-937C-D31FCAA9A4CF}" type="presOf" srcId="{7986BF33-D8D7-4FAC-A0EA-F137BE99459F}" destId="{A5E00890-200E-47FB-A7B0-C99FA00C88A1}" srcOrd="0" destOrd="0" presId="urn:microsoft.com/office/officeart/2005/8/layout/hList1"/>
    <dgm:cxn modelId="{5B519714-6AF0-4678-9118-5D4D4B03EBD9}" srcId="{80430A9E-7FEA-4AE6-A7A4-A6B81F80F992}" destId="{912B016B-C9AF-40BD-A139-7209A8258344}" srcOrd="3" destOrd="0" parTransId="{BA297AE3-70D9-43A5-BFBB-8CA4482C3F33}" sibTransId="{5B754D5F-A4F1-4CA6-87D0-6175F48314F3}"/>
    <dgm:cxn modelId="{24A36516-40B9-4EB6-8518-1ADC23E11D69}" type="presOf" srcId="{912B016B-C9AF-40BD-A139-7209A8258344}" destId="{AA558DC1-F214-4D32-9B75-A4FD5B2E031E}" srcOrd="0" destOrd="0" presId="urn:microsoft.com/office/officeart/2005/8/layout/hList1"/>
    <dgm:cxn modelId="{F5A2A519-C440-4BFB-A225-93BFB9625F2A}" srcId="{CD578A50-043F-40BE-A949-99187666E6E8}" destId="{C6E460B8-FAD5-41C5-AEF3-6BEBDD13005B}" srcOrd="0" destOrd="0" parTransId="{A944D100-5748-46CC-941A-6A9A26F2BD53}" sibTransId="{17989D23-4B99-45CC-A6EE-4DAECE4B26B2}"/>
    <dgm:cxn modelId="{5A5DB01F-9EC6-46E8-9F32-FD5FCBBF046D}" type="presOf" srcId="{FDA009C9-1007-4B3D-9B25-243627B7F227}" destId="{60E71286-B87D-4221-A63F-FE6AD6C34B45}" srcOrd="0" destOrd="0" presId="urn:microsoft.com/office/officeart/2005/8/layout/hList1"/>
    <dgm:cxn modelId="{8B539D20-D6FD-487C-8E66-863A3DC0B32F}" type="presOf" srcId="{A8B4DB62-9619-4A7E-AAB5-CBE1D2A87BA0}" destId="{29DBBEEA-7A2A-4733-9AD5-171A415A1077}" srcOrd="0" destOrd="1" presId="urn:microsoft.com/office/officeart/2005/8/layout/hList1"/>
    <dgm:cxn modelId="{7469B925-1DB1-4F3D-9908-8F598842BA24}" type="presOf" srcId="{08A1AEC5-EA5E-4D97-A437-08B4F1F0DBAD}" destId="{60E71286-B87D-4221-A63F-FE6AD6C34B45}" srcOrd="0" destOrd="1" presId="urn:microsoft.com/office/officeart/2005/8/layout/hList1"/>
    <dgm:cxn modelId="{26299D29-BF73-4484-9385-AB06C7563905}" type="presOf" srcId="{F5F578C1-5431-4E20-892C-3FF194D95B82}" destId="{5C615434-6D60-4C8F-9FDB-88AFC0954766}" srcOrd="0" destOrd="2" presId="urn:microsoft.com/office/officeart/2005/8/layout/hList1"/>
    <dgm:cxn modelId="{EEC5652B-798D-4554-A482-6DB91564DDCB}" srcId="{80430A9E-7FEA-4AE6-A7A4-A6B81F80F992}" destId="{CD578A50-043F-40BE-A949-99187666E6E8}" srcOrd="0" destOrd="0" parTransId="{762D40EE-A6FA-45F6-B1F5-4402BC48AEAC}" sibTransId="{834ADA8D-4291-4AE5-B60C-8F51526EC261}"/>
    <dgm:cxn modelId="{5747D333-2600-436E-A8CA-4E2360F1B73B}" type="presOf" srcId="{C6E460B8-FAD5-41C5-AEF3-6BEBDD13005B}" destId="{1F83D600-7533-4907-ADCD-48374D0DA2C1}" srcOrd="0" destOrd="0" presId="urn:microsoft.com/office/officeart/2005/8/layout/hList1"/>
    <dgm:cxn modelId="{EC015D3A-7ED3-43C8-8337-42A04CC50BAC}" srcId="{80430A9E-7FEA-4AE6-A7A4-A6B81F80F992}" destId="{7986BF33-D8D7-4FAC-A0EA-F137BE99459F}" srcOrd="1" destOrd="0" parTransId="{264A3D17-78B7-4354-8EE5-4BEC34755081}" sibTransId="{30E6CFFA-6A8E-4D63-975C-3F844BD697F4}"/>
    <dgm:cxn modelId="{5218BA5E-9694-416E-BF96-536DA2D63187}" type="presOf" srcId="{CD578A50-043F-40BE-A949-99187666E6E8}" destId="{B0C51EC7-0FD7-4A1B-9B2A-48D0F2D7447C}" srcOrd="0" destOrd="0" presId="urn:microsoft.com/office/officeart/2005/8/layout/hList1"/>
    <dgm:cxn modelId="{88D01062-BA82-4404-B814-24CD947215D3}" srcId="{093AEFF7-55B8-4292-8B18-E75A9E107B28}" destId="{2C526DF5-F998-4451-9630-90D981145C50}" srcOrd="1" destOrd="0" parTransId="{7E7366FE-94AC-4D7D-8073-C9068964F2CE}" sibTransId="{E72D0B49-28FE-4AC8-BF24-232E84F10B42}"/>
    <dgm:cxn modelId="{02B2126A-FB94-4AFE-A440-A376D3F8CBA6}" type="presOf" srcId="{80430A9E-7FEA-4AE6-A7A4-A6B81F80F992}" destId="{2AED90EE-B73A-4B90-9B0C-DF083BA90D87}" srcOrd="0" destOrd="0" presId="urn:microsoft.com/office/officeart/2005/8/layout/hList1"/>
    <dgm:cxn modelId="{23AB9D89-D32F-4878-B95B-B7AF2E73D126}" srcId="{093AEFF7-55B8-4292-8B18-E75A9E107B28}" destId="{8DDF226E-9D19-4573-B0E8-047D962D5821}" srcOrd="0" destOrd="0" parTransId="{CD9CFD5A-5870-42E0-8742-2DA17215DFE2}" sibTransId="{57E1DC22-AAC2-4FB0-A2E2-6B4AE0D32222}"/>
    <dgm:cxn modelId="{A573F890-9FE9-4B3E-882E-84ECA9180994}" srcId="{80430A9E-7FEA-4AE6-A7A4-A6B81F80F992}" destId="{093AEFF7-55B8-4292-8B18-E75A9E107B28}" srcOrd="2" destOrd="0" parTransId="{62F07E8C-D7F1-4D31-A61B-6A079500864D}" sibTransId="{E61DC7F6-DC64-4D7C-8277-BCFE5B881EEC}"/>
    <dgm:cxn modelId="{3CB65791-817C-45CC-8BE5-E39430ABC67E}" type="presOf" srcId="{093AEFF7-55B8-4292-8B18-E75A9E107B28}" destId="{F7CDD6A8-6E22-4987-9C4E-C441DA9D8B50}" srcOrd="0" destOrd="0" presId="urn:microsoft.com/office/officeart/2005/8/layout/hList1"/>
    <dgm:cxn modelId="{5A33DEA9-59A3-4292-9342-D5F23C2A8E5B}" srcId="{7986BF33-D8D7-4FAC-A0EA-F137BE99459F}" destId="{A8B4DB62-9619-4A7E-AAB5-CBE1D2A87BA0}" srcOrd="1" destOrd="0" parTransId="{85F27AA5-2F50-4F3F-97D0-69D9A2E03DAC}" sibTransId="{FBA292B1-8506-4D6E-B340-CE81C854517B}"/>
    <dgm:cxn modelId="{5FCA4EAE-57A0-468D-8EF6-71724F8BD545}" srcId="{CD578A50-043F-40BE-A949-99187666E6E8}" destId="{A7F57FDC-A6A0-493B-9BEF-E913DDCC5A34}" srcOrd="1" destOrd="0" parTransId="{5F1ACF70-CC00-41E7-94B2-0B95D51338EA}" sibTransId="{3B1121D4-F2C0-4B34-920F-55377B7998D0}"/>
    <dgm:cxn modelId="{81838DC4-454B-45A1-A697-2EF8363006AF}" srcId="{912B016B-C9AF-40BD-A139-7209A8258344}" destId="{08A1AEC5-EA5E-4D97-A437-08B4F1F0DBAD}" srcOrd="1" destOrd="0" parTransId="{F4B01CA3-61BD-4AAC-8D96-989D4E1A6204}" sibTransId="{F2A429E9-36F3-4AAD-B1F9-56C3124F15DC}"/>
    <dgm:cxn modelId="{AD914ECF-A444-4295-A861-38DC5B5949B8}" type="presOf" srcId="{2C526DF5-F998-4451-9630-90D981145C50}" destId="{5C615434-6D60-4C8F-9FDB-88AFC0954766}" srcOrd="0" destOrd="1" presId="urn:microsoft.com/office/officeart/2005/8/layout/hList1"/>
    <dgm:cxn modelId="{B890D9D6-18B9-4AF0-B764-6044534B4E70}" type="presOf" srcId="{8DDF226E-9D19-4573-B0E8-047D962D5821}" destId="{5C615434-6D60-4C8F-9FDB-88AFC0954766}" srcOrd="0" destOrd="0" presId="urn:microsoft.com/office/officeart/2005/8/layout/hList1"/>
    <dgm:cxn modelId="{2FEFE9D8-9713-45BF-BE1D-695248C0D6C3}" type="presOf" srcId="{D083CB24-8426-4D62-83BA-D76215B28B1E}" destId="{29DBBEEA-7A2A-4733-9AD5-171A415A1077}" srcOrd="0" destOrd="0" presId="urn:microsoft.com/office/officeart/2005/8/layout/hList1"/>
    <dgm:cxn modelId="{29EEC2DB-E21F-4540-B76A-BBA6F87970CE}" srcId="{912B016B-C9AF-40BD-A139-7209A8258344}" destId="{FDA009C9-1007-4B3D-9B25-243627B7F227}" srcOrd="0" destOrd="0" parTransId="{61E2B6E4-E889-4F66-BF22-884C96BBAFEE}" sibTransId="{EED50003-2E45-423E-82BF-956B4416D98F}"/>
    <dgm:cxn modelId="{38327BE2-1C00-4B95-8D20-D7BF592D6D1B}" srcId="{093AEFF7-55B8-4292-8B18-E75A9E107B28}" destId="{F5F578C1-5431-4E20-892C-3FF194D95B82}" srcOrd="2" destOrd="0" parTransId="{F37C8B4B-6618-4393-961C-4E24028D006D}" sibTransId="{1694A2C8-1B6F-48D4-813C-94583FA38215}"/>
    <dgm:cxn modelId="{0AC3D0E8-D016-4B7D-9BB7-05307D5E4C63}" srcId="{7986BF33-D8D7-4FAC-A0EA-F137BE99459F}" destId="{D083CB24-8426-4D62-83BA-D76215B28B1E}" srcOrd="0" destOrd="0" parTransId="{DBBC4F9F-F39F-4AEC-B9E9-BECBF95CC43B}" sibTransId="{2352F85C-81C2-4D56-9551-4819A1BB078E}"/>
    <dgm:cxn modelId="{EC99ABED-369C-430D-A78E-37A00544E966}" type="presOf" srcId="{6BF94DD5-6AEA-44EA-A637-A208DB340BED}" destId="{29DBBEEA-7A2A-4733-9AD5-171A415A1077}" srcOrd="0" destOrd="2" presId="urn:microsoft.com/office/officeart/2005/8/layout/hList1"/>
    <dgm:cxn modelId="{98958EF6-FF91-4944-991E-EF3FCB542D9D}" type="presOf" srcId="{A7F57FDC-A6A0-493B-9BEF-E913DDCC5A34}" destId="{1F83D600-7533-4907-ADCD-48374D0DA2C1}" srcOrd="0" destOrd="1" presId="urn:microsoft.com/office/officeart/2005/8/layout/hList1"/>
    <dgm:cxn modelId="{82B31032-5628-4D87-A0A5-AF214B4FC973}" type="presParOf" srcId="{2AED90EE-B73A-4B90-9B0C-DF083BA90D87}" destId="{0AFC48A0-3471-497D-97E9-A95C580C1112}" srcOrd="0" destOrd="0" presId="urn:microsoft.com/office/officeart/2005/8/layout/hList1"/>
    <dgm:cxn modelId="{601DEF48-C5E1-4F6D-8F9E-43769D989535}" type="presParOf" srcId="{0AFC48A0-3471-497D-97E9-A95C580C1112}" destId="{B0C51EC7-0FD7-4A1B-9B2A-48D0F2D7447C}" srcOrd="0" destOrd="0" presId="urn:microsoft.com/office/officeart/2005/8/layout/hList1"/>
    <dgm:cxn modelId="{E46E8583-DC6B-442C-A69D-E3EFD13BFA4A}" type="presParOf" srcId="{0AFC48A0-3471-497D-97E9-A95C580C1112}" destId="{1F83D600-7533-4907-ADCD-48374D0DA2C1}" srcOrd="1" destOrd="0" presId="urn:microsoft.com/office/officeart/2005/8/layout/hList1"/>
    <dgm:cxn modelId="{FBF2D9F2-15D0-43EC-AD65-B741FBA9B53C}" type="presParOf" srcId="{2AED90EE-B73A-4B90-9B0C-DF083BA90D87}" destId="{4571DA4D-9C34-43F4-964A-B5F4FD8A6439}" srcOrd="1" destOrd="0" presId="urn:microsoft.com/office/officeart/2005/8/layout/hList1"/>
    <dgm:cxn modelId="{4FC28BBA-47C2-4856-906D-D36D96DA5F21}" type="presParOf" srcId="{2AED90EE-B73A-4B90-9B0C-DF083BA90D87}" destId="{045E9A3F-0B14-4A56-8FB8-EEBBD75D1EB2}" srcOrd="2" destOrd="0" presId="urn:microsoft.com/office/officeart/2005/8/layout/hList1"/>
    <dgm:cxn modelId="{8A54B480-4BDC-41F4-9A64-0CE3DFBAB1E2}" type="presParOf" srcId="{045E9A3F-0B14-4A56-8FB8-EEBBD75D1EB2}" destId="{A5E00890-200E-47FB-A7B0-C99FA00C88A1}" srcOrd="0" destOrd="0" presId="urn:microsoft.com/office/officeart/2005/8/layout/hList1"/>
    <dgm:cxn modelId="{E0A5EE62-3384-4775-8570-99FC47A47ACB}" type="presParOf" srcId="{045E9A3F-0B14-4A56-8FB8-EEBBD75D1EB2}" destId="{29DBBEEA-7A2A-4733-9AD5-171A415A1077}" srcOrd="1" destOrd="0" presId="urn:microsoft.com/office/officeart/2005/8/layout/hList1"/>
    <dgm:cxn modelId="{369B5C2E-7328-4D86-A89F-9E71EB6B3344}" type="presParOf" srcId="{2AED90EE-B73A-4B90-9B0C-DF083BA90D87}" destId="{E39FF7E0-D6F9-4D7D-95CC-977BCD5B7AAD}" srcOrd="3" destOrd="0" presId="urn:microsoft.com/office/officeart/2005/8/layout/hList1"/>
    <dgm:cxn modelId="{2BBA93A1-6F06-4087-BADA-87AD04432C0B}" type="presParOf" srcId="{2AED90EE-B73A-4B90-9B0C-DF083BA90D87}" destId="{A7A54F2B-3099-4A78-B319-805501A45A60}" srcOrd="4" destOrd="0" presId="urn:microsoft.com/office/officeart/2005/8/layout/hList1"/>
    <dgm:cxn modelId="{4F9FA69A-7BDE-4573-9318-EF941D86E761}" type="presParOf" srcId="{A7A54F2B-3099-4A78-B319-805501A45A60}" destId="{F7CDD6A8-6E22-4987-9C4E-C441DA9D8B50}" srcOrd="0" destOrd="0" presId="urn:microsoft.com/office/officeart/2005/8/layout/hList1"/>
    <dgm:cxn modelId="{7267163D-2457-4699-9C14-ACF276680A6F}" type="presParOf" srcId="{A7A54F2B-3099-4A78-B319-805501A45A60}" destId="{5C615434-6D60-4C8F-9FDB-88AFC0954766}" srcOrd="1" destOrd="0" presId="urn:microsoft.com/office/officeart/2005/8/layout/hList1"/>
    <dgm:cxn modelId="{345807B0-4A12-4900-A612-B47889890711}" type="presParOf" srcId="{2AED90EE-B73A-4B90-9B0C-DF083BA90D87}" destId="{73DC2F16-2EFD-4E4D-9AB2-3C675B995E55}" srcOrd="5" destOrd="0" presId="urn:microsoft.com/office/officeart/2005/8/layout/hList1"/>
    <dgm:cxn modelId="{51FBA731-AE44-47CE-A976-C27F3596F9B9}" type="presParOf" srcId="{2AED90EE-B73A-4B90-9B0C-DF083BA90D87}" destId="{A7075948-2089-42E9-8707-8B4D350E1B5E}" srcOrd="6" destOrd="0" presId="urn:microsoft.com/office/officeart/2005/8/layout/hList1"/>
    <dgm:cxn modelId="{5F5AE083-8D54-47D3-8F24-C2251CF41BCC}" type="presParOf" srcId="{A7075948-2089-42E9-8707-8B4D350E1B5E}" destId="{AA558DC1-F214-4D32-9B75-A4FD5B2E031E}" srcOrd="0" destOrd="0" presId="urn:microsoft.com/office/officeart/2005/8/layout/hList1"/>
    <dgm:cxn modelId="{F549B5CC-71E2-492C-95E3-C4F703CCC15A}" type="presParOf" srcId="{A7075948-2089-42E9-8707-8B4D350E1B5E}" destId="{60E71286-B87D-4221-A63F-FE6AD6C34B4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51EC7-0FD7-4A1B-9B2A-48D0F2D7447C}">
      <dsp:nvSpPr>
        <dsp:cNvPr id="0" name=""/>
        <dsp:cNvSpPr/>
      </dsp:nvSpPr>
      <dsp:spPr>
        <a:xfrm>
          <a:off x="3953" y="568282"/>
          <a:ext cx="2377306" cy="723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Existing AC Pavement</a:t>
          </a:r>
        </a:p>
      </dsp:txBody>
      <dsp:txXfrm>
        <a:off x="3953" y="568282"/>
        <a:ext cx="2377306" cy="723779"/>
      </dsp:txXfrm>
    </dsp:sp>
    <dsp:sp modelId="{1F83D600-7533-4907-ADCD-48374D0DA2C1}">
      <dsp:nvSpPr>
        <dsp:cNvPr id="0" name=""/>
        <dsp:cNvSpPr/>
      </dsp:nvSpPr>
      <dsp:spPr>
        <a:xfrm>
          <a:off x="3953" y="1292062"/>
          <a:ext cx="2377306" cy="2004965"/>
        </a:xfrm>
        <a:prstGeom prst="rect">
          <a:avLst/>
        </a:prstGeom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Flexible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Semi-rigid</a:t>
          </a:r>
        </a:p>
      </dsp:txBody>
      <dsp:txXfrm>
        <a:off x="3953" y="1292062"/>
        <a:ext cx="2377306" cy="2004965"/>
      </dsp:txXfrm>
    </dsp:sp>
    <dsp:sp modelId="{A5E00890-200E-47FB-A7B0-C99FA00C88A1}">
      <dsp:nvSpPr>
        <dsp:cNvPr id="0" name=""/>
        <dsp:cNvSpPr/>
      </dsp:nvSpPr>
      <dsp:spPr>
        <a:xfrm>
          <a:off x="2714082" y="568282"/>
          <a:ext cx="2377306" cy="723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Existing Fractured PCC Pavement</a:t>
          </a:r>
        </a:p>
      </dsp:txBody>
      <dsp:txXfrm>
        <a:off x="2714082" y="568282"/>
        <a:ext cx="2377306" cy="723779"/>
      </dsp:txXfrm>
    </dsp:sp>
    <dsp:sp modelId="{29DBBEEA-7A2A-4733-9AD5-171A415A1077}">
      <dsp:nvSpPr>
        <dsp:cNvPr id="0" name=""/>
        <dsp:cNvSpPr/>
      </dsp:nvSpPr>
      <dsp:spPr>
        <a:xfrm>
          <a:off x="2743204" y="1295390"/>
          <a:ext cx="2377306" cy="2004965"/>
        </a:xfrm>
        <a:prstGeom prst="rect">
          <a:avLst/>
        </a:prstGeom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Crack and seat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Break</a:t>
          </a:r>
          <a:r>
            <a:rPr lang="en-US" sz="2100" kern="1200" dirty="0"/>
            <a:t> and seat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Rubblization </a:t>
          </a:r>
        </a:p>
      </dsp:txBody>
      <dsp:txXfrm>
        <a:off x="2743204" y="1295390"/>
        <a:ext cx="2377306" cy="2004965"/>
      </dsp:txXfrm>
    </dsp:sp>
    <dsp:sp modelId="{F7CDD6A8-6E22-4987-9C4E-C441DA9D8B50}">
      <dsp:nvSpPr>
        <dsp:cNvPr id="0" name=""/>
        <dsp:cNvSpPr/>
      </dsp:nvSpPr>
      <dsp:spPr>
        <a:xfrm>
          <a:off x="5424211" y="568282"/>
          <a:ext cx="2377306" cy="723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Existing Intact PCC Pavement</a:t>
          </a:r>
        </a:p>
      </dsp:txBody>
      <dsp:txXfrm>
        <a:off x="5424211" y="568282"/>
        <a:ext cx="2377306" cy="723779"/>
      </dsp:txXfrm>
    </dsp:sp>
    <dsp:sp modelId="{5C615434-6D60-4C8F-9FDB-88AFC0954766}">
      <dsp:nvSpPr>
        <dsp:cNvPr id="0" name=""/>
        <dsp:cNvSpPr/>
      </dsp:nvSpPr>
      <dsp:spPr>
        <a:xfrm>
          <a:off x="5410209" y="1295390"/>
          <a:ext cx="2377306" cy="2004965"/>
        </a:xfrm>
        <a:prstGeom prst="rect">
          <a:avLst/>
        </a:prstGeom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JPCP and CRCP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Composite</a:t>
          </a:r>
          <a:r>
            <a:rPr lang="en-US" sz="2100" kern="1200" dirty="0"/>
            <a:t> pavements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Previously AC overlaid pavements</a:t>
          </a:r>
        </a:p>
      </dsp:txBody>
      <dsp:txXfrm>
        <a:off x="5410209" y="1295390"/>
        <a:ext cx="2377306" cy="2004965"/>
      </dsp:txXfrm>
    </dsp:sp>
    <dsp:sp modelId="{AA558DC1-F214-4D32-9B75-A4FD5B2E031E}">
      <dsp:nvSpPr>
        <dsp:cNvPr id="0" name=""/>
        <dsp:cNvSpPr/>
      </dsp:nvSpPr>
      <dsp:spPr>
        <a:xfrm>
          <a:off x="8134340" y="568282"/>
          <a:ext cx="2377306" cy="7237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Others</a:t>
          </a:r>
        </a:p>
      </dsp:txBody>
      <dsp:txXfrm>
        <a:off x="8134340" y="568282"/>
        <a:ext cx="2377306" cy="723779"/>
      </dsp:txXfrm>
    </dsp:sp>
    <dsp:sp modelId="{60E71286-B87D-4221-A63F-FE6AD6C34B45}">
      <dsp:nvSpPr>
        <dsp:cNvPr id="0" name=""/>
        <dsp:cNvSpPr/>
      </dsp:nvSpPr>
      <dsp:spPr>
        <a:xfrm>
          <a:off x="8134340" y="1292062"/>
          <a:ext cx="2377306" cy="2004965"/>
        </a:xfrm>
        <a:prstGeom prst="rect">
          <a:avLst/>
        </a:prstGeom>
        <a:solidFill>
          <a:srgbClr val="7AC043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AC043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Seal coat over existing AC pavement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rgbClr val="142129">
                  <a:hueOff val="0"/>
                  <a:satOff val="0"/>
                  <a:lumOff val="0"/>
                  <a:alphaOff val="0"/>
                </a:srgbClr>
              </a:solidFill>
              <a:latin typeface="Franklin Gothic Medium"/>
              <a:ea typeface="+mn-ea"/>
              <a:cs typeface="+mn-cs"/>
            </a:rPr>
            <a:t>Overlay with interlayer</a:t>
          </a:r>
        </a:p>
      </dsp:txBody>
      <dsp:txXfrm>
        <a:off x="8134340" y="1292062"/>
        <a:ext cx="2377306" cy="2004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483B2D-138B-4B79-AC11-F58C776B8848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11C8-1198-45B3-92E0-6D4F41D2C1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69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675562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57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1361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99811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615886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181046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85976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603632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50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11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86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8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55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19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51556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194838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3727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25802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2156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4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8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48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0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66284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53398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311" y="2302934"/>
            <a:ext cx="10419645" cy="2970741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312" y="5396972"/>
            <a:ext cx="10419645" cy="87682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B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E53D9-9751-4AF2-ADF4-2E22D9CA0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BA98A-E7CC-4868-906B-86F722B2034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1432344"/>
            <a:ext cx="12192000" cy="47700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09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2142800" y="4210143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2142800" y="5089311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5755709" y="4241710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9345181" y="4248243"/>
            <a:ext cx="685800" cy="4876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5755709" y="5165339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9345181" y="5139542"/>
            <a:ext cx="685800" cy="4876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3941716" y="3013003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2442719" y="3370932"/>
            <a:ext cx="3657600" cy="3657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2120056" y="3689448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5715100" y="3707736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7555429" y="3031080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045145" y="3370932"/>
            <a:ext cx="3657600" cy="3657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9340256" y="3689447"/>
            <a:ext cx="685800" cy="4876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5777484" y="2059535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1557" y="2399387"/>
            <a:ext cx="3657600" cy="3657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3943041" y="2717903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7555429" y="2717903"/>
            <a:ext cx="685800" cy="48768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Organizational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62400" y="1675673"/>
            <a:ext cx="4267200" cy="5486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93621" y="2664386"/>
            <a:ext cx="3352800" cy="54864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45579" y="2664386"/>
            <a:ext cx="3352800" cy="548640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21979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536888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22021" y="3653099"/>
            <a:ext cx="3048000" cy="548640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451480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919158" y="5368887"/>
            <a:ext cx="3050821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919158" y="4514807"/>
            <a:ext cx="3050821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219200" y="536888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219200" y="4514807"/>
            <a:ext cx="3048000" cy="548640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Insert Name</a:t>
            </a:r>
          </a:p>
        </p:txBody>
      </p:sp>
    </p:spTree>
    <p:extLst>
      <p:ext uri="{BB962C8B-B14F-4D97-AF65-F5344CB8AC3E}">
        <p14:creationId xmlns:p14="http://schemas.microsoft.com/office/powerpoint/2010/main" val="1722283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4992" userDrawn="1">
          <p15:clr>
            <a:srgbClr val="FBAE40"/>
          </p15:clr>
        </p15:guide>
        <p15:guide id="3" pos="26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Template</a:t>
            </a:r>
          </a:p>
        </p:txBody>
      </p:sp>
      <p:pic>
        <p:nvPicPr>
          <p:cNvPr id="6" name="Picture 2" descr="C:\Users\bsimmons\Desktop\Logo_2nd pag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2584" y="6135160"/>
            <a:ext cx="842433" cy="42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53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0A8BB087-13D2-4904-B930-95A06ACBA4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7" name="Text Placeholder 3"/>
          <p:cNvSpPr>
            <a:spLocks noGrp="1"/>
          </p:cNvSpPr>
          <p:nvPr>
            <p:ph type="body" sz="quarter" idx="45" hasCustomPrompt="1"/>
          </p:nvPr>
        </p:nvSpPr>
        <p:spPr>
          <a:xfrm rot="10800000">
            <a:off x="1243555" y="3832407"/>
            <a:ext cx="9746883" cy="2286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tx2"/>
            </a:solidFill>
            <a:prstDash val="solid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4" hasCustomPrompt="1"/>
          </p:nvPr>
        </p:nvSpPr>
        <p:spPr>
          <a:xfrm rot="16200000">
            <a:off x="7940023" y="476468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3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3" hasCustomPrompt="1"/>
          </p:nvPr>
        </p:nvSpPr>
        <p:spPr>
          <a:xfrm rot="16200000">
            <a:off x="2994459" y="4751172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5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10360035" y="31330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16200000">
            <a:off x="5457969" y="31330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1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0" hasCustomPrompt="1"/>
          </p:nvPr>
        </p:nvSpPr>
        <p:spPr>
          <a:xfrm>
            <a:off x="2154765" y="3109516"/>
            <a:ext cx="2980267" cy="475456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9" name="Content Placeholder 27"/>
          <p:cNvSpPr>
            <a:spLocks noGrp="1"/>
          </p:cNvSpPr>
          <p:nvPr>
            <p:ph sz="quarter" idx="11" hasCustomPrompt="1"/>
          </p:nvPr>
        </p:nvSpPr>
        <p:spPr>
          <a:xfrm>
            <a:off x="7056967" y="3103497"/>
            <a:ext cx="2980267" cy="475456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Content Placeholder 27"/>
          <p:cNvSpPr>
            <a:spLocks noGrp="1"/>
          </p:cNvSpPr>
          <p:nvPr>
            <p:ph sz="quarter" idx="12" hasCustomPrompt="1"/>
          </p:nvPr>
        </p:nvSpPr>
        <p:spPr>
          <a:xfrm>
            <a:off x="8814265" y="2028019"/>
            <a:ext cx="2980267" cy="475456"/>
          </a:xfrm>
          <a:ln w="28575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accent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1" name="Content Placeholder 27"/>
          <p:cNvSpPr>
            <a:spLocks noGrp="1"/>
          </p:cNvSpPr>
          <p:nvPr>
            <p:ph sz="quarter" idx="13" hasCustomPrompt="1"/>
          </p:nvPr>
        </p:nvSpPr>
        <p:spPr>
          <a:xfrm>
            <a:off x="397465" y="2028019"/>
            <a:ext cx="2980267" cy="475456"/>
          </a:xfrm>
          <a:ln w="28575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2" name="Content Placeholder 27"/>
          <p:cNvSpPr>
            <a:spLocks noGrp="1"/>
          </p:cNvSpPr>
          <p:nvPr>
            <p:ph sz="quarter" idx="14" hasCustomPrompt="1"/>
          </p:nvPr>
        </p:nvSpPr>
        <p:spPr>
          <a:xfrm>
            <a:off x="4605865" y="2032026"/>
            <a:ext cx="2980267" cy="475456"/>
          </a:xfrm>
          <a:ln w="28575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3" name="Content Placeholder 27"/>
          <p:cNvSpPr>
            <a:spLocks noGrp="1"/>
          </p:cNvSpPr>
          <p:nvPr>
            <p:ph sz="quarter" idx="15" hasCustomPrompt="1"/>
          </p:nvPr>
        </p:nvSpPr>
        <p:spPr>
          <a:xfrm>
            <a:off x="4605865" y="4624405"/>
            <a:ext cx="2980267" cy="47545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4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395603" y="4619227"/>
            <a:ext cx="2288328" cy="480635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5" name="Content Placeholder 27"/>
          <p:cNvSpPr>
            <a:spLocks noGrp="1"/>
          </p:cNvSpPr>
          <p:nvPr>
            <p:ph sz="quarter" idx="17" hasCustomPrompt="1"/>
          </p:nvPr>
        </p:nvSpPr>
        <p:spPr>
          <a:xfrm>
            <a:off x="7056967" y="5699883"/>
            <a:ext cx="2980267" cy="475456"/>
          </a:xfrm>
          <a:ln w="28575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36" name="Content Placeholder 27"/>
          <p:cNvSpPr>
            <a:spLocks noGrp="1"/>
          </p:cNvSpPr>
          <p:nvPr>
            <p:ph sz="quarter" idx="18" hasCustomPrompt="1"/>
          </p:nvPr>
        </p:nvSpPr>
        <p:spPr>
          <a:xfrm>
            <a:off x="2154765" y="5699883"/>
            <a:ext cx="2980267" cy="47545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aseline="0">
                <a:solidFill>
                  <a:schemeClr val="accent5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Brief description</a:t>
            </a:r>
          </a:p>
        </p:txBody>
      </p:sp>
      <p:sp>
        <p:nvSpPr>
          <p:cNvPr id="41" name="Content Placeholder 27"/>
          <p:cNvSpPr>
            <a:spLocks noGrp="1"/>
          </p:cNvSpPr>
          <p:nvPr>
            <p:ph sz="quarter" idx="19" hasCustomPrompt="1"/>
          </p:nvPr>
        </p:nvSpPr>
        <p:spPr>
          <a:xfrm>
            <a:off x="9508070" y="4614148"/>
            <a:ext cx="2286463" cy="485714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Timeline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949369" y="3712074"/>
            <a:ext cx="535510" cy="714013"/>
          </a:xfrm>
          <a:prstGeom prst="ellipse">
            <a:avLst/>
          </a:prstGeom>
          <a:solidFill>
            <a:schemeClr val="accent4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3462017" y="3825240"/>
            <a:ext cx="365760" cy="487680"/>
          </a:xfrm>
          <a:prstGeom prst="ellipse">
            <a:avLst/>
          </a:prstGeom>
          <a:solidFill>
            <a:schemeClr val="accent5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10730445" y="3712074"/>
            <a:ext cx="535510" cy="714013"/>
          </a:xfrm>
          <a:prstGeom prst="ellips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8387545" y="3825241"/>
            <a:ext cx="365760" cy="487680"/>
          </a:xfrm>
          <a:prstGeom prst="ellipse">
            <a:avLst/>
          </a:prstGeom>
          <a:solidFill>
            <a:schemeClr val="accent3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>
          <a:xfrm rot="16200000">
            <a:off x="5696351" y="3546387"/>
            <a:ext cx="784040" cy="1045387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16200000">
            <a:off x="586681" y="3158431"/>
            <a:ext cx="1565604" cy="304800"/>
          </a:xfrm>
          <a:custGeom>
            <a:avLst/>
            <a:gdLst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2" fmla="*/ 182880 w 365760"/>
              <a:gd name="connsiteY2" fmla="*/ 182880 h 365760"/>
              <a:gd name="connsiteX3" fmla="*/ 182880 w 365760"/>
              <a:gd name="connsiteY3" fmla="*/ 0 h 365760"/>
              <a:gd name="connsiteX0" fmla="*/ 182880 w 365760"/>
              <a:gd name="connsiteY0" fmla="*/ 0 h 365760"/>
              <a:gd name="connsiteX1" fmla="*/ 365556 w 365760"/>
              <a:gd name="connsiteY1" fmla="*/ 174243 h 365760"/>
              <a:gd name="connsiteX0" fmla="*/ 0 w 919276"/>
              <a:gd name="connsiteY0" fmla="*/ 8915 h 191795"/>
              <a:gd name="connsiteX1" fmla="*/ 182676 w 919276"/>
              <a:gd name="connsiteY1" fmla="*/ 183158 h 191795"/>
              <a:gd name="connsiteX2" fmla="*/ 0 w 919276"/>
              <a:gd name="connsiteY2" fmla="*/ 191795 h 191795"/>
              <a:gd name="connsiteX3" fmla="*/ 0 w 919276"/>
              <a:gd name="connsiteY3" fmla="*/ 8915 h 191795"/>
              <a:gd name="connsiteX0" fmla="*/ 0 w 919276"/>
              <a:gd name="connsiteY0" fmla="*/ 8915 h 191795"/>
              <a:gd name="connsiteX1" fmla="*/ 919276 w 919276"/>
              <a:gd name="connsiteY1" fmla="*/ 64625 h 191795"/>
              <a:gd name="connsiteX0" fmla="*/ 677337 w 1596613"/>
              <a:gd name="connsiteY0" fmla="*/ 59268 h 242148"/>
              <a:gd name="connsiteX1" fmla="*/ 860013 w 1596613"/>
              <a:gd name="connsiteY1" fmla="*/ 233511 h 242148"/>
              <a:gd name="connsiteX2" fmla="*/ 677337 w 1596613"/>
              <a:gd name="connsiteY2" fmla="*/ 242148 h 242148"/>
              <a:gd name="connsiteX3" fmla="*/ 677337 w 1596613"/>
              <a:gd name="connsiteY3" fmla="*/ 59268 h 242148"/>
              <a:gd name="connsiteX0" fmla="*/ 0 w 1596613"/>
              <a:gd name="connsiteY0" fmla="*/ 0 h 242148"/>
              <a:gd name="connsiteX1" fmla="*/ 1596613 w 1596613"/>
              <a:gd name="connsiteY1" fmla="*/ 114978 h 242148"/>
              <a:gd name="connsiteX0" fmla="*/ 677337 w 1596613"/>
              <a:gd name="connsiteY0" fmla="*/ 105269 h 288149"/>
              <a:gd name="connsiteX1" fmla="*/ 860013 w 1596613"/>
              <a:gd name="connsiteY1" fmla="*/ 279512 h 288149"/>
              <a:gd name="connsiteX2" fmla="*/ 677337 w 1596613"/>
              <a:gd name="connsiteY2" fmla="*/ 288149 h 288149"/>
              <a:gd name="connsiteX3" fmla="*/ 677337 w 1596613"/>
              <a:gd name="connsiteY3" fmla="*/ 105269 h 288149"/>
              <a:gd name="connsiteX0" fmla="*/ 0 w 1596613"/>
              <a:gd name="connsiteY0" fmla="*/ 46001 h 288149"/>
              <a:gd name="connsiteX1" fmla="*/ 1596613 w 1596613"/>
              <a:gd name="connsiteY1" fmla="*/ 42445 h 288149"/>
              <a:gd name="connsiteX0" fmla="*/ 677337 w 1596613"/>
              <a:gd name="connsiteY0" fmla="*/ 62824 h 245704"/>
              <a:gd name="connsiteX1" fmla="*/ 860013 w 1596613"/>
              <a:gd name="connsiteY1" fmla="*/ 237067 h 245704"/>
              <a:gd name="connsiteX2" fmla="*/ 677337 w 1596613"/>
              <a:gd name="connsiteY2" fmla="*/ 245704 h 245704"/>
              <a:gd name="connsiteX3" fmla="*/ 677337 w 1596613"/>
              <a:gd name="connsiteY3" fmla="*/ 62824 h 245704"/>
              <a:gd name="connsiteX0" fmla="*/ 0 w 1596613"/>
              <a:gd name="connsiteY0" fmla="*/ 3556 h 245704"/>
              <a:gd name="connsiteX1" fmla="*/ 1596613 w 1596613"/>
              <a:gd name="connsiteY1" fmla="*/ 0 h 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6613" h="245704" stroke="0" extrusionOk="0">
                <a:moveTo>
                  <a:pt x="677337" y="62824"/>
                </a:moveTo>
                <a:cubicBezTo>
                  <a:pt x="774981" y="62824"/>
                  <a:pt x="855401" y="139532"/>
                  <a:pt x="860013" y="237067"/>
                </a:cubicBezTo>
                <a:lnTo>
                  <a:pt x="677337" y="245704"/>
                </a:lnTo>
                <a:lnTo>
                  <a:pt x="677337" y="62824"/>
                </a:lnTo>
                <a:close/>
              </a:path>
              <a:path w="1596613" h="245704" fill="none">
                <a:moveTo>
                  <a:pt x="0" y="3556"/>
                </a:moveTo>
                <a:lnTo>
                  <a:pt x="1596613" y="0"/>
                </a:lnTo>
              </a:path>
            </a:pathLst>
          </a:custGeom>
          <a:noFill/>
          <a:ln w="28575">
            <a:solidFill>
              <a:schemeClr val="accent4"/>
            </a:solidFill>
            <a:prstDash val="sysDash"/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38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9044621" y="4215199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327155" y="2196359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 rot="18922912">
            <a:off x="7040701" y="4088606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3209036">
            <a:off x="5135297" y="3668665"/>
            <a:ext cx="1921404" cy="7164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19800000">
            <a:off x="1997004" y="3215363"/>
            <a:ext cx="2561872" cy="5373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1225" y="2972329"/>
            <a:ext cx="2561872" cy="192140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Simple Flowchart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10836" y="1530059"/>
            <a:ext cx="2818059" cy="211354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2223" y="3862096"/>
            <a:ext cx="3099864" cy="23248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21637" y="1693635"/>
            <a:ext cx="3409851" cy="255738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61506" y="1680936"/>
            <a:ext cx="1446111" cy="1084583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303507" y="4805113"/>
            <a:ext cx="1446111" cy="1084583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8569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Detailed Flowchart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20" hasCustomPrompt="1"/>
          </p:nvPr>
        </p:nvSpPr>
        <p:spPr>
          <a:xfrm rot="17577849">
            <a:off x="6078782" y="3716953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 rot="11130551">
            <a:off x="6322207" y="5035405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 rot="12141877">
            <a:off x="2899909" y="4325740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19863228">
            <a:off x="2988552" y="5372753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 rot="4679484">
            <a:off x="4515762" y="3529037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2629" y="3653218"/>
            <a:ext cx="3409851" cy="2557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35" hasCustomPrompt="1"/>
          </p:nvPr>
        </p:nvSpPr>
        <p:spPr>
          <a:xfrm rot="20146242">
            <a:off x="1079335" y="5941290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6" hasCustomPrompt="1"/>
          </p:nvPr>
        </p:nvSpPr>
        <p:spPr>
          <a:xfrm rot="1235856">
            <a:off x="619824" y="5394763"/>
            <a:ext cx="2561872" cy="53736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214291" y="5096725"/>
            <a:ext cx="1924772" cy="144357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32803" y="4737278"/>
            <a:ext cx="1195133" cy="89635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865750" y="5783091"/>
            <a:ext cx="1195133" cy="89635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7" hasCustomPrompt="1"/>
          </p:nvPr>
        </p:nvSpPr>
        <p:spPr>
          <a:xfrm rot="13146757">
            <a:off x="800319" y="3317469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8" hasCustomPrompt="1"/>
          </p:nvPr>
        </p:nvSpPr>
        <p:spPr>
          <a:xfrm rot="10631006">
            <a:off x="1185385" y="4016588"/>
            <a:ext cx="2561872" cy="53736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9" hasCustomPrompt="1"/>
          </p:nvPr>
        </p:nvSpPr>
        <p:spPr>
          <a:xfrm rot="15279704">
            <a:off x="1941866" y="3417604"/>
            <a:ext cx="1921404" cy="7164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174581" y="3301049"/>
            <a:ext cx="1924772" cy="144357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1618" y="2404698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806751" y="1755447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7158" y="3655303"/>
            <a:ext cx="1195133" cy="8963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40" hasCustomPrompt="1"/>
          </p:nvPr>
        </p:nvSpPr>
        <p:spPr>
          <a:xfrm rot="5930608">
            <a:off x="4235071" y="2310130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41" hasCustomPrompt="1"/>
          </p:nvPr>
        </p:nvSpPr>
        <p:spPr>
          <a:xfrm rot="3118959">
            <a:off x="3658191" y="2583767"/>
            <a:ext cx="1921404" cy="71648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914743" y="2089671"/>
            <a:ext cx="2117251" cy="158793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112415" y="1377073"/>
            <a:ext cx="1195133" cy="89635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4758071" y="1077894"/>
            <a:ext cx="1195133" cy="89635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6459146" y="2250441"/>
            <a:ext cx="1921404" cy="71648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43" hasCustomPrompt="1"/>
          </p:nvPr>
        </p:nvSpPr>
        <p:spPr>
          <a:xfrm rot="19553360">
            <a:off x="6866056" y="2404511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44" hasCustomPrompt="1"/>
          </p:nvPr>
        </p:nvSpPr>
        <p:spPr>
          <a:xfrm rot="20935645">
            <a:off x="7902656" y="2637210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45" hasCustomPrompt="1"/>
          </p:nvPr>
        </p:nvSpPr>
        <p:spPr>
          <a:xfrm rot="1008898">
            <a:off x="6958711" y="3108590"/>
            <a:ext cx="2561872" cy="53736"/>
          </a:xfrm>
          <a:prstGeom prst="rect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49581" y="2259250"/>
            <a:ext cx="2117249" cy="158793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628599" y="1241557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9916358" y="1996399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9217818" y="3085656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6727142" y="1029538"/>
            <a:ext cx="1314647" cy="985985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6" hasCustomPrompt="1"/>
          </p:nvPr>
        </p:nvSpPr>
        <p:spPr>
          <a:xfrm rot="10379606">
            <a:off x="8517608" y="4943632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7" hasCustomPrompt="1"/>
          </p:nvPr>
        </p:nvSpPr>
        <p:spPr>
          <a:xfrm rot="13011470">
            <a:off x="8517608" y="5594555"/>
            <a:ext cx="2561872" cy="53736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8" hasCustomPrompt="1"/>
          </p:nvPr>
        </p:nvSpPr>
        <p:spPr>
          <a:xfrm rot="7570651">
            <a:off x="7354239" y="5575810"/>
            <a:ext cx="1921404" cy="71648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0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815574" y="4126472"/>
            <a:ext cx="2328977" cy="1746733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0646303" y="4343933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0275217" y="5738274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6928358" y="5785535"/>
            <a:ext cx="1314647" cy="985985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64843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Text Arrows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3" y="1553634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One: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248322" y="1553635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3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Two: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7658443" y="1553635"/>
            <a:ext cx="3695357" cy="3746499"/>
          </a:xfrm>
          <a:prstGeom prst="chevron">
            <a:avLst>
              <a:gd name="adj" fmla="val 14376"/>
            </a:avLst>
          </a:prstGeom>
          <a:solidFill>
            <a:schemeClr val="accent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Step Three: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94993" y="5604407"/>
            <a:ext cx="11656055" cy="1058862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aseline="0"/>
            </a:lvl1pPr>
          </a:lstStyle>
          <a:p>
            <a:pPr lvl="0"/>
            <a:r>
              <a:rPr lang="en-US" dirty="0"/>
              <a:t>Click to edit. Efficiently unleash cross-media information without cross-media value. Quickly maximize timely deliverables for real-time schemas. Dramatically maintain clicks-and-mortar solutions without functional solutions.</a:t>
            </a:r>
          </a:p>
        </p:txBody>
      </p:sp>
    </p:spTree>
    <p:extLst>
      <p:ext uri="{BB962C8B-B14F-4D97-AF65-F5344CB8AC3E}">
        <p14:creationId xmlns:p14="http://schemas.microsoft.com/office/powerpoint/2010/main" val="2912502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  <p15:guide id="2" orient="horz" pos="3984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Circle Diagram Template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634425" y="3317439"/>
            <a:ext cx="4125920" cy="3094440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53819" y="1410229"/>
            <a:ext cx="4125920" cy="3094440"/>
          </a:xfrm>
          <a:custGeom>
            <a:avLst/>
            <a:gdLst>
              <a:gd name="connsiteX0" fmla="*/ 1547220 w 3094440"/>
              <a:gd name="connsiteY0" fmla="*/ 0 h 3094440"/>
              <a:gd name="connsiteX1" fmla="*/ 3094440 w 3094440"/>
              <a:gd name="connsiteY1" fmla="*/ 1547220 h 3094440"/>
              <a:gd name="connsiteX2" fmla="*/ 1547220 w 3094440"/>
              <a:gd name="connsiteY2" fmla="*/ 3094440 h 3094440"/>
              <a:gd name="connsiteX3" fmla="*/ 1475018 w 3094440"/>
              <a:gd name="connsiteY3" fmla="*/ 3090794 h 3094440"/>
              <a:gd name="connsiteX4" fmla="*/ 1452269 w 3094440"/>
              <a:gd name="connsiteY4" fmla="*/ 3002321 h 3094440"/>
              <a:gd name="connsiteX5" fmla="*/ 132803 w 3094440"/>
              <a:gd name="connsiteY5" fmla="*/ 1923185 h 3094440"/>
              <a:gd name="connsiteX6" fmla="*/ 46811 w 3094440"/>
              <a:gd name="connsiteY6" fmla="*/ 1918843 h 3094440"/>
              <a:gd name="connsiteX7" fmla="*/ 31434 w 3094440"/>
              <a:gd name="connsiteY7" fmla="*/ 1859039 h 3094440"/>
              <a:gd name="connsiteX8" fmla="*/ 0 w 3094440"/>
              <a:gd name="connsiteY8" fmla="*/ 1547220 h 3094440"/>
              <a:gd name="connsiteX9" fmla="*/ 1547220 w 3094440"/>
              <a:gd name="connsiteY9" fmla="*/ 0 h 309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440" h="3094440">
                <a:moveTo>
                  <a:pt x="1547220" y="0"/>
                </a:moveTo>
                <a:cubicBezTo>
                  <a:pt x="2401726" y="0"/>
                  <a:pt x="3094440" y="692714"/>
                  <a:pt x="3094440" y="1547220"/>
                </a:cubicBezTo>
                <a:cubicBezTo>
                  <a:pt x="3094440" y="2401726"/>
                  <a:pt x="2401726" y="3094440"/>
                  <a:pt x="1547220" y="3094440"/>
                </a:cubicBezTo>
                <a:lnTo>
                  <a:pt x="1475018" y="3090794"/>
                </a:lnTo>
                <a:lnTo>
                  <a:pt x="1452269" y="3002321"/>
                </a:lnTo>
                <a:cubicBezTo>
                  <a:pt x="1271442" y="2420945"/>
                  <a:pt x="756960" y="1986572"/>
                  <a:pt x="132803" y="1923185"/>
                </a:cubicBezTo>
                <a:lnTo>
                  <a:pt x="46811" y="1918843"/>
                </a:lnTo>
                <a:lnTo>
                  <a:pt x="31434" y="1859039"/>
                </a:lnTo>
                <a:cubicBezTo>
                  <a:pt x="10824" y="1758319"/>
                  <a:pt x="0" y="1654033"/>
                  <a:pt x="0" y="1547220"/>
                </a:cubicBezTo>
                <a:cubicBezTo>
                  <a:pt x="0" y="692714"/>
                  <a:pt x="692714" y="0"/>
                  <a:pt x="1547220" y="0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563307" y="3498558"/>
            <a:ext cx="4125920" cy="3090703"/>
          </a:xfrm>
          <a:custGeom>
            <a:avLst/>
            <a:gdLst>
              <a:gd name="connsiteX0" fmla="*/ 1621227 w 3094440"/>
              <a:gd name="connsiteY0" fmla="*/ 0 h 3090703"/>
              <a:gd name="connsiteX1" fmla="*/ 1705415 w 3094440"/>
              <a:gd name="connsiteY1" fmla="*/ 4251 h 3090703"/>
              <a:gd name="connsiteX2" fmla="*/ 3094440 w 3094440"/>
              <a:gd name="connsiteY2" fmla="*/ 1543483 h 3090703"/>
              <a:gd name="connsiteX3" fmla="*/ 1547220 w 3094440"/>
              <a:gd name="connsiteY3" fmla="*/ 3090703 h 3090703"/>
              <a:gd name="connsiteX4" fmla="*/ 0 w 3094440"/>
              <a:gd name="connsiteY4" fmla="*/ 1543483 h 3090703"/>
              <a:gd name="connsiteX5" fmla="*/ 69560 w 3094440"/>
              <a:gd name="connsiteY5" fmla="*/ 1083387 h 3090703"/>
              <a:gd name="connsiteX6" fmla="*/ 93013 w 3094440"/>
              <a:gd name="connsiteY6" fmla="*/ 1019310 h 3090703"/>
              <a:gd name="connsiteX7" fmla="*/ 167019 w 3094440"/>
              <a:gd name="connsiteY7" fmla="*/ 1023047 h 3090703"/>
              <a:gd name="connsiteX8" fmla="*/ 1592651 w 3094440"/>
              <a:gd name="connsiteY8" fmla="*/ 78075 h 309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4440" h="3090703">
                <a:moveTo>
                  <a:pt x="1621227" y="0"/>
                </a:moveTo>
                <a:lnTo>
                  <a:pt x="1705415" y="4251"/>
                </a:lnTo>
                <a:cubicBezTo>
                  <a:pt x="2485610" y="83484"/>
                  <a:pt x="3094440" y="742384"/>
                  <a:pt x="3094440" y="1543483"/>
                </a:cubicBezTo>
                <a:cubicBezTo>
                  <a:pt x="3094440" y="2397989"/>
                  <a:pt x="2401726" y="3090703"/>
                  <a:pt x="1547220" y="3090703"/>
                </a:cubicBezTo>
                <a:cubicBezTo>
                  <a:pt x="692714" y="3090703"/>
                  <a:pt x="0" y="2397989"/>
                  <a:pt x="0" y="1543483"/>
                </a:cubicBezTo>
                <a:cubicBezTo>
                  <a:pt x="0" y="1383263"/>
                  <a:pt x="24354" y="1228732"/>
                  <a:pt x="69560" y="1083387"/>
                </a:cubicBezTo>
                <a:lnTo>
                  <a:pt x="93013" y="1019310"/>
                </a:lnTo>
                <a:lnTo>
                  <a:pt x="167019" y="1023047"/>
                </a:lnTo>
                <a:cubicBezTo>
                  <a:pt x="807899" y="1023047"/>
                  <a:pt x="1357770" y="633396"/>
                  <a:pt x="1592651" y="78075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/>
            </a:lvl2pPr>
            <a:lvl3pPr marL="914400" indent="0" algn="l">
              <a:buFont typeface="Arial" panose="020B0604020202020204" pitchFamily="34" charset="0"/>
              <a:buNone/>
              <a:defRPr/>
            </a:lvl3pPr>
            <a:lvl4pPr marL="1371600" indent="0" algn="l">
              <a:buFont typeface="Arial" panose="020B0604020202020204" pitchFamily="34" charset="0"/>
              <a:buNone/>
              <a:defRPr/>
            </a:lvl4pPr>
            <a:lvl5pPr marL="1828800" indent="0" algn="l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7879739" y="1932552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74511" y="2756792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8828005" y="3353893"/>
            <a:ext cx="2844800" cy="42891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022774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797777" y="4008438"/>
            <a:ext cx="6728179" cy="1747837"/>
          </a:xfrm>
        </p:spPr>
        <p:txBody>
          <a:bodyPr anchor="b">
            <a:normAutofit/>
          </a:bodyPr>
          <a:lstStyle>
            <a:lvl1pPr algn="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184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: 32, 28,24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C5BC-7066-46C0-AC7E-EBF1458A5D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1667123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800"/>
              </a:spcBef>
              <a:defRPr sz="3200"/>
            </a:lvl1pPr>
            <a:lvl2pPr>
              <a:lnSpc>
                <a:spcPct val="100000"/>
              </a:lnSpc>
              <a:spcBef>
                <a:spcPts val="800"/>
              </a:spcBef>
              <a:defRPr sz="2800"/>
            </a:lvl2pPr>
            <a:lvl3pPr>
              <a:lnSpc>
                <a:spcPct val="100000"/>
              </a:lnSpc>
              <a:spcBef>
                <a:spcPts val="800"/>
              </a:spcBef>
              <a:buFont typeface="Wingdings" pitchFamily="2" charset="2"/>
              <a:buChar char="Ø"/>
              <a:defRPr sz="2400"/>
            </a:lvl3pPr>
            <a:lvl4pPr>
              <a:lnSpc>
                <a:spcPct val="150000"/>
              </a:lnSpc>
              <a:spcBef>
                <a:spcPts val="0"/>
              </a:spcBef>
              <a:defRPr sz="2800"/>
            </a:lvl4pPr>
            <a:lvl5pPr>
              <a:lnSpc>
                <a:spcPct val="150000"/>
              </a:lnSpc>
              <a:spcBef>
                <a:spcPts val="0"/>
              </a:spcBef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2" descr="C:\Users\bsimmons\Desktop\Logo_2nd page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4401" y="6248401"/>
            <a:ext cx="842433" cy="421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58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Basic Bullet Points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3959"/>
            <a:ext cx="12192000" cy="44820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SzPct val="80000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buFont typeface="Franklin Gothic Demi Cond" panose="020B0706030402020204" pitchFamily="34" charset="0"/>
              <a:buChar char="»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-27432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940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Bullet Points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13959"/>
            <a:ext cx="5099756" cy="44331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00000"/>
              <a:defRPr sz="3200">
                <a:latin typeface="+mj-lt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buFont typeface="Franklin Gothic Demi Cond" panose="020B0706030402020204" pitchFamily="34" charset="0"/>
              <a:buChar char="»"/>
              <a:defRPr sz="2800">
                <a:latin typeface="+mj-lt"/>
              </a:defRPr>
            </a:lvl2pPr>
            <a:lvl3pPr marL="822960" indent="-274320">
              <a:buClr>
                <a:schemeClr val="accent4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11019" y="1613959"/>
            <a:ext cx="5142781" cy="44331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defRPr sz="3200">
                <a:latin typeface="+mj-lt"/>
              </a:defRPr>
            </a:lvl1pPr>
            <a:lvl2pPr marL="548640" indent="-27432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4">
                  <a:lumMod val="90000"/>
                  <a:lumOff val="10000"/>
                </a:schemeClr>
              </a:buClr>
              <a:buSzPct val="120000"/>
              <a:buFont typeface="Franklin Gothic Demi Cond" panose="020B0706030402020204" pitchFamily="34" charset="0"/>
              <a:buChar char="»"/>
              <a:defRPr sz="2800">
                <a:latin typeface="+mj-lt"/>
              </a:defRPr>
            </a:lvl2pPr>
            <a:lvl3pPr marL="822960" indent="-274320">
              <a:buClr>
                <a:schemeClr val="accent4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013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Size Image Only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428750"/>
            <a:ext cx="12192000" cy="54292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5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08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Photo Gallery Option One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123289" y="1600202"/>
            <a:ext cx="4786488" cy="2184399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123289" y="3920067"/>
            <a:ext cx="4786488" cy="2709333"/>
          </a:xfr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4800" y="1600201"/>
            <a:ext cx="6580717" cy="5029199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3600">
                <a:latin typeface="+mj-lt"/>
              </a:defRPr>
            </a:lvl1pPr>
            <a:lvl2pPr>
              <a:spcAft>
                <a:spcPts val="600"/>
              </a:spcAft>
              <a:buClr>
                <a:schemeClr val="accent4">
                  <a:lumMod val="90000"/>
                  <a:lumOff val="10000"/>
                </a:schemeClr>
              </a:buClr>
              <a:defRPr sz="3200">
                <a:latin typeface="+mj-lt"/>
              </a:defRPr>
            </a:lvl2pPr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183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aller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Photo Gallery Option Two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96000" y="1325564"/>
            <a:ext cx="6096000" cy="553243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25563"/>
            <a:ext cx="6096000" cy="2781248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4106814"/>
            <a:ext cx="6096000" cy="2751185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5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E38248-A358-4820-9F07-56CD64812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3"/>
          <a:stretch/>
        </p:blipFill>
        <p:spPr>
          <a:xfrm>
            <a:off x="0" y="1"/>
            <a:ext cx="12192000" cy="143086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"/>
            <a:ext cx="10515600" cy="1428750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Photos with Captions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44690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349045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53402" y="2171701"/>
            <a:ext cx="3598333" cy="2988733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28889" y="4875743"/>
            <a:ext cx="3013427" cy="503237"/>
          </a:xfrm>
          <a:prstGeom prst="wedgeRectCallout">
            <a:avLst>
              <a:gd name="adj1" fmla="val 20901"/>
              <a:gd name="adj2" fmla="val -72816"/>
            </a:avLst>
          </a:prstGeom>
          <a:gradFill flip="none" rotWithShape="1"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738308" y="4809597"/>
            <a:ext cx="3013427" cy="569382"/>
          </a:xfrm>
          <a:prstGeom prst="wedgeRectCallout">
            <a:avLst>
              <a:gd name="adj1" fmla="val 20901"/>
              <a:gd name="adj2" fmla="val -72816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933952" y="4809597"/>
            <a:ext cx="3013427" cy="569382"/>
          </a:xfrm>
          <a:prstGeom prst="wedgeRectCallout">
            <a:avLst>
              <a:gd name="adj1" fmla="val 20901"/>
              <a:gd name="adj2" fmla="val -72816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16200000" scaled="1"/>
          </a:gra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4043142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orient="horz" pos="13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1832529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13959"/>
            <a:ext cx="12192000" cy="4897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FB939-BF2F-42E0-9929-FBB99E58B7CC}"/>
              </a:ext>
            </a:extLst>
          </p:cNvPr>
          <p:cNvSpPr txBox="1"/>
          <p:nvPr userDrawn="1"/>
        </p:nvSpPr>
        <p:spPr>
          <a:xfrm>
            <a:off x="11176000" y="6511133"/>
            <a:ext cx="101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A94437F-5DC2-4535-9C0A-413BD4FA0369}" type="slidenum">
              <a:rPr lang="en-US" sz="1600" smtClean="0">
                <a:solidFill>
                  <a:schemeClr val="accent2"/>
                </a:solidFill>
                <a:latin typeface="+mj-lt"/>
              </a:rPr>
              <a:t>‹#›</a:t>
            </a:fld>
            <a:endParaRPr lang="en-US" sz="14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119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6" r:id="rId3"/>
    <p:sldLayoutId id="2147483717" r:id="rId4"/>
    <p:sldLayoutId id="2147483739" r:id="rId5"/>
    <p:sldLayoutId id="2147483719" r:id="rId6"/>
    <p:sldLayoutId id="2147483720" r:id="rId7"/>
    <p:sldLayoutId id="2147483721" r:id="rId8"/>
    <p:sldLayoutId id="2147483723" r:id="rId9"/>
    <p:sldLayoutId id="2147483743" r:id="rId10"/>
    <p:sldLayoutId id="2147483724" r:id="rId11"/>
    <p:sldLayoutId id="2147483737" r:id="rId12"/>
    <p:sldLayoutId id="2147483725" r:id="rId13"/>
    <p:sldLayoutId id="2147483726" r:id="rId14"/>
    <p:sldLayoutId id="2147483727" r:id="rId15"/>
    <p:sldLayoutId id="2147483728" r:id="rId16"/>
    <p:sldLayoutId id="2147483731" r:id="rId17"/>
    <p:sldLayoutId id="2147483733" r:id="rId18"/>
    <p:sldLayoutId id="2147483740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SzPct val="120000"/>
        <a:buFont typeface="Wingdings" panose="05000000000000000000" pitchFamily="2" charset="2"/>
        <a:buChar char="§"/>
        <a:defRPr sz="2800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48640" indent="-27432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4">
            <a:lumMod val="90000"/>
            <a:lumOff val="10000"/>
          </a:schemeClr>
        </a:buClr>
        <a:buSzPct val="150000"/>
        <a:buFont typeface="Franklin Gothic Medium" panose="020B0603020102020204" pitchFamily="34" charset="0"/>
        <a:buChar char="»"/>
        <a:defRPr sz="2400" b="0" i="0" u="none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822960" indent="-27432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4">
            <a:lumMod val="90000"/>
            <a:lumOff val="10000"/>
          </a:schemeClr>
        </a:buClr>
        <a:buSzPct val="100000"/>
        <a:buFont typeface="Arial" panose="020B0604020202020204" pitchFamily="34" charset="0"/>
        <a:buChar char="•"/>
        <a:defRPr sz="2000" kern="1200" baseline="0">
          <a:solidFill>
            <a:schemeClr val="accent4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SzPct val="120000"/>
        <a:buFontTx/>
        <a:buBlip>
          <a:blip r:embed="rId2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SzPct val="120000"/>
        <a:buFontTx/>
        <a:buBlip>
          <a:blip r:embed="rId2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Rehabilitation Designs with AC Overlays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08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2E7EB29-0CE9-4EDD-A3AD-F9E9EC327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80" y="1485900"/>
            <a:ext cx="8778240" cy="528583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Traffic</a:t>
            </a:r>
          </a:p>
        </p:txBody>
      </p:sp>
    </p:spTree>
    <p:extLst>
      <p:ext uri="{BB962C8B-B14F-4D97-AF65-F5344CB8AC3E}">
        <p14:creationId xmlns:p14="http://schemas.microsoft.com/office/powerpoint/2010/main" val="797813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Traffic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/>
                <a:ea typeface="+mj-ea"/>
                <a:cs typeface="+mj-cs"/>
              </a:rPr>
              <a:t> (continued…)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BA2A8-D798-4F95-BAE8-3744BF123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" t="7929" r="75327" b="74231"/>
          <a:stretch/>
        </p:blipFill>
        <p:spPr>
          <a:xfrm>
            <a:off x="914400" y="2685585"/>
            <a:ext cx="4876800" cy="224883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9CC92-9F9D-4BDA-B0CC-4979F062B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8" t="21083" r="73437" b="34227"/>
          <a:stretch/>
        </p:blipFill>
        <p:spPr>
          <a:xfrm>
            <a:off x="6433136" y="1691941"/>
            <a:ext cx="4539664" cy="48737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05889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Traffic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/>
                <a:ea typeface="+mj-ea"/>
                <a:cs typeface="+mj-cs"/>
              </a:rPr>
              <a:t> (continued…)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ADE42-2A3D-40AB-BAEF-1495B81A7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6" t="4145" r="-1" b="63795"/>
          <a:stretch/>
        </p:blipFill>
        <p:spPr>
          <a:xfrm>
            <a:off x="381000" y="2305456"/>
            <a:ext cx="11430000" cy="302704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58062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Traffic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/>
                <a:ea typeface="+mj-ea"/>
                <a:cs typeface="+mj-cs"/>
              </a:rPr>
              <a:t> (continued…)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93AF3F-4A43-416A-93EF-1EE7BF0610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05" t="35319" r="552" b="32966"/>
          <a:stretch/>
        </p:blipFill>
        <p:spPr>
          <a:xfrm>
            <a:off x="381000" y="2295525"/>
            <a:ext cx="11430000" cy="301732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4573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Traffic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/>
                <a:ea typeface="+mj-ea"/>
                <a:cs typeface="+mj-cs"/>
              </a:rPr>
              <a:t> (continued…)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6FB70-0433-431A-BD1D-16DC506CDE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88" t="67775" r="309" b="1802"/>
          <a:stretch/>
        </p:blipFill>
        <p:spPr>
          <a:xfrm>
            <a:off x="266700" y="2438400"/>
            <a:ext cx="11658600" cy="29337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69383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D0F98C-8655-4C50-A9C4-CCA028A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Climate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AC602-7E1F-4429-AFD2-78CA66895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1709779"/>
            <a:ext cx="8778240" cy="48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35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EFE4-19AC-45F8-9429-980E5D06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Layer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F0A24-462D-43AD-88E9-7AEE03B0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38" y="1562100"/>
            <a:ext cx="10419324" cy="2209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6E9B84D-DDDD-43F4-9FC3-E1CCE9AA89C6}"/>
              </a:ext>
            </a:extLst>
          </p:cNvPr>
          <p:cNvSpPr/>
          <p:nvPr/>
        </p:nvSpPr>
        <p:spPr>
          <a:xfrm>
            <a:off x="6248400" y="3333749"/>
            <a:ext cx="1752600" cy="5715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0EFE4-19AC-45F8-9429-980E5D06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 Inputs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F0A24-462D-43AD-88E9-7AEE03B0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38" y="1562100"/>
            <a:ext cx="10419324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2F79A1-A431-4C10-8063-86E4C945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200400"/>
            <a:ext cx="5009124" cy="32260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6B94C-2126-4DEA-A57D-9FA1F2A2F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38" y="4143375"/>
            <a:ext cx="5366499" cy="1958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3B2B490-3E1E-427A-B5CF-E4C7C13E2F4C}"/>
              </a:ext>
            </a:extLst>
          </p:cNvPr>
          <p:cNvSpPr/>
          <p:nvPr/>
        </p:nvSpPr>
        <p:spPr>
          <a:xfrm>
            <a:off x="9896475" y="3509961"/>
            <a:ext cx="457200" cy="47625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CA372D-11A2-4B39-890C-4AD4B138783C}"/>
              </a:ext>
            </a:extLst>
          </p:cNvPr>
          <p:cNvSpPr/>
          <p:nvPr/>
        </p:nvSpPr>
        <p:spPr>
          <a:xfrm>
            <a:off x="4543425" y="4451457"/>
            <a:ext cx="457200" cy="47625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46307D-C94A-4EF8-9ADB-BA5C196408F9}"/>
              </a:ext>
            </a:extLst>
          </p:cNvPr>
          <p:cNvSpPr/>
          <p:nvPr/>
        </p:nvSpPr>
        <p:spPr>
          <a:xfrm>
            <a:off x="8361625" y="4143375"/>
            <a:ext cx="791088" cy="7843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343AD7-95BA-4B5B-9CDB-B64C952EEA64}"/>
              </a:ext>
            </a:extLst>
          </p:cNvPr>
          <p:cNvSpPr/>
          <p:nvPr/>
        </p:nvSpPr>
        <p:spPr>
          <a:xfrm>
            <a:off x="4333362" y="4861398"/>
            <a:ext cx="1762638" cy="7843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E3D7D1-9D0C-497C-BF30-0A339DB40454}"/>
              </a:ext>
            </a:extLst>
          </p:cNvPr>
          <p:cNvSpPr/>
          <p:nvPr/>
        </p:nvSpPr>
        <p:spPr>
          <a:xfrm>
            <a:off x="9572207" y="5189159"/>
            <a:ext cx="640080" cy="64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ADB961-D09F-4EC0-B4BF-4868456A46F2}"/>
              </a:ext>
            </a:extLst>
          </p:cNvPr>
          <p:cNvSpPr/>
          <p:nvPr/>
        </p:nvSpPr>
        <p:spPr>
          <a:xfrm>
            <a:off x="4574601" y="5532120"/>
            <a:ext cx="640080" cy="64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153F-CD61-419D-8BC9-B9FFF529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Layer Properties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568F2C-FB96-48DC-8B1D-D3C562C1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83" y="1476376"/>
            <a:ext cx="9160034" cy="525063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A4180A-6FB3-4B7B-AD18-20EF0801371F}"/>
              </a:ext>
            </a:extLst>
          </p:cNvPr>
          <p:cNvCxnSpPr>
            <a:cxnSpLocks/>
          </p:cNvCxnSpPr>
          <p:nvPr/>
        </p:nvCxnSpPr>
        <p:spPr>
          <a:xfrm flipV="1">
            <a:off x="838200" y="3886200"/>
            <a:ext cx="838200" cy="8001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7B9D1D-345C-4E69-8980-659AFB436DC0}"/>
              </a:ext>
            </a:extLst>
          </p:cNvPr>
          <p:cNvSpPr txBox="1"/>
          <p:nvPr/>
        </p:nvSpPr>
        <p:spPr>
          <a:xfrm>
            <a:off x="134598" y="4705350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Double click</a:t>
            </a:r>
          </a:p>
        </p:txBody>
      </p:sp>
    </p:spTree>
    <p:extLst>
      <p:ext uri="{BB962C8B-B14F-4D97-AF65-F5344CB8AC3E}">
        <p14:creationId xmlns:p14="http://schemas.microsoft.com/office/powerpoint/2010/main" val="32854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153F-CD61-419D-8BC9-B9FFF529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Layer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DC1FC-CDD6-4153-A2FB-DAF8B49A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36"/>
          <a:stretch/>
        </p:blipFill>
        <p:spPr>
          <a:xfrm>
            <a:off x="838200" y="1846584"/>
            <a:ext cx="10515600" cy="392683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54873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E911-BAA4-480F-8496-0DCF0BD4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Asphalt Overlay Design Options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862199-D6A2-45BE-826C-294EB31BB06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304943"/>
              </p:ext>
            </p:extLst>
          </p:nvPr>
        </p:nvGraphicFramePr>
        <p:xfrm>
          <a:off x="838200" y="1752600"/>
          <a:ext cx="10515600" cy="3865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077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153F-CD61-419D-8BC9-B9FFF529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Layer Properties </a:t>
            </a:r>
            <a:r>
              <a:rPr lang="en-US" sz="2200" dirty="0"/>
              <a:t>(continued…)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DC1FC-CDD6-4153-A2FB-DAF8B49A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936"/>
          <a:stretch/>
        </p:blipFill>
        <p:spPr>
          <a:xfrm>
            <a:off x="838200" y="1846584"/>
            <a:ext cx="10515600" cy="392683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8A1434-1ECD-4660-98D1-3AF62C03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9" y="1769314"/>
            <a:ext cx="5486400" cy="2321170"/>
          </a:xfrm>
          <a:prstGeom prst="rect">
            <a:avLst/>
          </a:prstGeom>
          <a:ln w="66675">
            <a:solidFill>
              <a:srgbClr val="C00000"/>
            </a:solidFill>
          </a:ln>
          <a:effectLst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80EE822-1322-41A1-A24F-B9C39C1F94B1}"/>
              </a:ext>
            </a:extLst>
          </p:cNvPr>
          <p:cNvSpPr/>
          <p:nvPr/>
        </p:nvSpPr>
        <p:spPr>
          <a:xfrm>
            <a:off x="6248399" y="2797067"/>
            <a:ext cx="2321467" cy="7843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1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153F-CD61-419D-8BC9-B9FFF529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Layer Properties </a:t>
            </a:r>
            <a:r>
              <a:rPr lang="en-US" sz="2200" dirty="0"/>
              <a:t>(continued…)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DC1FC-CDD6-4153-A2FB-DAF8B49A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936"/>
          <a:stretch/>
        </p:blipFill>
        <p:spPr>
          <a:xfrm>
            <a:off x="838200" y="1846584"/>
            <a:ext cx="10515600" cy="392683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765FAA-1C5A-4307-B32B-A5090A69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6" y="2577437"/>
            <a:ext cx="5486400" cy="1703125"/>
          </a:xfrm>
          <a:prstGeom prst="rect">
            <a:avLst/>
          </a:prstGeom>
          <a:ln w="66675">
            <a:solidFill>
              <a:srgbClr val="C00000"/>
            </a:solidFill>
          </a:ln>
          <a:effectLst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80EE822-1322-41A1-A24F-B9C39C1F94B1}"/>
              </a:ext>
            </a:extLst>
          </p:cNvPr>
          <p:cNvSpPr/>
          <p:nvPr/>
        </p:nvSpPr>
        <p:spPr>
          <a:xfrm>
            <a:off x="6248400" y="3733800"/>
            <a:ext cx="1828800" cy="609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153F-CD61-419D-8BC9-B9FFF529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Layer Properties </a:t>
            </a:r>
            <a:r>
              <a:rPr lang="en-US" sz="2200" dirty="0"/>
              <a:t>(continued…)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DC1FC-CDD6-4153-A2FB-DAF8B49A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936"/>
          <a:stretch/>
        </p:blipFill>
        <p:spPr>
          <a:xfrm>
            <a:off x="838200" y="1846584"/>
            <a:ext cx="10515600" cy="392683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6D0364-02D8-45EB-910A-3C3AF3B7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9800"/>
            <a:ext cx="5486400" cy="2853447"/>
          </a:xfrm>
          <a:prstGeom prst="rect">
            <a:avLst/>
          </a:prstGeom>
          <a:ln w="66675">
            <a:solidFill>
              <a:srgbClr val="C00000"/>
            </a:solidFill>
          </a:ln>
          <a:effectLst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80EE822-1322-41A1-A24F-B9C39C1F94B1}"/>
              </a:ext>
            </a:extLst>
          </p:cNvPr>
          <p:cNvSpPr/>
          <p:nvPr/>
        </p:nvSpPr>
        <p:spPr>
          <a:xfrm>
            <a:off x="6255027" y="3962400"/>
            <a:ext cx="1143000" cy="46400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153F-CD61-419D-8BC9-B9FFF529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Layer Properties </a:t>
            </a:r>
            <a:r>
              <a:rPr lang="en-US" sz="2200" dirty="0"/>
              <a:t>(continued…)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DC1FC-CDD6-4153-A2FB-DAF8B49A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936"/>
          <a:stretch/>
        </p:blipFill>
        <p:spPr>
          <a:xfrm>
            <a:off x="838200" y="1846584"/>
            <a:ext cx="10515600" cy="392683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FDBFCB-C3C3-401A-9E39-B994E3FD6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99172"/>
            <a:ext cx="5486400" cy="2696308"/>
          </a:xfrm>
          <a:prstGeom prst="rect">
            <a:avLst/>
          </a:prstGeom>
          <a:ln w="66675">
            <a:solidFill>
              <a:srgbClr val="C00000"/>
            </a:solidFill>
          </a:ln>
          <a:effectLst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80EE822-1322-41A1-A24F-B9C39C1F94B1}"/>
              </a:ext>
            </a:extLst>
          </p:cNvPr>
          <p:cNvSpPr/>
          <p:nvPr/>
        </p:nvSpPr>
        <p:spPr>
          <a:xfrm>
            <a:off x="6168886" y="4161183"/>
            <a:ext cx="1254667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153F-CD61-419D-8BC9-B9FFF529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 Layer Properties </a:t>
            </a:r>
            <a:r>
              <a:rPr lang="en-US" sz="2200" dirty="0"/>
              <a:t>(continued…)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DC1FC-CDD6-4153-A2FB-DAF8B49A0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936"/>
          <a:stretch/>
        </p:blipFill>
        <p:spPr>
          <a:xfrm>
            <a:off x="838200" y="1846584"/>
            <a:ext cx="10515600" cy="392683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A0E0C1-1B59-499D-BF07-03A0FF446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05200"/>
            <a:ext cx="10972800" cy="914400"/>
          </a:xfrm>
          <a:prstGeom prst="rect">
            <a:avLst/>
          </a:prstGeom>
          <a:ln w="66675">
            <a:solidFill>
              <a:srgbClr val="C00000"/>
            </a:solidFill>
          </a:ln>
          <a:effectLst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331B63-274F-400E-99EA-9FC872D0E383}"/>
              </a:ext>
            </a:extLst>
          </p:cNvPr>
          <p:cNvSpPr/>
          <p:nvPr/>
        </p:nvSpPr>
        <p:spPr>
          <a:xfrm>
            <a:off x="6278217" y="4780722"/>
            <a:ext cx="1143000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E47A-61EC-416E-A83E-C0E248D5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AC Layer Properties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A89129F-1E1A-4F3F-B7EE-EE261C1F2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050202"/>
              </p:ext>
            </p:extLst>
          </p:nvPr>
        </p:nvGraphicFramePr>
        <p:xfrm>
          <a:off x="106680" y="1905000"/>
          <a:ext cx="11978640" cy="423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01002840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61175105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3887412241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1525396013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3601002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Layer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Thickness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(inch)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Mixture Volumetrics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Mechanical Properties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Thermal 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Overlay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Air voids: 6.7%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Eff. Binder: 12.13%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% asphalt: 4.5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Poisson’s ratio: 0.35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Unit weight: 150 pcf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Binder: Level 1 Superpave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Creep: Level 1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Dynamic modulus: Level 1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Viscosity model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Ref temp: 70°F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Indirect tensile: 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Heat capacity: default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Thermal conductivity: default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Thermal contraction: calculated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6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Air voids: 6.3%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Eff. Binder: 9.82%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Poisson’s ratio: 0.35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Unit weight: 151 pcf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Binder: Superpave 64-22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Dynamic modulus: Level 3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Viscosity model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Ref temp: 70°F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Heat capacity: default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Thermal conductivity: default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Thermal contraction: calculated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390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9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C77F-9CD6-4D88-B221-19D0462CB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050"/>
            <a:ext cx="12192000" cy="1428750"/>
          </a:xfrm>
        </p:spPr>
        <p:txBody>
          <a:bodyPr/>
          <a:lstStyle/>
          <a:p>
            <a:r>
              <a:rPr lang="en-US" dirty="0"/>
              <a:t>Base and Subgrade Layer Properties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BF916-80A5-47F3-BBE9-83137B7F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6900"/>
            <a:ext cx="10515600" cy="390256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796FA90-7AF4-4812-9A45-67915985B3B6}"/>
              </a:ext>
            </a:extLst>
          </p:cNvPr>
          <p:cNvSpPr/>
          <p:nvPr/>
        </p:nvSpPr>
        <p:spPr>
          <a:xfrm>
            <a:off x="6288405" y="2684145"/>
            <a:ext cx="640080" cy="64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C77F-9CD6-4D88-B221-19D0462C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Subgrade Layer Properties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BF916-80A5-47F3-BBE9-83137B7F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6900"/>
            <a:ext cx="10515600" cy="390256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C2B050-2F76-4082-8E6F-4D9A8FC8A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81200"/>
            <a:ext cx="5421923" cy="2819400"/>
          </a:xfrm>
          <a:prstGeom prst="rect">
            <a:avLst/>
          </a:prstGeom>
          <a:ln w="66675">
            <a:solidFill>
              <a:srgbClr val="C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3309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C77F-9CD6-4D88-B221-19D0462C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Subgrade Layer Properties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BF916-80A5-47F3-BBE9-83137B7F5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6900"/>
            <a:ext cx="10515600" cy="39025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796FA90-7AF4-4812-9A45-67915985B3B6}"/>
              </a:ext>
            </a:extLst>
          </p:cNvPr>
          <p:cNvSpPr/>
          <p:nvPr/>
        </p:nvSpPr>
        <p:spPr>
          <a:xfrm>
            <a:off x="6248400" y="3108960"/>
            <a:ext cx="640080" cy="6400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0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3C77F-9CD6-4D88-B221-19D0462C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and Subgrade Layer Properties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7968AE-5DE0-48CF-9346-CE940DFA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6900"/>
            <a:ext cx="10515600" cy="390256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944FF6-6558-4117-B794-3FBFB3B47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724104"/>
            <a:ext cx="5691513" cy="6050532"/>
          </a:xfrm>
          <a:prstGeom prst="rect">
            <a:avLst/>
          </a:prstGeom>
          <a:ln w="66675">
            <a:solidFill>
              <a:srgbClr val="C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8981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311" y="2302934"/>
            <a:ext cx="10419645" cy="2970741"/>
          </a:xfrm>
        </p:spPr>
        <p:txBody>
          <a:bodyPr/>
          <a:lstStyle/>
          <a:p>
            <a:r>
              <a:rPr lang="en-US" dirty="0"/>
              <a:t>Asphalt Overlay of Existing Asphalt Pavement</a:t>
            </a:r>
            <a:br>
              <a:rPr lang="en-US" dirty="0"/>
            </a:br>
            <a:endParaRPr lang="en-US" dirty="0"/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25BBDCC5-201F-4086-955C-D729E27BF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312" y="5396972"/>
            <a:ext cx="10419645" cy="8768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33"/>
                </a:solidFill>
              </a:rPr>
              <a:t>Based on information provided by Virginia DOT</a:t>
            </a:r>
          </a:p>
        </p:txBody>
      </p:sp>
    </p:spTree>
    <p:extLst>
      <p:ext uri="{BB962C8B-B14F-4D97-AF65-F5344CB8AC3E}">
        <p14:creationId xmlns:p14="http://schemas.microsoft.com/office/powerpoint/2010/main" val="33076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F001-A307-4D8F-B829-D32EC28D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Unbound Layer Properties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1740768-571D-4042-A425-A16674A3C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318584"/>
              </p:ext>
            </p:extLst>
          </p:nvPr>
        </p:nvGraphicFramePr>
        <p:xfrm>
          <a:off x="426384" y="2396490"/>
          <a:ext cx="11338560" cy="280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8880">
                  <a:extLst>
                    <a:ext uri="{9D8B030D-6E8A-4147-A177-3AD203B41FA5}">
                      <a16:colId xmlns:a16="http://schemas.microsoft.com/office/drawing/2014/main" val="401002840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611751051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388741224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52539601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601002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Layer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Thickness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(inch)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Unbound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Modulus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Sieve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Non-Stabilized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Coef. Lateral earth pressure: 0.5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Poisson’s ratio: 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21,000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A-1-a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6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Fill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Coef. Lateral earth pressure: 0.5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Poisson’s ratio: 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13,500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A-2-4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39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Subgrade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Semi-infinite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Coef. Lateral earth pressure: 0.5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Poisson’s ratio: 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14,000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A-7-6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25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728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BEDE-68BC-4214-918F-1E9923E4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Structure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0A2975-96AC-40BE-867D-AA7F5E7A0E9E}"/>
              </a:ext>
            </a:extLst>
          </p:cNvPr>
          <p:cNvGrpSpPr/>
          <p:nvPr/>
        </p:nvGrpSpPr>
        <p:grpSpPr>
          <a:xfrm>
            <a:off x="549279" y="2209800"/>
            <a:ext cx="11109321" cy="3200400"/>
            <a:chOff x="344429" y="1828799"/>
            <a:chExt cx="11109321" cy="32004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F3AD3F-856B-4429-86F8-AAB98EE71D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1005"/>
            <a:stretch/>
          </p:blipFill>
          <p:spPr>
            <a:xfrm>
              <a:off x="344429" y="1828799"/>
              <a:ext cx="7235946" cy="3200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9EF067-CCD9-4E08-BB10-D72531CF0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838"/>
            <a:stretch/>
          </p:blipFill>
          <p:spPr>
            <a:xfrm>
              <a:off x="7589900" y="1828799"/>
              <a:ext cx="3863850" cy="32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252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BAF7-221F-4F9F-836E-D17369E6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50"/>
          </a:xfrm>
        </p:spPr>
        <p:txBody>
          <a:bodyPr/>
          <a:lstStyle/>
          <a:p>
            <a:r>
              <a:rPr lang="en-US" dirty="0"/>
              <a:t>Evaluation Scenarios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8CE6B0-92BE-4998-87CF-A5D301097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DOT Evaluation</a:t>
            </a:r>
          </a:p>
          <a:p>
            <a:pPr lvl="1"/>
            <a:r>
              <a:rPr lang="en-US" dirty="0"/>
              <a:t>2.0-inch overlay</a:t>
            </a:r>
          </a:p>
          <a:p>
            <a:pPr lvl="1"/>
            <a:r>
              <a:rPr lang="en-US" dirty="0"/>
              <a:t>2.0-inch mill</a:t>
            </a:r>
          </a:p>
          <a:p>
            <a:r>
              <a:rPr lang="en-US" dirty="0"/>
              <a:t>Overlay thickness</a:t>
            </a:r>
          </a:p>
          <a:p>
            <a:pPr lvl="1"/>
            <a:r>
              <a:rPr lang="en-US" dirty="0"/>
              <a:t>No milling</a:t>
            </a:r>
          </a:p>
          <a:p>
            <a:pPr lvl="1"/>
            <a:r>
              <a:rPr lang="en-US" dirty="0"/>
              <a:t>Mill and fill</a:t>
            </a:r>
          </a:p>
          <a:p>
            <a:r>
              <a:rPr lang="en-US" dirty="0"/>
              <a:t>Asphalt Binder (Level 3)</a:t>
            </a:r>
          </a:p>
          <a:p>
            <a:pPr lvl="1"/>
            <a:r>
              <a:rPr lang="en-US" dirty="0"/>
              <a:t>PG 58-22</a:t>
            </a:r>
          </a:p>
          <a:p>
            <a:pPr lvl="1"/>
            <a:r>
              <a:rPr lang="en-US" dirty="0"/>
              <a:t>PG 64-22</a:t>
            </a:r>
          </a:p>
          <a:p>
            <a:pPr lvl="1"/>
            <a:r>
              <a:rPr lang="en-US" dirty="0"/>
              <a:t>PG 70-22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5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Mill, Fill, and Overlay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1D90FC-1FE9-4D14-A4EB-C68C82C14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347133"/>
              </p:ext>
            </p:extLst>
          </p:nvPr>
        </p:nvGraphicFramePr>
        <p:xfrm>
          <a:off x="304800" y="1660267"/>
          <a:ext cx="6126480" cy="435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67385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70074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 Overlay,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No Milling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0272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Total rut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036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164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Bottom-up + reflective</a:t>
                      </a:r>
                      <a:r>
                        <a:rPr lang="en-US" sz="2000" b="0" baseline="0" dirty="0"/>
                        <a:t> (%)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86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Thermal + reflective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82798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CED7A6-E9D2-450D-A94A-27B781856D4C}"/>
              </a:ext>
            </a:extLst>
          </p:cNvPr>
          <p:cNvSpPr txBox="1"/>
          <p:nvPr/>
        </p:nvSpPr>
        <p:spPr>
          <a:xfrm>
            <a:off x="632152" y="6231373"/>
            <a:ext cx="109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Reliability = 95% for all conditions, except bottom-up fatigue cracking and thermal cracking = 50%</a:t>
            </a:r>
          </a:p>
        </p:txBody>
      </p:sp>
    </p:spTree>
    <p:extLst>
      <p:ext uri="{BB962C8B-B14F-4D97-AF65-F5344CB8AC3E}">
        <p14:creationId xmlns:p14="http://schemas.microsoft.com/office/powerpoint/2010/main" val="2946381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Mill, Fill, and Overlay </a:t>
            </a:r>
            <a:r>
              <a:rPr lang="en-US" sz="2200" dirty="0"/>
              <a:t>(continued…)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1D90FC-1FE9-4D14-A4EB-C68C82C14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415748"/>
              </p:ext>
            </p:extLst>
          </p:nvPr>
        </p:nvGraphicFramePr>
        <p:xfrm>
          <a:off x="304800" y="1660267"/>
          <a:ext cx="7955280" cy="435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67385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7007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71941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5159539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 Overlay,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No Milling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 Mill and Overlay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171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76%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0272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Total rut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98%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98%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036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164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Bottom-up + reflective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86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+ reflective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2798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CED7A6-E9D2-450D-A94A-27B781856D4C}"/>
              </a:ext>
            </a:extLst>
          </p:cNvPr>
          <p:cNvSpPr txBox="1"/>
          <p:nvPr/>
        </p:nvSpPr>
        <p:spPr>
          <a:xfrm>
            <a:off x="632152" y="6240898"/>
            <a:ext cx="109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Reliability = 95% for all conditions, except bottom-up fatigue cracking and thermal cracking = 50%</a:t>
            </a:r>
          </a:p>
        </p:txBody>
      </p:sp>
    </p:spTree>
    <p:extLst>
      <p:ext uri="{BB962C8B-B14F-4D97-AF65-F5344CB8AC3E}">
        <p14:creationId xmlns:p14="http://schemas.microsoft.com/office/powerpoint/2010/main" val="3844338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Mill, Fill, and Overlay </a:t>
            </a:r>
            <a:r>
              <a:rPr lang="en-US" sz="2200" dirty="0"/>
              <a:t>(continued…)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1D90FC-1FE9-4D14-A4EB-C68C82C14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589109"/>
              </p:ext>
            </p:extLst>
          </p:nvPr>
        </p:nvGraphicFramePr>
        <p:xfrm>
          <a:off x="304800" y="1660267"/>
          <a:ext cx="9784080" cy="435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67385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7007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71941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515953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8266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6857264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 Overlay,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No Milling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 Mill and Overlay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 Mill and Fill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2” Overlay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171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76%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171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76%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90272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Total rut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0.24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98%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98%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036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164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Bottom-up + reflective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86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+ reflective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2798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CED7A6-E9D2-450D-A94A-27B781856D4C}"/>
              </a:ext>
            </a:extLst>
          </p:cNvPr>
          <p:cNvSpPr txBox="1"/>
          <p:nvPr/>
        </p:nvSpPr>
        <p:spPr>
          <a:xfrm>
            <a:off x="632152" y="6231373"/>
            <a:ext cx="109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Reliability = 95% for all conditions, except bottom-up fatigue cracking and thermal cracking = 50%</a:t>
            </a:r>
          </a:p>
        </p:txBody>
      </p:sp>
    </p:spTree>
    <p:extLst>
      <p:ext uri="{BB962C8B-B14F-4D97-AF65-F5344CB8AC3E}">
        <p14:creationId xmlns:p14="http://schemas.microsoft.com/office/powerpoint/2010/main" val="2154989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Mill, Fill, and Overlay </a:t>
            </a:r>
            <a:r>
              <a:rPr lang="en-US" sz="2200" dirty="0"/>
              <a:t>(continued…)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1D90FC-1FE9-4D14-A4EB-C68C82C14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590268"/>
              </p:ext>
            </p:extLst>
          </p:nvPr>
        </p:nvGraphicFramePr>
        <p:xfrm>
          <a:off x="381000" y="1660267"/>
          <a:ext cx="11430000" cy="435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67385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7007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71941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515953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8266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685726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93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5423597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 Overlay,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No Milling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 Mill and Overlay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 Mill and Fill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2” Overlay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 Mill and Fill</a:t>
                      </a:r>
                    </a:p>
                    <a:p>
                      <a:pPr algn="ctr"/>
                      <a:r>
                        <a:rPr lang="en-US" sz="2000" dirty="0"/>
                        <a:t>4” Overlay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171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76%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171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76%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167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78%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90272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Total rut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0.24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98%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0.24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98%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98%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036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164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Bottom-up + reflective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25%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B0D0F"/>
                          </a:solidFill>
                        </a:rPr>
                        <a:t>23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rgbClr val="0B0D0F"/>
                          </a:solidFill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86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+ reflective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2798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C10769-34D6-4F3D-8891-EB63F51E6A30}"/>
              </a:ext>
            </a:extLst>
          </p:cNvPr>
          <p:cNvSpPr txBox="1"/>
          <p:nvPr/>
        </p:nvSpPr>
        <p:spPr>
          <a:xfrm>
            <a:off x="632152" y="6240898"/>
            <a:ext cx="109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Reliability = 95% for all conditions, except bottom-up fatigue cracking and thermal cracking = 50%</a:t>
            </a:r>
          </a:p>
        </p:txBody>
      </p:sp>
    </p:spTree>
    <p:extLst>
      <p:ext uri="{BB962C8B-B14F-4D97-AF65-F5344CB8AC3E}">
        <p14:creationId xmlns:p14="http://schemas.microsoft.com/office/powerpoint/2010/main" val="2356180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 vs No Mill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FC0903-77DA-495E-BACE-9EB4A400F6E7}"/>
              </a:ext>
            </a:extLst>
          </p:cNvPr>
          <p:cNvSpPr txBox="1"/>
          <p:nvPr/>
        </p:nvSpPr>
        <p:spPr>
          <a:xfrm>
            <a:off x="1371600" y="2057400"/>
            <a:ext cx="9601200" cy="3108543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“…test sections used to globally calibrate the reflection cracking transfer function did not exhibit any consistent difference between the use of seal coats or interlayers, milling and overlay, or just a simple overlay…Local calibration is recommended for those agencies that have observed increases in service life or reduced reflection cracking…” (MOP 2020)</a:t>
            </a:r>
          </a:p>
        </p:txBody>
      </p:sp>
    </p:spTree>
    <p:extLst>
      <p:ext uri="{BB962C8B-B14F-4D97-AF65-F5344CB8AC3E}">
        <p14:creationId xmlns:p14="http://schemas.microsoft.com/office/powerpoint/2010/main" val="4178820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PG Binder Grade</a:t>
            </a:r>
            <a:endParaRPr lang="en-US" sz="2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1D90FC-1FE9-4D14-A4EB-C68C82C14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319468"/>
              </p:ext>
            </p:extLst>
          </p:nvPr>
        </p:nvGraphicFramePr>
        <p:xfrm>
          <a:off x="1295400" y="1770379"/>
          <a:ext cx="5943600" cy="4089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8266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6857264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PG 58-22</a:t>
                      </a:r>
                    </a:p>
                  </a:txBody>
                  <a:tcPr marL="83127" marR="83127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185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64%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31340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Total rut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0.26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0.36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52%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136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7705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Bottom-up + reflective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25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3179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+ reflective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0708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3A2BA8-93AC-4903-97FD-584B57885478}"/>
              </a:ext>
            </a:extLst>
          </p:cNvPr>
          <p:cNvSpPr txBox="1"/>
          <p:nvPr/>
        </p:nvSpPr>
        <p:spPr>
          <a:xfrm>
            <a:off x="632152" y="6159498"/>
            <a:ext cx="109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Reliability = 95% for all conditions, except bottom-up fatigue cracking and thermal cracking = 50%</a:t>
            </a:r>
          </a:p>
        </p:txBody>
      </p:sp>
    </p:spTree>
    <p:extLst>
      <p:ext uri="{BB962C8B-B14F-4D97-AF65-F5344CB8AC3E}">
        <p14:creationId xmlns:p14="http://schemas.microsoft.com/office/powerpoint/2010/main" val="216118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PG Binder Grade </a:t>
            </a:r>
            <a:r>
              <a:rPr lang="en-US" sz="2200" dirty="0"/>
              <a:t>(continued…)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1D90FC-1FE9-4D14-A4EB-C68C82C14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521639"/>
              </p:ext>
            </p:extLst>
          </p:nvPr>
        </p:nvGraphicFramePr>
        <p:xfrm>
          <a:off x="1295400" y="1770379"/>
          <a:ext cx="7772400" cy="4089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8266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685726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93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5423597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PG 58-22</a:t>
                      </a:r>
                    </a:p>
                  </a:txBody>
                  <a:tcPr marL="83127" marR="83127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PG 64-22</a:t>
                      </a:r>
                    </a:p>
                  </a:txBody>
                  <a:tcPr marL="83127" marR="83127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185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64%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183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66%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31340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Total rut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0.36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52%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0.33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70%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136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7705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Bottom-up + reflective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3179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+ reflective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0708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3A2BA8-93AC-4903-97FD-584B57885478}"/>
              </a:ext>
            </a:extLst>
          </p:cNvPr>
          <p:cNvSpPr txBox="1"/>
          <p:nvPr/>
        </p:nvSpPr>
        <p:spPr>
          <a:xfrm>
            <a:off x="630401" y="6172200"/>
            <a:ext cx="109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Reliability = 95% for all conditions, except bottom-up fatigue cracking and thermal cracking = 50%</a:t>
            </a:r>
          </a:p>
        </p:txBody>
      </p:sp>
    </p:spTree>
    <p:extLst>
      <p:ext uri="{BB962C8B-B14F-4D97-AF65-F5344CB8AC3E}">
        <p14:creationId xmlns:p14="http://schemas.microsoft.com/office/powerpoint/2010/main" val="208663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A1196E-897B-44C9-B442-91CFC7F97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Highway type</a:t>
            </a:r>
          </a:p>
          <a:p>
            <a:pPr lvl="1"/>
            <a:r>
              <a:rPr lang="en-US" dirty="0"/>
              <a:t>Rural Interstate</a:t>
            </a:r>
          </a:p>
          <a:p>
            <a:pPr lvl="1"/>
            <a:r>
              <a:rPr lang="en-US" dirty="0"/>
              <a:t>4-lane divided</a:t>
            </a:r>
          </a:p>
          <a:p>
            <a:pPr lvl="1"/>
            <a:endParaRPr lang="en-US" dirty="0"/>
          </a:p>
          <a:p>
            <a:r>
              <a:rPr lang="en-US" dirty="0"/>
              <a:t>Modifications</a:t>
            </a:r>
          </a:p>
          <a:p>
            <a:pPr lvl="1"/>
            <a:r>
              <a:rPr lang="en-US" dirty="0"/>
              <a:t>Original v2.2</a:t>
            </a:r>
          </a:p>
          <a:p>
            <a:pPr lvl="1"/>
            <a:r>
              <a:rPr lang="en-US" dirty="0"/>
              <a:t>Training v2.6.0</a:t>
            </a:r>
          </a:p>
          <a:p>
            <a:pPr lvl="1"/>
            <a:r>
              <a:rPr lang="en-US" dirty="0"/>
              <a:t>Climate location</a:t>
            </a:r>
          </a:p>
          <a:p>
            <a:pPr lvl="1"/>
            <a:r>
              <a:rPr lang="en-US" dirty="0"/>
              <a:t>Global calibration</a:t>
            </a:r>
          </a:p>
          <a:p>
            <a:pPr lvl="1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482C0F-17DF-4588-805D-903B9FC11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9" t="7777" r="26637" b="25555"/>
          <a:stretch/>
        </p:blipFill>
        <p:spPr>
          <a:xfrm>
            <a:off x="4495800" y="1709209"/>
            <a:ext cx="7467600" cy="45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5699D6-6BC6-46AD-A507-3DF0013A100D}"/>
              </a:ext>
            </a:extLst>
          </p:cNvPr>
          <p:cNvSpPr txBox="1"/>
          <p:nvPr/>
        </p:nvSpPr>
        <p:spPr>
          <a:xfrm flipH="1">
            <a:off x="4495800" y="6281209"/>
            <a:ext cx="2042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Google</a:t>
            </a:r>
          </a:p>
        </p:txBody>
      </p:sp>
    </p:spTree>
    <p:extLst>
      <p:ext uri="{BB962C8B-B14F-4D97-AF65-F5344CB8AC3E}">
        <p14:creationId xmlns:p14="http://schemas.microsoft.com/office/powerpoint/2010/main" val="2043533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PG Binder Grade </a:t>
            </a:r>
            <a:r>
              <a:rPr lang="en-US" sz="2200" dirty="0"/>
              <a:t>(continued…)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1D90FC-1FE9-4D14-A4EB-C68C82C14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768705"/>
              </p:ext>
            </p:extLst>
          </p:nvPr>
        </p:nvGraphicFramePr>
        <p:xfrm>
          <a:off x="1295400" y="1770379"/>
          <a:ext cx="9601200" cy="4089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8266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685726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9309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542359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766976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594004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PG 58-22</a:t>
                      </a:r>
                    </a:p>
                  </a:txBody>
                  <a:tcPr marL="83127" marR="83127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PG 64-22</a:t>
                      </a:r>
                    </a:p>
                  </a:txBody>
                  <a:tcPr marL="83127" marR="83127"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PG 70-22</a:t>
                      </a:r>
                    </a:p>
                  </a:txBody>
                  <a:tcPr marL="83127" marR="83127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83127" marR="83127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185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64%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183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66%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182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67%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313402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Total rut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0.36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52%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0.33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70%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0.30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81%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4136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7705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Bottom-up + reflective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3179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Thermal + reflective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0708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3A2BA8-93AC-4903-97FD-584B57885478}"/>
              </a:ext>
            </a:extLst>
          </p:cNvPr>
          <p:cNvSpPr txBox="1"/>
          <p:nvPr/>
        </p:nvSpPr>
        <p:spPr>
          <a:xfrm>
            <a:off x="632152" y="6159498"/>
            <a:ext cx="1093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Reliability = 95% for all conditions, except bottom-up fatigue cracking and thermal cracking = 50%</a:t>
            </a:r>
          </a:p>
        </p:txBody>
      </p:sp>
    </p:spTree>
    <p:extLst>
      <p:ext uri="{BB962C8B-B14F-4D97-AF65-F5344CB8AC3E}">
        <p14:creationId xmlns:p14="http://schemas.microsoft.com/office/powerpoint/2010/main" val="704473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76D9D84-E629-46B4-9A40-468A44ADA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177" y="3399367"/>
            <a:ext cx="10419645" cy="82126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95712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311" y="2302934"/>
            <a:ext cx="10419645" cy="2970741"/>
          </a:xfrm>
        </p:spPr>
        <p:txBody>
          <a:bodyPr/>
          <a:lstStyle/>
          <a:p>
            <a:r>
              <a:rPr lang="en-US" dirty="0"/>
              <a:t>Asphalt Overlay of Existing </a:t>
            </a:r>
            <a:br>
              <a:rPr lang="en-US" dirty="0"/>
            </a:br>
            <a:r>
              <a:rPr lang="en-US" dirty="0"/>
              <a:t>Composite Pavement</a:t>
            </a:r>
            <a:br>
              <a:rPr lang="en-US" dirty="0"/>
            </a:br>
            <a:endParaRPr lang="en-US" dirty="0"/>
          </a:p>
        </p:txBody>
      </p:sp>
      <p:sp>
        <p:nvSpPr>
          <p:cNvPr id="32" name="Subtitle 31">
            <a:extLst>
              <a:ext uri="{FF2B5EF4-FFF2-40B4-BE49-F238E27FC236}">
                <a16:creationId xmlns:a16="http://schemas.microsoft.com/office/drawing/2014/main" id="{25BBDCC5-201F-4086-955C-D729E27BF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312" y="5396972"/>
            <a:ext cx="10419645" cy="8768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33"/>
                </a:solidFill>
              </a:rPr>
              <a:t>Based on information provided by Michigan DOT</a:t>
            </a:r>
          </a:p>
        </p:txBody>
      </p:sp>
    </p:spTree>
    <p:extLst>
      <p:ext uri="{BB962C8B-B14F-4D97-AF65-F5344CB8AC3E}">
        <p14:creationId xmlns:p14="http://schemas.microsoft.com/office/powerpoint/2010/main" val="3032779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A1196E-897B-44C9-B442-91CFC7F97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Highway type</a:t>
            </a:r>
          </a:p>
          <a:p>
            <a:pPr lvl="1"/>
            <a:r>
              <a:rPr lang="en-US" dirty="0"/>
              <a:t>Urban</a:t>
            </a:r>
          </a:p>
          <a:p>
            <a:pPr lvl="1"/>
            <a:r>
              <a:rPr lang="en-US" dirty="0"/>
              <a:t>4-lane divided</a:t>
            </a:r>
          </a:p>
          <a:p>
            <a:pPr lvl="1"/>
            <a:endParaRPr lang="en-US" dirty="0"/>
          </a:p>
          <a:p>
            <a:r>
              <a:rPr lang="en-US" dirty="0"/>
              <a:t>Modifications</a:t>
            </a:r>
          </a:p>
          <a:p>
            <a:pPr lvl="1"/>
            <a:r>
              <a:rPr lang="en-US" dirty="0"/>
              <a:t>Original v2.3.0</a:t>
            </a:r>
          </a:p>
          <a:p>
            <a:pPr lvl="1"/>
            <a:r>
              <a:rPr lang="en-US" dirty="0"/>
              <a:t>Training v2.6.0</a:t>
            </a:r>
          </a:p>
          <a:p>
            <a:pPr lvl="1"/>
            <a:r>
              <a:rPr lang="en-US" dirty="0"/>
              <a:t>Climate location</a:t>
            </a:r>
          </a:p>
          <a:p>
            <a:pPr lvl="1"/>
            <a:r>
              <a:rPr lang="en-US" dirty="0"/>
              <a:t>Global calibration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1EEB9-A8D1-45E8-8631-AA921DCC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76400"/>
            <a:ext cx="5394960" cy="4826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795357-3480-4E78-B586-F09C744D6C63}"/>
              </a:ext>
            </a:extLst>
          </p:cNvPr>
          <p:cNvSpPr txBox="1"/>
          <p:nvPr/>
        </p:nvSpPr>
        <p:spPr>
          <a:xfrm flipH="1">
            <a:off x="6477000" y="6565292"/>
            <a:ext cx="2042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Google</a:t>
            </a:r>
          </a:p>
        </p:txBody>
      </p:sp>
    </p:spTree>
    <p:extLst>
      <p:ext uri="{BB962C8B-B14F-4D97-AF65-F5344CB8AC3E}">
        <p14:creationId xmlns:p14="http://schemas.microsoft.com/office/powerpoint/2010/main" val="2773869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Condition Prior to Overlay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5584D-07D9-46CD-82AE-1E13B5F197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0" t="13071" r="3124" b="4966"/>
          <a:stretch/>
        </p:blipFill>
        <p:spPr>
          <a:xfrm>
            <a:off x="762000" y="1600200"/>
            <a:ext cx="107442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C128BC-EBEC-401D-8BFB-0449570ABCBE}"/>
              </a:ext>
            </a:extLst>
          </p:cNvPr>
          <p:cNvSpPr txBox="1"/>
          <p:nvPr/>
        </p:nvSpPr>
        <p:spPr>
          <a:xfrm flipH="1">
            <a:off x="762000" y="6525338"/>
            <a:ext cx="2042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Google</a:t>
            </a:r>
          </a:p>
        </p:txBody>
      </p:sp>
    </p:spTree>
    <p:extLst>
      <p:ext uri="{BB962C8B-B14F-4D97-AF65-F5344CB8AC3E}">
        <p14:creationId xmlns:p14="http://schemas.microsoft.com/office/powerpoint/2010/main" val="620595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Pavement Condition Prior to Overlay </a:t>
            </a:r>
            <a:r>
              <a:rPr lang="en-US" sz="2200" dirty="0"/>
              <a:t>(continued…)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F148D-877A-40CB-81E8-9CD44C2E71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0" t="18096" r="3125"/>
          <a:stretch/>
        </p:blipFill>
        <p:spPr>
          <a:xfrm>
            <a:off x="767024" y="1679942"/>
            <a:ext cx="10744200" cy="4873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9C8302-7517-40A0-BA81-2E64DCF82ED0}"/>
              </a:ext>
            </a:extLst>
          </p:cNvPr>
          <p:cNvSpPr txBox="1"/>
          <p:nvPr/>
        </p:nvSpPr>
        <p:spPr>
          <a:xfrm flipH="1">
            <a:off x="762000" y="6525338"/>
            <a:ext cx="20421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Google</a:t>
            </a:r>
          </a:p>
        </p:txBody>
      </p:sp>
    </p:spTree>
    <p:extLst>
      <p:ext uri="{BB962C8B-B14F-4D97-AF65-F5344CB8AC3E}">
        <p14:creationId xmlns:p14="http://schemas.microsoft.com/office/powerpoint/2010/main" val="618964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8BE2-4B6C-48BE-AD17-85275EAC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Distress (2019)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9CEAE82-3088-4D1F-8DD8-245DC236CA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026261"/>
              </p:ext>
            </p:extLst>
          </p:nvPr>
        </p:nvGraphicFramePr>
        <p:xfrm>
          <a:off x="1803848" y="1676400"/>
          <a:ext cx="8595360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78304508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94315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780486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0931605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16570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Milepost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Direction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Distress Index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IRI (in/mi)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Rut (in)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0.480 – 4.936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51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4.936 – 6.165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4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6.165 – 6.550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83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6.550 – 9.894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2796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Weighted average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3244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D7D39E-D825-40F3-8E62-6F5FD052C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36786"/>
              </p:ext>
            </p:extLst>
          </p:nvPr>
        </p:nvGraphicFramePr>
        <p:xfrm>
          <a:off x="1788608" y="4321586"/>
          <a:ext cx="8595360" cy="198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78304508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9943152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780486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60931605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16570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Milepost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Direction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Distress Index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IRI (in/mi)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Rut (in)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65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3.309 – 6.168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0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6.169 – 6.400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34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6.400 – 9.905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78684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Weighted average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420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48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Performance Criteria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5F0B3D-C390-4040-8A83-AD6B57246827}"/>
              </a:ext>
            </a:extLst>
          </p:cNvPr>
          <p:cNvGrpSpPr>
            <a:grpSpLocks noChangeAspect="1"/>
          </p:cNvGrpSpPr>
          <p:nvPr/>
        </p:nvGrpSpPr>
        <p:grpSpPr>
          <a:xfrm>
            <a:off x="1112520" y="2047672"/>
            <a:ext cx="9966960" cy="3572312"/>
            <a:chOff x="805192" y="2514600"/>
            <a:chExt cx="6941250" cy="25101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69E530-8417-498B-B74E-FC642182C1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323" r="530" b="71197"/>
            <a:stretch/>
          </p:blipFill>
          <p:spPr>
            <a:xfrm>
              <a:off x="4850842" y="2514600"/>
              <a:ext cx="2895600" cy="251012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BB53B2-4DAA-478C-9457-079F245B3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200" r="45877" b="71197"/>
            <a:stretch/>
          </p:blipFill>
          <p:spPr>
            <a:xfrm>
              <a:off x="805192" y="2514600"/>
              <a:ext cx="4071608" cy="2510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1926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General Information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CAD6A-43C2-48D4-8307-E4B34F001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1" t="83517" r="74139" b="6472"/>
          <a:stretch/>
        </p:blipFill>
        <p:spPr>
          <a:xfrm>
            <a:off x="5727064" y="5781780"/>
            <a:ext cx="3983159" cy="9207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2A100A-C4F5-4ED1-8DD0-38DA9E907439}"/>
              </a:ext>
            </a:extLst>
          </p:cNvPr>
          <p:cNvCxnSpPr/>
          <p:nvPr/>
        </p:nvCxnSpPr>
        <p:spPr>
          <a:xfrm>
            <a:off x="9803701" y="1942465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9F0D64-D00A-4C15-B55C-41B2DCCAFBCC}"/>
              </a:ext>
            </a:extLst>
          </p:cNvPr>
          <p:cNvCxnSpPr/>
          <p:nvPr/>
        </p:nvCxnSpPr>
        <p:spPr>
          <a:xfrm>
            <a:off x="9799928" y="2328157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A2D992-4AC8-4894-9851-804FBFDCBD6D}"/>
              </a:ext>
            </a:extLst>
          </p:cNvPr>
          <p:cNvCxnSpPr/>
          <p:nvPr/>
        </p:nvCxnSpPr>
        <p:spPr>
          <a:xfrm>
            <a:off x="9799928" y="3778774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BDDCF6-DA2E-410A-A898-BF8E4D260901}"/>
              </a:ext>
            </a:extLst>
          </p:cNvPr>
          <p:cNvCxnSpPr/>
          <p:nvPr/>
        </p:nvCxnSpPr>
        <p:spPr>
          <a:xfrm>
            <a:off x="9803701" y="5767495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45BDEB-C7FF-4115-B957-2565CD326F05}"/>
              </a:ext>
            </a:extLst>
          </p:cNvPr>
          <p:cNvCxnSpPr>
            <a:cxnSpLocks/>
          </p:cNvCxnSpPr>
          <p:nvPr/>
        </p:nvCxnSpPr>
        <p:spPr>
          <a:xfrm flipH="1">
            <a:off x="9990428" y="1951990"/>
            <a:ext cx="3773" cy="3761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2A10B-97BD-49D0-8C53-CB7BEFAB607C}"/>
              </a:ext>
            </a:extLst>
          </p:cNvPr>
          <p:cNvSpPr txBox="1"/>
          <p:nvPr/>
        </p:nvSpPr>
        <p:spPr>
          <a:xfrm>
            <a:off x="10214583" y="1989371"/>
            <a:ext cx="1772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2” AC Overlay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10CC4C-E1F6-4612-B3BA-4197992E7398}"/>
              </a:ext>
            </a:extLst>
          </p:cNvPr>
          <p:cNvCxnSpPr>
            <a:cxnSpLocks/>
          </p:cNvCxnSpPr>
          <p:nvPr/>
        </p:nvCxnSpPr>
        <p:spPr>
          <a:xfrm flipH="1">
            <a:off x="9990428" y="2748280"/>
            <a:ext cx="1841" cy="10304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40FE40-0C34-403C-86B6-B3BC9E36CA93}"/>
              </a:ext>
            </a:extLst>
          </p:cNvPr>
          <p:cNvCxnSpPr>
            <a:cxnSpLocks/>
          </p:cNvCxnSpPr>
          <p:nvPr/>
        </p:nvCxnSpPr>
        <p:spPr>
          <a:xfrm>
            <a:off x="9994201" y="4150360"/>
            <a:ext cx="0" cy="16087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081CE42-2A20-43E9-B415-33AB48C66934}"/>
              </a:ext>
            </a:extLst>
          </p:cNvPr>
          <p:cNvSpPr txBox="1"/>
          <p:nvPr/>
        </p:nvSpPr>
        <p:spPr>
          <a:xfrm>
            <a:off x="10227688" y="3088321"/>
            <a:ext cx="8531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9” JPCP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7C259C-88E7-49A8-A437-FC924E5DD59E}"/>
              </a:ext>
            </a:extLst>
          </p:cNvPr>
          <p:cNvSpPr txBox="1"/>
          <p:nvPr/>
        </p:nvSpPr>
        <p:spPr>
          <a:xfrm>
            <a:off x="10214583" y="4798787"/>
            <a:ext cx="16674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10” Sand Subbase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60E4C9-28F8-442C-AF77-BB915871AE75}"/>
              </a:ext>
            </a:extLst>
          </p:cNvPr>
          <p:cNvCxnSpPr>
            <a:cxnSpLocks/>
          </p:cNvCxnSpPr>
          <p:nvPr/>
        </p:nvCxnSpPr>
        <p:spPr>
          <a:xfrm>
            <a:off x="9994201" y="5784893"/>
            <a:ext cx="0" cy="92070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4C08C4-395F-422B-BE80-5227ABE73323}"/>
              </a:ext>
            </a:extLst>
          </p:cNvPr>
          <p:cNvSpPr txBox="1"/>
          <p:nvPr/>
        </p:nvSpPr>
        <p:spPr>
          <a:xfrm>
            <a:off x="10227688" y="5945527"/>
            <a:ext cx="14189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Clay Subgrade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(LL=33, PI=15)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6C2960A-85B7-495F-91F6-86B65262EA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0" r="73085" b="73468"/>
          <a:stretch/>
        </p:blipFill>
        <p:spPr>
          <a:xfrm>
            <a:off x="169545" y="1689963"/>
            <a:ext cx="5166360" cy="2993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B4D77A-E335-4146-9B89-A722D9A0EE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5" t="54546" r="79567" b="37214"/>
          <a:stretch/>
        </p:blipFill>
        <p:spPr>
          <a:xfrm>
            <a:off x="5721835" y="2758683"/>
            <a:ext cx="3995928" cy="10061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52BC224-2CC3-4909-9245-ADE4588A1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" t="51342" r="73957" b="44965"/>
          <a:stretch/>
        </p:blipFill>
        <p:spPr>
          <a:xfrm>
            <a:off x="5716327" y="1963818"/>
            <a:ext cx="3995928" cy="3333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468DBF3-283B-46B5-A4E1-B4E0BEBED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1" t="51342" r="73957" b="44965"/>
          <a:stretch/>
        </p:blipFill>
        <p:spPr>
          <a:xfrm>
            <a:off x="5716327" y="2328157"/>
            <a:ext cx="3995930" cy="406389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D9CAED-C024-4A0E-B232-42675795DECE}"/>
              </a:ext>
            </a:extLst>
          </p:cNvPr>
          <p:cNvCxnSpPr/>
          <p:nvPr/>
        </p:nvCxnSpPr>
        <p:spPr>
          <a:xfrm>
            <a:off x="9799928" y="2753603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42E8D3-F847-4D38-AB3F-C54052D50B02}"/>
              </a:ext>
            </a:extLst>
          </p:cNvPr>
          <p:cNvCxnSpPr>
            <a:cxnSpLocks/>
          </p:cNvCxnSpPr>
          <p:nvPr/>
        </p:nvCxnSpPr>
        <p:spPr>
          <a:xfrm>
            <a:off x="9990428" y="2327901"/>
            <a:ext cx="0" cy="4257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98EF80-FA8C-41E3-9B3F-479E713C23BA}"/>
              </a:ext>
            </a:extLst>
          </p:cNvPr>
          <p:cNvSpPr txBox="1"/>
          <p:nvPr/>
        </p:nvSpPr>
        <p:spPr>
          <a:xfrm>
            <a:off x="10214583" y="2404943"/>
            <a:ext cx="1772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3” Existing AC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23716C1-47F7-4B4F-B3BE-E8DA3B893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4" t="66085" r="75718" b="31185"/>
          <a:stretch/>
        </p:blipFill>
        <p:spPr>
          <a:xfrm>
            <a:off x="5729096" y="3799100"/>
            <a:ext cx="3995928" cy="33333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F9ABC3-C228-495C-AE6D-FEAE27146EAF}"/>
              </a:ext>
            </a:extLst>
          </p:cNvPr>
          <p:cNvCxnSpPr/>
          <p:nvPr/>
        </p:nvCxnSpPr>
        <p:spPr>
          <a:xfrm>
            <a:off x="9846688" y="4150360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6525998B-F1C4-49DB-855A-94F9A3D3AB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4" t="71398" r="79670" b="18248"/>
          <a:stretch/>
        </p:blipFill>
        <p:spPr>
          <a:xfrm>
            <a:off x="5729095" y="4163308"/>
            <a:ext cx="3986784" cy="159582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B61B346-6353-4CB1-BCE4-D0FB9293AD83}"/>
              </a:ext>
            </a:extLst>
          </p:cNvPr>
          <p:cNvSpPr txBox="1"/>
          <p:nvPr/>
        </p:nvSpPr>
        <p:spPr>
          <a:xfrm>
            <a:off x="10180928" y="3823626"/>
            <a:ext cx="1772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4” Aggregate Base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54E9470-8646-4C5B-BE75-B12B42B6DAD9}"/>
              </a:ext>
            </a:extLst>
          </p:cNvPr>
          <p:cNvCxnSpPr>
            <a:cxnSpLocks/>
          </p:cNvCxnSpPr>
          <p:nvPr/>
        </p:nvCxnSpPr>
        <p:spPr>
          <a:xfrm>
            <a:off x="9990428" y="3778774"/>
            <a:ext cx="0" cy="3845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DFDC34BC-3C29-4F19-B37A-604865B0B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43" t="51343" r="76397" b="46429"/>
          <a:stretch/>
        </p:blipFill>
        <p:spPr>
          <a:xfrm>
            <a:off x="5727841" y="1652047"/>
            <a:ext cx="3994785" cy="278101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15013E3-B7D9-408D-8D56-4535A412F63F}"/>
              </a:ext>
            </a:extLst>
          </p:cNvPr>
          <p:cNvCxnSpPr/>
          <p:nvPr/>
        </p:nvCxnSpPr>
        <p:spPr>
          <a:xfrm>
            <a:off x="9810750" y="1658582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28D52F5-E6D7-40E7-AF57-5BF826E86A22}"/>
              </a:ext>
            </a:extLst>
          </p:cNvPr>
          <p:cNvCxnSpPr>
            <a:cxnSpLocks/>
          </p:cNvCxnSpPr>
          <p:nvPr/>
        </p:nvCxnSpPr>
        <p:spPr>
          <a:xfrm>
            <a:off x="9982200" y="1647825"/>
            <a:ext cx="0" cy="274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1CA47C4-D583-42B6-9941-B968284B80B7}"/>
              </a:ext>
            </a:extLst>
          </p:cNvPr>
          <p:cNvSpPr txBox="1"/>
          <p:nvPr/>
        </p:nvSpPr>
        <p:spPr>
          <a:xfrm>
            <a:off x="10178087" y="1643578"/>
            <a:ext cx="14590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1.5” AC Overlay</a:t>
            </a:r>
          </a:p>
        </p:txBody>
      </p:sp>
    </p:spTree>
    <p:extLst>
      <p:ext uri="{BB962C8B-B14F-4D97-AF65-F5344CB8AC3E}">
        <p14:creationId xmlns:p14="http://schemas.microsoft.com/office/powerpoint/2010/main" val="142140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Traffic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7B003-EF01-48BF-9C00-2BF784C9F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880" y="1565589"/>
            <a:ext cx="8778240" cy="506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8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B65E-B3CA-4448-AAFE-FECE68CF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Road Configuration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128BC-EBEC-401D-8BFB-0449570ABCBE}"/>
              </a:ext>
            </a:extLst>
          </p:cNvPr>
          <p:cNvSpPr txBox="1"/>
          <p:nvPr/>
        </p:nvSpPr>
        <p:spPr>
          <a:xfrm flipH="1">
            <a:off x="723900" y="6430088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Virginia DOT</a:t>
            </a:r>
          </a:p>
        </p:txBody>
      </p:sp>
      <p:pic>
        <p:nvPicPr>
          <p:cNvPr id="5" name="Picture 4" descr="A picture containing text, grass, scene, way&#10;&#10;Description automatically generated">
            <a:extLst>
              <a:ext uri="{FF2B5EF4-FFF2-40B4-BE49-F238E27FC236}">
                <a16:creationId xmlns:a16="http://schemas.microsoft.com/office/drawing/2014/main" id="{BECCA19D-4D95-4AB5-AF5D-80B3AA347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3" t="24185"/>
          <a:stretch/>
        </p:blipFill>
        <p:spPr>
          <a:xfrm>
            <a:off x="723900" y="1558052"/>
            <a:ext cx="10744200" cy="486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062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Traffic </a:t>
            </a:r>
            <a:r>
              <a:rPr lang="en-US" sz="2200" dirty="0"/>
              <a:t>(continued…)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067D9-05AB-44A5-A259-BE9B73E3B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34" t="4258" r="74287" b="76744"/>
          <a:stretch/>
        </p:blipFill>
        <p:spPr>
          <a:xfrm>
            <a:off x="3581400" y="2725050"/>
            <a:ext cx="5029200" cy="21803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02351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Traffic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/>
                <a:ea typeface="+mj-ea"/>
                <a:cs typeface="+mj-cs"/>
              </a:rPr>
              <a:t>(continued…)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053D43-497A-4DE7-AFB6-9C31D5D01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1" r="18750" b="66211"/>
          <a:stretch/>
        </p:blipFill>
        <p:spPr>
          <a:xfrm>
            <a:off x="1057275" y="1981200"/>
            <a:ext cx="10058400" cy="36427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62927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Traffic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/>
                <a:ea typeface="+mj-ea"/>
                <a:cs typeface="+mj-cs"/>
              </a:rPr>
              <a:t> (continued…)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A149D-90E8-408C-9D89-B3BFBE7C2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1" t="33789" r="18750" b="33106"/>
          <a:stretch/>
        </p:blipFill>
        <p:spPr>
          <a:xfrm>
            <a:off x="1066800" y="2031590"/>
            <a:ext cx="10058400" cy="356911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002378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Traffic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/>
                <a:ea typeface="+mj-ea"/>
                <a:cs typeface="+mj-cs"/>
              </a:rPr>
              <a:t> (continued…)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F4A80-426C-4B7D-AF14-C38587920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8" t="66894" r="20264"/>
          <a:stretch/>
        </p:blipFill>
        <p:spPr>
          <a:xfrm>
            <a:off x="1057275" y="2133600"/>
            <a:ext cx="10058400" cy="3649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82194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D0F98C-8655-4C50-A9C4-CCA028A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Climate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C0F7AB-B257-405C-91EA-83AD38E91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456" y="1513328"/>
            <a:ext cx="9121930" cy="52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43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D0F98C-8655-4C50-A9C4-CCA028A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JPCP Design Properties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A08154-C79D-4529-B8A8-3263E4E4BD15}"/>
              </a:ext>
            </a:extLst>
          </p:cNvPr>
          <p:cNvGrpSpPr/>
          <p:nvPr/>
        </p:nvGrpSpPr>
        <p:grpSpPr>
          <a:xfrm>
            <a:off x="1495425" y="1590675"/>
            <a:ext cx="9220200" cy="5105400"/>
            <a:chOff x="2845072" y="1676400"/>
            <a:chExt cx="6537256" cy="32403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AD871C-31F9-4C17-9101-6683DA6FD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380"/>
            <a:stretch/>
          </p:blipFill>
          <p:spPr>
            <a:xfrm>
              <a:off x="2845072" y="3902903"/>
              <a:ext cx="6530906" cy="101385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51B694-7A13-42A8-A6CD-C394240E6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2"/>
            <a:stretch/>
          </p:blipFill>
          <p:spPr>
            <a:xfrm>
              <a:off x="2845072" y="1676400"/>
              <a:ext cx="6537256" cy="223285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E8B75E7-7B13-47AD-B6E7-3F67BAD321FE}"/>
              </a:ext>
            </a:extLst>
          </p:cNvPr>
          <p:cNvSpPr/>
          <p:nvPr/>
        </p:nvSpPr>
        <p:spPr>
          <a:xfrm>
            <a:off x="1495425" y="1800224"/>
            <a:ext cx="7800975" cy="10191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17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D0F98C-8655-4C50-A9C4-CCA028A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JPCP Design Properties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A08154-C79D-4529-B8A8-3263E4E4BD15}"/>
              </a:ext>
            </a:extLst>
          </p:cNvPr>
          <p:cNvGrpSpPr/>
          <p:nvPr/>
        </p:nvGrpSpPr>
        <p:grpSpPr>
          <a:xfrm>
            <a:off x="1495425" y="1590675"/>
            <a:ext cx="9220200" cy="5105400"/>
            <a:chOff x="2845072" y="1676400"/>
            <a:chExt cx="6537256" cy="32403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AD871C-31F9-4C17-9101-6683DA6FD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380"/>
            <a:stretch/>
          </p:blipFill>
          <p:spPr>
            <a:xfrm>
              <a:off x="2845072" y="3902903"/>
              <a:ext cx="6530906" cy="101385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51B694-7A13-42A8-A6CD-C394240E6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2"/>
            <a:stretch/>
          </p:blipFill>
          <p:spPr>
            <a:xfrm>
              <a:off x="2845072" y="1676400"/>
              <a:ext cx="6537256" cy="223285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E8B75E7-7B13-47AD-B6E7-3F67BAD321FE}"/>
              </a:ext>
            </a:extLst>
          </p:cNvPr>
          <p:cNvSpPr/>
          <p:nvPr/>
        </p:nvSpPr>
        <p:spPr>
          <a:xfrm>
            <a:off x="1476375" y="2743199"/>
            <a:ext cx="7800975" cy="10668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9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D0F98C-8655-4C50-A9C4-CCA028A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JPCP Design Properties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A08154-C79D-4529-B8A8-3263E4E4BD15}"/>
              </a:ext>
            </a:extLst>
          </p:cNvPr>
          <p:cNvGrpSpPr/>
          <p:nvPr/>
        </p:nvGrpSpPr>
        <p:grpSpPr>
          <a:xfrm>
            <a:off x="1495425" y="1590675"/>
            <a:ext cx="9220200" cy="5105400"/>
            <a:chOff x="2845072" y="1676400"/>
            <a:chExt cx="6537256" cy="32403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AD871C-31F9-4C17-9101-6683DA6FD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380"/>
            <a:stretch/>
          </p:blipFill>
          <p:spPr>
            <a:xfrm>
              <a:off x="2845072" y="3902903"/>
              <a:ext cx="6530906" cy="101385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51B694-7A13-42A8-A6CD-C394240E6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2"/>
            <a:stretch/>
          </p:blipFill>
          <p:spPr>
            <a:xfrm>
              <a:off x="2845072" y="1676400"/>
              <a:ext cx="6537256" cy="223285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E8B75E7-7B13-47AD-B6E7-3F67BAD321FE}"/>
              </a:ext>
            </a:extLst>
          </p:cNvPr>
          <p:cNvSpPr/>
          <p:nvPr/>
        </p:nvSpPr>
        <p:spPr>
          <a:xfrm>
            <a:off x="1476375" y="3720990"/>
            <a:ext cx="7800975" cy="142251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596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D0F98C-8655-4C50-A9C4-CCA028A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JPCP Design Properties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A08154-C79D-4529-B8A8-3263E4E4BD15}"/>
              </a:ext>
            </a:extLst>
          </p:cNvPr>
          <p:cNvGrpSpPr/>
          <p:nvPr/>
        </p:nvGrpSpPr>
        <p:grpSpPr>
          <a:xfrm>
            <a:off x="1495425" y="1590675"/>
            <a:ext cx="9220200" cy="5105400"/>
            <a:chOff x="2845072" y="1676400"/>
            <a:chExt cx="6537256" cy="32403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AD871C-31F9-4C17-9101-6683DA6FD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380"/>
            <a:stretch/>
          </p:blipFill>
          <p:spPr>
            <a:xfrm>
              <a:off x="2845072" y="3902903"/>
              <a:ext cx="6530906" cy="101385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51B694-7A13-42A8-A6CD-C394240E6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2"/>
            <a:stretch/>
          </p:blipFill>
          <p:spPr>
            <a:xfrm>
              <a:off x="2845072" y="1676400"/>
              <a:ext cx="6537256" cy="223285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E8B75E7-7B13-47AD-B6E7-3F67BAD321FE}"/>
              </a:ext>
            </a:extLst>
          </p:cNvPr>
          <p:cNvSpPr/>
          <p:nvPr/>
        </p:nvSpPr>
        <p:spPr>
          <a:xfrm>
            <a:off x="1485900" y="5083230"/>
            <a:ext cx="7800975" cy="10318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319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4D0F98C-8655-4C50-A9C4-CCA028A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JPCP Design Properties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A08154-C79D-4529-B8A8-3263E4E4BD15}"/>
              </a:ext>
            </a:extLst>
          </p:cNvPr>
          <p:cNvGrpSpPr/>
          <p:nvPr/>
        </p:nvGrpSpPr>
        <p:grpSpPr>
          <a:xfrm>
            <a:off x="1495425" y="1590675"/>
            <a:ext cx="9220200" cy="5105400"/>
            <a:chOff x="2845072" y="1676400"/>
            <a:chExt cx="6537256" cy="32403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AD871C-31F9-4C17-9101-6683DA6FD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380"/>
            <a:stretch/>
          </p:blipFill>
          <p:spPr>
            <a:xfrm>
              <a:off x="2845072" y="3902903"/>
              <a:ext cx="6530906" cy="101385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51B694-7A13-42A8-A6CD-C394240E6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2"/>
            <a:stretch/>
          </p:blipFill>
          <p:spPr>
            <a:xfrm>
              <a:off x="2845072" y="1676400"/>
              <a:ext cx="6537256" cy="2232853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E8B75E7-7B13-47AD-B6E7-3F67BAD321FE}"/>
              </a:ext>
            </a:extLst>
          </p:cNvPr>
          <p:cNvSpPr/>
          <p:nvPr/>
        </p:nvSpPr>
        <p:spPr>
          <a:xfrm>
            <a:off x="1466850" y="6029324"/>
            <a:ext cx="7800975" cy="6762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8BE2-4B6C-48BE-AD17-85275EAC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prior to Overlay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00E1AE-D79F-4042-B0A4-CE7B246B3E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314534"/>
              </p:ext>
            </p:extLst>
          </p:nvPr>
        </p:nvGraphicFramePr>
        <p:xfrm>
          <a:off x="2392680" y="1676400"/>
          <a:ext cx="7406640" cy="487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488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E47A-61EC-416E-A83E-C0E248D5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AC Layer Properties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A89129F-1E1A-4F3F-B7EE-EE261C1F2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529244"/>
              </p:ext>
            </p:extLst>
          </p:nvPr>
        </p:nvGraphicFramePr>
        <p:xfrm>
          <a:off x="198120" y="1601824"/>
          <a:ext cx="11795760" cy="475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01002840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611751051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388741224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1525396013"/>
                    </a:ext>
                  </a:extLst>
                </a:gridCol>
                <a:gridCol w="3383280">
                  <a:extLst>
                    <a:ext uri="{9D8B030D-6E8A-4147-A177-3AD203B41FA5}">
                      <a16:colId xmlns:a16="http://schemas.microsoft.com/office/drawing/2014/main" val="3601002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Layer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Thickness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(inch)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Mixture Volumetrics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Mechanical Properties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Thermal 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Overlay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Air voids: 6%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Eff. Binder: 12.6%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% asphalt: 4.5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Poisson’s ratio: 0.35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Unit weight: 145.2 pcf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Binder: Level 1 PG 64-28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Creep: Level 1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Dynamic modulus: Level 1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Viscosity model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Ref temp: 70°F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Indirect tensile: 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Heat capacity: default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Thermal conductivity: default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Thermal contraction: calculated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6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Overlay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Air voids: 6.1%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Eff. Binder: 11.5%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Poisson’s ratio: 0.35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Unit weight: 146.4 pcf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Binder: Level 1 PG 64-28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Dynamic modulus: Level 1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Viscosity model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Ref temp: 70°F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Heat capacity: default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Thermal conductivity: default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Thermal contraction: calculated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39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Air voids: 6.1%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Eff. Binder: 11.5%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Poisson’s ratio: 0.35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Unit weight: 146.4 pcf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Binder: Level 1 PG 70-28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Dynamic modulus: Level 1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Viscosity model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Ref temp: 70°F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Heat capacity: default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Thermal conductivity: default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Thermal contraction: calculated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3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6246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F001-A307-4D8F-B829-D32EC28D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Base Layers and Subgrade Properties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1740768-571D-4042-A425-A16674A3C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28676"/>
              </p:ext>
            </p:extLst>
          </p:nvPr>
        </p:nvGraphicFramePr>
        <p:xfrm>
          <a:off x="518160" y="2407920"/>
          <a:ext cx="11155680" cy="280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401002840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611751051"/>
                    </a:ext>
                  </a:extLst>
                </a:gridCol>
                <a:gridCol w="4023360">
                  <a:extLst>
                    <a:ext uri="{9D8B030D-6E8A-4147-A177-3AD203B41FA5}">
                      <a16:colId xmlns:a16="http://schemas.microsoft.com/office/drawing/2014/main" val="388741224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52539601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601002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Layer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Thickness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(inch)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Unbound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Modulus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Sieve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63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Non-Stabilized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Coef. Lateral earth pressure: 0.5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Poisson’s ratio: 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33,000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A-1-a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64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Sand Subbase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Coef. Lateral earth pressure: 0.5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Poisson’s ratio: 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20,000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A-1-b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39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Subgrade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Semi-infinite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Coef. Lateral earth pressure: 0.5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Poisson’s ratio: 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5,000 psi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A-7-6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25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199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E350-125C-410B-A6D2-5EE3E64F9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Structure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1E78B7-1E53-4598-8E8B-0B918B85F80D}"/>
              </a:ext>
            </a:extLst>
          </p:cNvPr>
          <p:cNvGrpSpPr/>
          <p:nvPr/>
        </p:nvGrpSpPr>
        <p:grpSpPr>
          <a:xfrm>
            <a:off x="866775" y="1905000"/>
            <a:ext cx="10477314" cy="3657600"/>
            <a:chOff x="567212" y="1905000"/>
            <a:chExt cx="10477314" cy="3657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503E68-9B05-4A74-AB2C-DFCAC0A02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1072"/>
            <a:stretch/>
          </p:blipFill>
          <p:spPr>
            <a:xfrm>
              <a:off x="567212" y="1905000"/>
              <a:ext cx="6762163" cy="3657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885E46-F5BE-45A8-A293-04FA9A34E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4119"/>
            <a:stretch/>
          </p:blipFill>
          <p:spPr>
            <a:xfrm>
              <a:off x="7467600" y="1905000"/>
              <a:ext cx="3576926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06102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BAF7-221F-4F9F-836E-D17369E6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28750"/>
          </a:xfrm>
        </p:spPr>
        <p:txBody>
          <a:bodyPr/>
          <a:lstStyle/>
          <a:p>
            <a:r>
              <a:rPr lang="en-US" dirty="0"/>
              <a:t>Evaluation Scenarios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8CE6B0-92BE-4998-87CF-A5D301097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DOT Evaluation</a:t>
            </a:r>
          </a:p>
          <a:p>
            <a:pPr lvl="1"/>
            <a:r>
              <a:rPr lang="en-US" dirty="0"/>
              <a:t>1.5-inch PG64-28 + 2.0-inch PG64-28 (2 layers)</a:t>
            </a:r>
          </a:p>
          <a:p>
            <a:pPr lvl="1"/>
            <a:r>
              <a:rPr lang="en-US" dirty="0"/>
              <a:t>10% distress slabs and 2% slabs replaced</a:t>
            </a:r>
          </a:p>
          <a:p>
            <a:r>
              <a:rPr lang="en-US" dirty="0"/>
              <a:t>Slab Repair</a:t>
            </a:r>
          </a:p>
          <a:p>
            <a:pPr lvl="1"/>
            <a:r>
              <a:rPr lang="en-US" dirty="0"/>
              <a:t>10% distress slabs and 0% slabs replaced</a:t>
            </a:r>
          </a:p>
          <a:p>
            <a:pPr lvl="1"/>
            <a:r>
              <a:rPr lang="en-US" dirty="0"/>
              <a:t>10% distress slabs and 10% slabs replaced</a:t>
            </a:r>
          </a:p>
          <a:p>
            <a:r>
              <a:rPr lang="en-US" dirty="0"/>
              <a:t>Overlay thickness</a:t>
            </a:r>
          </a:p>
          <a:p>
            <a:pPr lvl="1"/>
            <a:r>
              <a:rPr lang="en-US" dirty="0"/>
              <a:t>2.0-inch PG64-28 + 3.0-inch PG64-28 (2 layers)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324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Slab Repair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1D90FC-1FE9-4D14-A4EB-C68C82C14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853958"/>
              </p:ext>
            </p:extLst>
          </p:nvPr>
        </p:nvGraphicFramePr>
        <p:xfrm>
          <a:off x="333375" y="1905000"/>
          <a:ext cx="7863840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529499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67385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70074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Reli</a:t>
                      </a:r>
                      <a:r>
                        <a:rPr lang="en-US" sz="2000" dirty="0"/>
                        <a:t>-ability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 distressed / 0% repaired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 lane area)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86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transverse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7775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031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2112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 lane area)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1525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JPCP transverse cracking (% slabs)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7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1445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Slab Repair </a:t>
            </a:r>
            <a:r>
              <a:rPr lang="en-US" sz="2200" dirty="0"/>
              <a:t>(continued…)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1D90FC-1FE9-4D14-A4EB-C68C82C14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074956"/>
              </p:ext>
            </p:extLst>
          </p:nvPr>
        </p:nvGraphicFramePr>
        <p:xfrm>
          <a:off x="333375" y="1905000"/>
          <a:ext cx="9692640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529499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67385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7007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71941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5159539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Reli</a:t>
                      </a:r>
                      <a:r>
                        <a:rPr lang="en-US" sz="2000" dirty="0"/>
                        <a:t>-ability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 distressed / 0% repaired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 distressed / 2% repaired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 lane area)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86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transverse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7775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7697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031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2112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 lane area)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01525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JPCP transverse cracking (% slabs)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7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2387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Slab Repair </a:t>
            </a:r>
            <a:r>
              <a:rPr lang="en-US" sz="2200" dirty="0"/>
              <a:t>(continued…)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1D90FC-1FE9-4D14-A4EB-C68C82C14F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691475"/>
              </p:ext>
            </p:extLst>
          </p:nvPr>
        </p:nvGraphicFramePr>
        <p:xfrm>
          <a:off x="333375" y="1905000"/>
          <a:ext cx="11521440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529499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67385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7007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71941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515953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8266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6857264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Reli</a:t>
                      </a:r>
                      <a:r>
                        <a:rPr lang="en-US" sz="2000" dirty="0"/>
                        <a:t>-ability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 distressed / 0% repaired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 distressed / 2% repaired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 distressed / 10% repaired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147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99%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147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99%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0.11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 lane area)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2886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transverse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7775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7697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7614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031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2112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2112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 lane area)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01525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JPCP transverse cracking (% slabs)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7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0063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Overlay Thickness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B481745F-48BF-4509-ADAF-DC7DAECC5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026742"/>
              </p:ext>
            </p:extLst>
          </p:nvPr>
        </p:nvGraphicFramePr>
        <p:xfrm>
          <a:off x="333375" y="1905000"/>
          <a:ext cx="9692640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529499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67385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7007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71941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51595392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Reli</a:t>
                      </a:r>
                      <a:r>
                        <a:rPr lang="en-US" sz="2000" dirty="0"/>
                        <a:t>-ability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 distressed / 10% repaired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5-inch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Overlay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147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99%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0.09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 lane area)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86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transverse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7614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5681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031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2112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1964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 lane area)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01525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JPCP transverse cracking (% slabs)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7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598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A8BE9-8B13-42ED-8B52-C164A08C0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– Overlay Thickness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B481745F-48BF-4509-ADAF-DC7DAECC55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9897"/>
              </p:ext>
            </p:extLst>
          </p:nvPr>
        </p:nvGraphicFramePr>
        <p:xfrm>
          <a:off x="333375" y="1905000"/>
          <a:ext cx="11521440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23360">
                  <a:extLst>
                    <a:ext uri="{9D8B030D-6E8A-4147-A177-3AD203B41FA5}">
                      <a16:colId xmlns:a16="http://schemas.microsoft.com/office/drawing/2014/main" val="3142243174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81481843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55294993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0673855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87007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2719413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515953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082667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6857264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Target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Reli</a:t>
                      </a:r>
                      <a:r>
                        <a:rPr lang="en-US" sz="2000" dirty="0"/>
                        <a:t>-ability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10% distressed / 10% repaired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5-inch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Overlay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6-inch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Overlay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3461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IRI (in/mi)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147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99%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143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142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08896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AC rutting (inch)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0.09</a:t>
                      </a:r>
                    </a:p>
                  </a:txBody>
                  <a:tcPr anchor="ctr"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0.09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7E9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56568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Bottom-up cracking (% lane area)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28862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transverse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7614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5681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5112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031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cracking (ft/mi)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2112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1964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1742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250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Top-down cracking (% lane area)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01525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JPCP transverse cracking (% slabs)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79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1674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76D9D84-E629-46B4-9A40-468A44ADA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6177" y="3399367"/>
            <a:ext cx="10419645" cy="82126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8582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8BE2-4B6C-48BE-AD17-85275EAC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Distress prior to Overlay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0E513D-B9CB-4B32-98C4-5502B44F0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313623"/>
              </p:ext>
            </p:extLst>
          </p:nvPr>
        </p:nvGraphicFramePr>
        <p:xfrm>
          <a:off x="2286000" y="1600200"/>
          <a:ext cx="7406640" cy="4842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80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General Information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CAD6A-43C2-48D4-8307-E4B34F001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1" t="83517" r="74139" b="6472"/>
          <a:stretch/>
        </p:blipFill>
        <p:spPr>
          <a:xfrm>
            <a:off x="5650422" y="5056123"/>
            <a:ext cx="3983159" cy="920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ADD756-6586-467C-A3FF-C6B6C34B16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2" r="72764" b="72846"/>
          <a:stretch/>
        </p:blipFill>
        <p:spPr>
          <a:xfrm>
            <a:off x="304799" y="2056168"/>
            <a:ext cx="5031105" cy="296278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2A100A-C4F5-4ED1-8DD0-38DA9E907439}"/>
              </a:ext>
            </a:extLst>
          </p:cNvPr>
          <p:cNvCxnSpPr/>
          <p:nvPr/>
        </p:nvCxnSpPr>
        <p:spPr>
          <a:xfrm>
            <a:off x="9725025" y="1981200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9F0D64-D00A-4C15-B55C-41B2DCCAFBCC}"/>
              </a:ext>
            </a:extLst>
          </p:cNvPr>
          <p:cNvCxnSpPr/>
          <p:nvPr/>
        </p:nvCxnSpPr>
        <p:spPr>
          <a:xfrm>
            <a:off x="9725025" y="3276600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A2D992-4AC8-4894-9851-804FBFDCBD6D}"/>
              </a:ext>
            </a:extLst>
          </p:cNvPr>
          <p:cNvCxnSpPr/>
          <p:nvPr/>
        </p:nvCxnSpPr>
        <p:spPr>
          <a:xfrm>
            <a:off x="9725025" y="4314825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BDDCF6-DA2E-410A-A898-BF8E4D260901}"/>
              </a:ext>
            </a:extLst>
          </p:cNvPr>
          <p:cNvCxnSpPr/>
          <p:nvPr/>
        </p:nvCxnSpPr>
        <p:spPr>
          <a:xfrm>
            <a:off x="9725025" y="5038725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90916EB-BCEA-4F38-82BD-8B4D77EC4C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3" t="51343" r="76397" b="38433"/>
          <a:stretch/>
        </p:blipFill>
        <p:spPr>
          <a:xfrm>
            <a:off x="5638800" y="2000256"/>
            <a:ext cx="3994785" cy="12763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138D42-1661-42E1-ADB5-EF2F0B4306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4" t="64575" r="79239" b="27186"/>
          <a:stretch/>
        </p:blipFill>
        <p:spPr>
          <a:xfrm>
            <a:off x="5638800" y="3300315"/>
            <a:ext cx="3994785" cy="995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2014CA-A8C3-45CE-BCC6-EA857600D8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8" t="75009" r="80178" b="19191"/>
          <a:stretch/>
        </p:blipFill>
        <p:spPr>
          <a:xfrm>
            <a:off x="5638800" y="4319490"/>
            <a:ext cx="3994785" cy="70339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45BDEB-C7FF-4115-B957-2565CD326F05}"/>
              </a:ext>
            </a:extLst>
          </p:cNvPr>
          <p:cNvCxnSpPr>
            <a:cxnSpLocks/>
          </p:cNvCxnSpPr>
          <p:nvPr/>
        </p:nvCxnSpPr>
        <p:spPr>
          <a:xfrm>
            <a:off x="9915525" y="1990725"/>
            <a:ext cx="0" cy="12858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32A10B-97BD-49D0-8C53-CB7BEFAB607C}"/>
              </a:ext>
            </a:extLst>
          </p:cNvPr>
          <p:cNvSpPr txBox="1"/>
          <p:nvPr/>
        </p:nvSpPr>
        <p:spPr>
          <a:xfrm>
            <a:off x="9787516" y="2463998"/>
            <a:ext cx="1772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12” Existing AC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10CC4C-E1F6-4612-B3BA-4197992E7398}"/>
              </a:ext>
            </a:extLst>
          </p:cNvPr>
          <p:cNvCxnSpPr>
            <a:cxnSpLocks/>
          </p:cNvCxnSpPr>
          <p:nvPr/>
        </p:nvCxnSpPr>
        <p:spPr>
          <a:xfrm>
            <a:off x="9915525" y="3276600"/>
            <a:ext cx="0" cy="10191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40FE40-0C34-403C-86B6-B3BC9E36CA93}"/>
              </a:ext>
            </a:extLst>
          </p:cNvPr>
          <p:cNvCxnSpPr>
            <a:cxnSpLocks/>
          </p:cNvCxnSpPr>
          <p:nvPr/>
        </p:nvCxnSpPr>
        <p:spPr>
          <a:xfrm>
            <a:off x="9915525" y="4314825"/>
            <a:ext cx="0" cy="7239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081CE42-2A20-43E9-B415-33AB48C66934}"/>
              </a:ext>
            </a:extLst>
          </p:cNvPr>
          <p:cNvSpPr txBox="1"/>
          <p:nvPr/>
        </p:nvSpPr>
        <p:spPr>
          <a:xfrm>
            <a:off x="9782175" y="3608487"/>
            <a:ext cx="17860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8” Aggregate Base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7C259C-88E7-49A8-A437-FC924E5DD59E}"/>
              </a:ext>
            </a:extLst>
          </p:cNvPr>
          <p:cNvSpPr txBox="1"/>
          <p:nvPr/>
        </p:nvSpPr>
        <p:spPr>
          <a:xfrm>
            <a:off x="9778172" y="4521398"/>
            <a:ext cx="236795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6” Fill Material (CBR = 30)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60E4C9-28F8-442C-AF77-BB915871AE75}"/>
              </a:ext>
            </a:extLst>
          </p:cNvPr>
          <p:cNvCxnSpPr>
            <a:cxnSpLocks/>
          </p:cNvCxnSpPr>
          <p:nvPr/>
        </p:nvCxnSpPr>
        <p:spPr>
          <a:xfrm>
            <a:off x="9915525" y="5056123"/>
            <a:ext cx="0" cy="92070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34C08C4-395F-422B-BE80-5227ABE73323}"/>
              </a:ext>
            </a:extLst>
          </p:cNvPr>
          <p:cNvSpPr txBox="1"/>
          <p:nvPr/>
        </p:nvSpPr>
        <p:spPr>
          <a:xfrm>
            <a:off x="9782175" y="5333999"/>
            <a:ext cx="16257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Subgrade (A-7-6)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C238EF5-B5AC-4825-8FCE-E9E5290BD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3" t="51343" r="76397" b="46429"/>
          <a:stretch/>
        </p:blipFill>
        <p:spPr>
          <a:xfrm>
            <a:off x="5638800" y="1698440"/>
            <a:ext cx="3994785" cy="278101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949FD7-41C2-4AE8-ADB7-6841386A70E2}"/>
              </a:ext>
            </a:extLst>
          </p:cNvPr>
          <p:cNvCxnSpPr/>
          <p:nvPr/>
        </p:nvCxnSpPr>
        <p:spPr>
          <a:xfrm>
            <a:off x="9753600" y="1704975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B192A95-F721-4D2A-B968-7D61B8A1D8A9}"/>
              </a:ext>
            </a:extLst>
          </p:cNvPr>
          <p:cNvCxnSpPr>
            <a:cxnSpLocks/>
          </p:cNvCxnSpPr>
          <p:nvPr/>
        </p:nvCxnSpPr>
        <p:spPr>
          <a:xfrm>
            <a:off x="9920005" y="1694218"/>
            <a:ext cx="0" cy="274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9130F9C-158B-4D67-A0A0-278D675F29AF}"/>
              </a:ext>
            </a:extLst>
          </p:cNvPr>
          <p:cNvSpPr txBox="1"/>
          <p:nvPr/>
        </p:nvSpPr>
        <p:spPr>
          <a:xfrm>
            <a:off x="10134600" y="1697339"/>
            <a:ext cx="11512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AC Overlay</a:t>
            </a:r>
          </a:p>
        </p:txBody>
      </p:sp>
    </p:spTree>
    <p:extLst>
      <p:ext uri="{BB962C8B-B14F-4D97-AF65-F5344CB8AC3E}">
        <p14:creationId xmlns:p14="http://schemas.microsoft.com/office/powerpoint/2010/main" val="439812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A289E1-60EE-43F7-9D23-493296B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PaveME Inputs – Performance Criteria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8CE874-B2F7-48A8-8538-A7FC3380D2DB}"/>
              </a:ext>
            </a:extLst>
          </p:cNvPr>
          <p:cNvGrpSpPr>
            <a:grpSpLocks noChangeAspect="1"/>
          </p:cNvGrpSpPr>
          <p:nvPr/>
        </p:nvGrpSpPr>
        <p:grpSpPr>
          <a:xfrm>
            <a:off x="1524000" y="1905000"/>
            <a:ext cx="9144000" cy="4132573"/>
            <a:chOff x="1143000" y="2286000"/>
            <a:chExt cx="6879102" cy="310896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CA196B9-2BAE-4199-8530-F9DE76C75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678" t="1" r="533" b="64568"/>
            <a:stretch/>
          </p:blipFill>
          <p:spPr>
            <a:xfrm>
              <a:off x="5156982" y="2286000"/>
              <a:ext cx="2865120" cy="310896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1FDE47-9F8D-4666-B144-6EC6D7106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910" t="1" r="46805" b="64568"/>
            <a:stretch/>
          </p:blipFill>
          <p:spPr>
            <a:xfrm>
              <a:off x="1143000" y="2286000"/>
              <a:ext cx="4008120" cy="3108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66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314576&quot;&gt;&lt;object type=&quot;3&quot; unique_id=&quot;1314577&quot;&gt;&lt;property id=&quot;20148&quot; value=&quot;5&quot;/&gt;&lt;property id=&quot;20300&quot; value=&quot;Slide 1 - &amp;quot;   Utah League of Cities and Towns Road School April 26, 2017&amp;quot;&quot;/&gt;&lt;property id=&quot;20307&quot; value=&quot;256&quot;/&gt;&lt;/object&gt;&lt;object type=&quot;3&quot; unique_id=&quot;1318836&quot;&gt;&lt;property id=&quot;20148&quot; value=&quot;5&quot;/&gt;&lt;property id=&quot;20300&quot; value=&quot;Slide 35 - &amp;quot;Thank you!&amp;quot;&quot;/&gt;&lt;property id=&quot;20307&quot; value=&quot;287&quot;/&gt;&lt;/object&gt;&lt;object type=&quot;3&quot; unique_id=&quot;1318899&quot;&gt;&lt;property id=&quot;20148&quot; value=&quot;5&quot;/&gt;&lt;property id=&quot;20300&quot; value=&quot;Slide 2 - &amp;quot;Presentation Outline&amp;quot;&quot;/&gt;&lt;property id=&quot;20307&quot; value=&quot;313&quot;/&gt;&lt;/object&gt;&lt;object type=&quot;3&quot; unique_id=&quot;1318900&quot;&gt;&lt;property id=&quot;20148&quot; value=&quot;5&quot;/&gt;&lt;property id=&quot;20300&quot; value=&quot;Slide 4 - &amp;quot;What is Automated Data Collection?&amp;quot;&quot;/&gt;&lt;property id=&quot;20307&quot; value=&quot;314&quot;/&gt;&lt;/object&gt;&lt;object type=&quot;3&quot; unique_id=&quot;1318901&quot;&gt;&lt;property id=&quot;20148&quot; value=&quot;5&quot;/&gt;&lt;property id=&quot;20300&quot; value=&quot;Slide 5 - &amp;quot;Capabilities&amp;quot;&quot;/&gt;&lt;property id=&quot;20307&quot; value=&quot;317&quot;/&gt;&lt;/object&gt;&lt;object type=&quot;3&quot; unique_id=&quot;1318902&quot;&gt;&lt;property id=&quot;20148&quot; value=&quot;5&quot;/&gt;&lt;property id=&quot;20300&quot; value=&quot;Slide 6 - &amp;quot;Leading Technology Used for Distress&amp;quot;&quot;/&gt;&lt;property id=&quot;20307&quot; value=&quot;320&quot;/&gt;&lt;/object&gt;&lt;object type=&quot;3&quot; unique_id=&quot;1318903&quot;&gt;&lt;property id=&quot;20148&quot; value=&quot;5&quot;/&gt;&lt;property id=&quot;20300&quot; value=&quot;Slide 7 - &amp;quot;Distress Data Reduction&amp;amp;#x09;&amp;quot;&quot;/&gt;&lt;property id=&quot;20307&quot; value=&quot;318&quot;/&gt;&lt;/object&gt;&lt;object type=&quot;3&quot; unique_id=&quot;1318904&quot;&gt;&lt;property id=&quot;20148&quot; value=&quot;5&quot;/&gt;&lt;property id=&quot;20300&quot; value=&quot;Slide 8 - &amp;quot;Example Images&amp;quot;&quot;/&gt;&lt;property id=&quot;20307&quot; value=&quot;319&quot;/&gt;&lt;/object&gt;&lt;object type=&quot;3&quot; unique_id=&quot;1318905&quot;&gt;&lt;property id=&quot;20148&quot; value=&quot;5&quot;/&gt;&lt;property id=&quot;20300&quot; value=&quot;Slide 9 - &amp;quot;Challenges You Don’t See But Should be Aware of….&amp;quot;&quot;/&gt;&lt;property id=&quot;20307&quot; value=&quot;344&quot;/&gt;&lt;/object&gt;&lt;object type=&quot;3&quot; unique_id=&quot;1318906&quot;&gt;&lt;property id=&quot;20148&quot; value=&quot;5&quot;/&gt;&lt;property id=&quot;20300&quot; value=&quot;Slide 10 - &amp;quot;Why Do Automated Data Collection?&amp;quot;&quot;/&gt;&lt;property id=&quot;20307&quot; value=&quot;315&quot;/&gt;&lt;/object&gt;&lt;object type=&quot;3&quot; unique_id=&quot;1318907&quot;&gt;&lt;property id=&quot;20148&quot; value=&quot;5&quot;/&gt;&lt;property id=&quot;20300&quot; value=&quot;Slide 11 - &amp;quot;Cost/Benefit Considerations&amp;quot;&quot;/&gt;&lt;property id=&quot;20307&quot; value=&quot;316&quot;/&gt;&lt;/object&gt;&lt;object type=&quot;3&quot; unique_id=&quot;1318908&quot;&gt;&lt;property id=&quot;20148&quot; value=&quot;5&quot;/&gt;&lt;property id=&quot;20300&quot; value=&quot;Slide 12 - &amp;quot;Closing Thoughts on Automated Data Collection&amp;quot;&quot;/&gt;&lt;property id=&quot;20307&quot; value=&quot;321&quot;/&gt;&lt;/object&gt;&lt;object type=&quot;3&quot; unique_id=&quot;1318910&quot;&gt;&lt;property id=&quot;20148&quot; value=&quot;5&quot;/&gt;&lt;property id=&quot;20300&quot; value=&quot;Slide 14 - &amp;quot;AC Pavement Distress Types&amp;quot;&quot;/&gt;&lt;property id=&quot;20307&quot; value=&quot;323&quot;/&gt;&lt;/object&gt;&lt;object type=&quot;3&quot; unique_id=&quot;1318911&quot;&gt;&lt;property id=&quot;20148&quot; value=&quot;5&quot;/&gt;&lt;property id=&quot;20300&quot; value=&quot;Slide 15 - &amp;quot;Name That Distress!&amp;quot;&quot;/&gt;&lt;property id=&quot;20307&quot; value=&quot;324&quot;/&gt;&lt;/object&gt;&lt;object type=&quot;3&quot; unique_id=&quot;1318912&quot;&gt;&lt;property id=&quot;20148&quot; value=&quot;5&quot;/&gt;&lt;property id=&quot;20300&quot; value=&quot;Slide 16 - &amp;quot;Rutting Mechanism&amp;quot;&quot;/&gt;&lt;property id=&quot;20307&quot; value=&quot;325&quot;/&gt;&lt;/object&gt;&lt;object type=&quot;3&quot; unique_id=&quot;1318913&quot;&gt;&lt;property id=&quot;20148&quot; value=&quot;5&quot;/&gt;&lt;property id=&quot;20300&quot; value=&quot;Slide 17 - &amp;quot;Rutting in Top Lift&amp;quot;&quot;/&gt;&lt;property id=&quot;20307&quot; value=&quot;326&quot;/&gt;&lt;/object&gt;&lt;object type=&quot;3&quot; unique_id=&quot;1318914&quot;&gt;&lt;property id=&quot;20148&quot; value=&quot;5&quot;/&gt;&lt;property id=&quot;20300&quot; value=&quot;Slide 18 - &amp;quot;Candidate Treatments&amp;quot;&quot;/&gt;&lt;property id=&quot;20307&quot; value=&quot;327&quot;/&gt;&lt;/object&gt;&lt;object type=&quot;3&quot; unique_id=&quot;1318915&quot;&gt;&lt;property id=&quot;20148&quot; value=&quot;5&quot;/&gt;&lt;property id=&quot;20300&quot; value=&quot;Slide 19 - &amp;quot;Name That Distress!&amp;quot;&quot;/&gt;&lt;property id=&quot;20307&quot; value=&quot;328&quot;/&gt;&lt;/object&gt;&lt;object type=&quot;3&quot; unique_id=&quot;1318916&quot;&gt;&lt;property id=&quot;20148&quot; value=&quot;5&quot;/&gt;&lt;property id=&quot;20300&quot; value=&quot;Slide 20 - &amp;quot;Fatigue Cracking Mechanism&amp;quot;&quot;/&gt;&lt;property id=&quot;20307&quot; value=&quot;329&quot;/&gt;&lt;/object&gt;&lt;object type=&quot;3&quot; unique_id=&quot;1318917&quot;&gt;&lt;property id=&quot;20148&quot; value=&quot;5&quot;/&gt;&lt;property id=&quot;20300&quot; value=&quot;Slide 21 - &amp;quot;Fatigue Crack Progression&amp;quot;&quot;/&gt;&lt;property id=&quot;20307&quot; value=&quot;330&quot;/&gt;&lt;/object&gt;&lt;object type=&quot;3&quot; unique_id=&quot;1318918&quot;&gt;&lt;property id=&quot;20148&quot; value=&quot;5&quot;/&gt;&lt;property id=&quot;20300&quot; value=&quot;Slide 22 - &amp;quot;Candidate Treatments&amp;quot;&quot;/&gt;&lt;property id=&quot;20307&quot; value=&quot;331&quot;/&gt;&lt;/object&gt;&lt;object type=&quot;3&quot; unique_id=&quot;1318919&quot;&gt;&lt;property id=&quot;20148&quot; value=&quot;5&quot;/&gt;&lt;property id=&quot;20300&quot; value=&quot;Slide 23 - &amp;quot;Name That Distress!&amp;quot;&quot;/&gt;&lt;property id=&quot;20307&quot; value=&quot;332&quot;/&gt;&lt;/object&gt;&lt;object type=&quot;3&quot; unique_id=&quot;1318920&quot;&gt;&lt;property id=&quot;20148&quot; value=&quot;5&quot;/&gt;&lt;property id=&quot;20300&quot; value=&quot;Slide 24 - &amp;quot;Thermal Cracking Mechanism&amp;quot;&quot;/&gt;&lt;property id=&quot;20307&quot; value=&quot;333&quot;/&gt;&lt;/object&gt;&lt;object type=&quot;3&quot; unique_id=&quot;1318921&quot;&gt;&lt;property id=&quot;20148&quot; value=&quot;5&quot;/&gt;&lt;property id=&quot;20300&quot; value=&quot;Slide 25 - &amp;quot;Candidate Treatments&amp;quot;&quot;/&gt;&lt;property id=&quot;20307&quot; value=&quot;334&quot;/&gt;&lt;/object&gt;&lt;object type=&quot;3&quot; unique_id=&quot;1318922&quot;&gt;&lt;property id=&quot;20148&quot; value=&quot;5&quot;/&gt;&lt;property id=&quot;20300&quot; value=&quot;Slide 26 - &amp;quot;Name That Distress!&amp;quot;&quot;/&gt;&lt;property id=&quot;20307&quot; value=&quot;335&quot;/&gt;&lt;/object&gt;&lt;object type=&quot;3&quot; unique_id=&quot;1318923&quot;&gt;&lt;property id=&quot;20148&quot; value=&quot;5&quot;/&gt;&lt;property id=&quot;20300&quot; value=&quot;Slide 27 - &amp;quot;Candidate Treatments&amp;quot;&quot;/&gt;&lt;property id=&quot;20307&quot; value=&quot;336&quot;/&gt;&lt;/object&gt;&lt;object type=&quot;3&quot; unique_id=&quot;1318924&quot;&gt;&lt;property id=&quot;20148&quot; value=&quot;5&quot;/&gt;&lt;property id=&quot;20300&quot; value=&quot;Slide 28 - &amp;quot;Name That Distress!&amp;quot;&quot;/&gt;&lt;property id=&quot;20307&quot; value=&quot;337&quot;/&gt;&lt;/object&gt;&lt;object type=&quot;3&quot; unique_id=&quot;1318925&quot;&gt;&lt;property id=&quot;20148&quot; value=&quot;5&quot;/&gt;&lt;property id=&quot;20300&quot; value=&quot;Slide 29 - &amp;quot;Reflection Cracking Mechanism&amp;quot;&quot;/&gt;&lt;property id=&quot;20307&quot; value=&quot;338&quot;/&gt;&lt;/object&gt;&lt;object type=&quot;3&quot; unique_id=&quot;1318926&quot;&gt;&lt;property id=&quot;20148&quot; value=&quot;5&quot;/&gt;&lt;property id=&quot;20300&quot; value=&quot;Slide 30 - &amp;quot;Candidate Treatments&amp;quot;&quot;/&gt;&lt;property id=&quot;20307&quot; value=&quot;339&quot;/&gt;&lt;/object&gt;&lt;object type=&quot;3&quot; unique_id=&quot;1318927&quot;&gt;&lt;property id=&quot;20148&quot; value=&quot;5&quot;/&gt;&lt;property id=&quot;20300&quot; value=&quot;Slide 31 - &amp;quot;Name That Distress!&amp;quot;&quot;/&gt;&lt;property id=&quot;20307&quot; value=&quot;340&quot;/&gt;&lt;/object&gt;&lt;object type=&quot;3&quot; unique_id=&quot;1318928&quot;&gt;&lt;property id=&quot;20148&quot; value=&quot;5&quot;/&gt;&lt;property id=&quot;20300&quot; value=&quot;Slide 32 - &amp;quot;Stripping Mechanism&amp;quot;&quot;/&gt;&lt;property id=&quot;20307&quot; value=&quot;341&quot;/&gt;&lt;/object&gt;&lt;object type=&quot;3&quot; unique_id=&quot;1318929&quot;&gt;&lt;property id=&quot;20148&quot; value=&quot;5&quot;/&gt;&lt;property id=&quot;20300&quot; value=&quot;Slide 33 - &amp;quot;Candidate Treatments&amp;quot;&quot;/&gt;&lt;property id=&quot;20307&quot; value=&quot;342&quot;/&gt;&lt;/object&gt;&lt;object type=&quot;3&quot; unique_id=&quot;1318930&quot;&gt;&lt;property id=&quot;20148&quot; value=&quot;5&quot;/&gt;&lt;property id=&quot;20300&quot; value=&quot;Slide 34 - &amp;quot;Main Take-away&amp;quot;&quot;/&gt;&lt;property id=&quot;20307&quot; value=&quot;343&quot;/&gt;&lt;/object&gt;&lt;object type=&quot;3&quot; unique_id=&quot;1319163&quot;&gt;&lt;property id=&quot;20148&quot; value=&quot;5&quot;/&gt;&lt;property id=&quot;20300&quot; value=&quot;Slide 3 - &amp;quot;AUTOMATED DATA COLLECTION&amp;quot;&quot;/&gt;&lt;property id=&quot;20307&quot; value=&quot;346&quot;/&gt;&lt;/object&gt;&lt;object type=&quot;3&quot; unique_id=&quot;1319164&quot;&gt;&lt;property id=&quot;20148&quot; value=&quot;5&quot;/&gt;&lt;property id=&quot;20300&quot; value=&quot;Slide 13 - &amp;quot;CAUSES OF PAVEMENT DISTRESS&amp;quot;&quot;/&gt;&lt;property id=&quot;20307&quot; value=&quot;347&quot;/&gt;&lt;/object&gt;&lt;/object&gt;&lt;object type=&quot;8&quot; unique_id=&quot;131460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APTech PPT Template Color Theme">
      <a:dk1>
        <a:srgbClr val="142129"/>
      </a:dk1>
      <a:lt1>
        <a:sysClr val="window" lastClr="FFFFFF"/>
      </a:lt1>
      <a:dk2>
        <a:srgbClr val="435561"/>
      </a:dk2>
      <a:lt2>
        <a:srgbClr val="E7E6E6"/>
      </a:lt2>
      <a:accent1>
        <a:srgbClr val="7AC043"/>
      </a:accent1>
      <a:accent2>
        <a:srgbClr val="097039"/>
      </a:accent2>
      <a:accent3>
        <a:srgbClr val="25B34B"/>
      </a:accent3>
      <a:accent4>
        <a:srgbClr val="01253C"/>
      </a:accent4>
      <a:accent5>
        <a:srgbClr val="194E70"/>
      </a:accent5>
      <a:accent6>
        <a:srgbClr val="94A2AD"/>
      </a:accent6>
      <a:hlink>
        <a:srgbClr val="7AC043"/>
      </a:hlink>
      <a:folHlink>
        <a:srgbClr val="ADD68A"/>
      </a:folHlink>
    </a:clrScheme>
    <a:fontScheme name="APTech PPT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C2B0169-239F-4FBA-B6E2-EE069FFF840F}" vid="{1206501E-091C-449E-99C3-924E62780B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PTech PPT Template Color Theme">
    <a:dk1>
      <a:srgbClr val="142129"/>
    </a:dk1>
    <a:lt1>
      <a:sysClr val="window" lastClr="FFFFFF"/>
    </a:lt1>
    <a:dk2>
      <a:srgbClr val="435561"/>
    </a:dk2>
    <a:lt2>
      <a:srgbClr val="E7E6E6"/>
    </a:lt2>
    <a:accent1>
      <a:srgbClr val="7AC043"/>
    </a:accent1>
    <a:accent2>
      <a:srgbClr val="097039"/>
    </a:accent2>
    <a:accent3>
      <a:srgbClr val="25B34B"/>
    </a:accent3>
    <a:accent4>
      <a:srgbClr val="01253C"/>
    </a:accent4>
    <a:accent5>
      <a:srgbClr val="194E70"/>
    </a:accent5>
    <a:accent6>
      <a:srgbClr val="94A2AD"/>
    </a:accent6>
    <a:hlink>
      <a:srgbClr val="7AC043"/>
    </a:hlink>
    <a:folHlink>
      <a:srgbClr val="ADD68A"/>
    </a:folHlink>
  </a:clrScheme>
</a:themeOverride>
</file>

<file path=ppt/theme/themeOverride2.xml><?xml version="1.0" encoding="utf-8"?>
<a:themeOverride xmlns:a="http://schemas.openxmlformats.org/drawingml/2006/main">
  <a:clrScheme name="APTech PPT Template Color Theme">
    <a:dk1>
      <a:srgbClr val="142129"/>
    </a:dk1>
    <a:lt1>
      <a:sysClr val="window" lastClr="FFFFFF"/>
    </a:lt1>
    <a:dk2>
      <a:srgbClr val="435561"/>
    </a:dk2>
    <a:lt2>
      <a:srgbClr val="E7E6E6"/>
    </a:lt2>
    <a:accent1>
      <a:srgbClr val="7AC043"/>
    </a:accent1>
    <a:accent2>
      <a:srgbClr val="097039"/>
    </a:accent2>
    <a:accent3>
      <a:srgbClr val="25B34B"/>
    </a:accent3>
    <a:accent4>
      <a:srgbClr val="01253C"/>
    </a:accent4>
    <a:accent5>
      <a:srgbClr val="194E70"/>
    </a:accent5>
    <a:accent6>
      <a:srgbClr val="94A2AD"/>
    </a:accent6>
    <a:hlink>
      <a:srgbClr val="7AC043"/>
    </a:hlink>
    <a:folHlink>
      <a:srgbClr val="ADD68A"/>
    </a:folHlink>
  </a:clrScheme>
</a:themeOverride>
</file>

<file path=ppt/theme/themeOverride3.xml><?xml version="1.0" encoding="utf-8"?>
<a:themeOverride xmlns:a="http://schemas.openxmlformats.org/drawingml/2006/main">
  <a:clrScheme name="APTech PPT Template Color Theme">
    <a:dk1>
      <a:srgbClr val="142129"/>
    </a:dk1>
    <a:lt1>
      <a:sysClr val="window" lastClr="FFFFFF"/>
    </a:lt1>
    <a:dk2>
      <a:srgbClr val="435561"/>
    </a:dk2>
    <a:lt2>
      <a:srgbClr val="E7E6E6"/>
    </a:lt2>
    <a:accent1>
      <a:srgbClr val="7AC043"/>
    </a:accent1>
    <a:accent2>
      <a:srgbClr val="097039"/>
    </a:accent2>
    <a:accent3>
      <a:srgbClr val="25B34B"/>
    </a:accent3>
    <a:accent4>
      <a:srgbClr val="01253C"/>
    </a:accent4>
    <a:accent5>
      <a:srgbClr val="194E70"/>
    </a:accent5>
    <a:accent6>
      <a:srgbClr val="94A2AD"/>
    </a:accent6>
    <a:hlink>
      <a:srgbClr val="7AC043"/>
    </a:hlink>
    <a:folHlink>
      <a:srgbClr val="ADD68A"/>
    </a:folHlink>
  </a:clrScheme>
</a:themeOverride>
</file>

<file path=ppt/theme/themeOverride4.xml><?xml version="1.0" encoding="utf-8"?>
<a:themeOverride xmlns:a="http://schemas.openxmlformats.org/drawingml/2006/main">
  <a:clrScheme name="APTech PPT Template Color Theme">
    <a:dk1>
      <a:srgbClr val="142129"/>
    </a:dk1>
    <a:lt1>
      <a:sysClr val="window" lastClr="FFFFFF"/>
    </a:lt1>
    <a:dk2>
      <a:srgbClr val="435561"/>
    </a:dk2>
    <a:lt2>
      <a:srgbClr val="E7E6E6"/>
    </a:lt2>
    <a:accent1>
      <a:srgbClr val="7AC043"/>
    </a:accent1>
    <a:accent2>
      <a:srgbClr val="097039"/>
    </a:accent2>
    <a:accent3>
      <a:srgbClr val="25B34B"/>
    </a:accent3>
    <a:accent4>
      <a:srgbClr val="01253C"/>
    </a:accent4>
    <a:accent5>
      <a:srgbClr val="194E70"/>
    </a:accent5>
    <a:accent6>
      <a:srgbClr val="94A2AD"/>
    </a:accent6>
    <a:hlink>
      <a:srgbClr val="7AC043"/>
    </a:hlink>
    <a:folHlink>
      <a:srgbClr val="ADD68A"/>
    </a:folHlink>
  </a:clrScheme>
</a:themeOverride>
</file>

<file path=ppt/theme/themeOverride5.xml><?xml version="1.0" encoding="utf-8"?>
<a:themeOverride xmlns:a="http://schemas.openxmlformats.org/drawingml/2006/main">
  <a:clrScheme name="APTech PPT Template Color Theme">
    <a:dk1>
      <a:srgbClr val="142129"/>
    </a:dk1>
    <a:lt1>
      <a:sysClr val="window" lastClr="FFFFFF"/>
    </a:lt1>
    <a:dk2>
      <a:srgbClr val="435561"/>
    </a:dk2>
    <a:lt2>
      <a:srgbClr val="E7E6E6"/>
    </a:lt2>
    <a:accent1>
      <a:srgbClr val="7AC043"/>
    </a:accent1>
    <a:accent2>
      <a:srgbClr val="097039"/>
    </a:accent2>
    <a:accent3>
      <a:srgbClr val="25B34B"/>
    </a:accent3>
    <a:accent4>
      <a:srgbClr val="01253C"/>
    </a:accent4>
    <a:accent5>
      <a:srgbClr val="194E70"/>
    </a:accent5>
    <a:accent6>
      <a:srgbClr val="94A2AD"/>
    </a:accent6>
    <a:hlink>
      <a:srgbClr val="7AC043"/>
    </a:hlink>
    <a:folHlink>
      <a:srgbClr val="ADD68A"/>
    </a:folHlink>
  </a:clrScheme>
</a:themeOverride>
</file>

<file path=ppt/theme/themeOverride6.xml><?xml version="1.0" encoding="utf-8"?>
<a:themeOverride xmlns:a="http://schemas.openxmlformats.org/drawingml/2006/main">
  <a:clrScheme name="APTech PPT Template Color Theme">
    <a:dk1>
      <a:srgbClr val="142129"/>
    </a:dk1>
    <a:lt1>
      <a:sysClr val="window" lastClr="FFFFFF"/>
    </a:lt1>
    <a:dk2>
      <a:srgbClr val="435561"/>
    </a:dk2>
    <a:lt2>
      <a:srgbClr val="E7E6E6"/>
    </a:lt2>
    <a:accent1>
      <a:srgbClr val="7AC043"/>
    </a:accent1>
    <a:accent2>
      <a:srgbClr val="097039"/>
    </a:accent2>
    <a:accent3>
      <a:srgbClr val="25B34B"/>
    </a:accent3>
    <a:accent4>
      <a:srgbClr val="01253C"/>
    </a:accent4>
    <a:accent5>
      <a:srgbClr val="194E70"/>
    </a:accent5>
    <a:accent6>
      <a:srgbClr val="94A2AD"/>
    </a:accent6>
    <a:hlink>
      <a:srgbClr val="7AC043"/>
    </a:hlink>
    <a:folHlink>
      <a:srgbClr val="ADD68A"/>
    </a:folHlink>
  </a:clrScheme>
</a:themeOverride>
</file>

<file path=ppt/theme/themeOverride7.xml><?xml version="1.0" encoding="utf-8"?>
<a:themeOverride xmlns:a="http://schemas.openxmlformats.org/drawingml/2006/main">
  <a:clrScheme name="APTech PPT Template Color Theme">
    <a:dk1>
      <a:srgbClr val="142129"/>
    </a:dk1>
    <a:lt1>
      <a:sysClr val="window" lastClr="FFFFFF"/>
    </a:lt1>
    <a:dk2>
      <a:srgbClr val="435561"/>
    </a:dk2>
    <a:lt2>
      <a:srgbClr val="E7E6E6"/>
    </a:lt2>
    <a:accent1>
      <a:srgbClr val="7AC043"/>
    </a:accent1>
    <a:accent2>
      <a:srgbClr val="097039"/>
    </a:accent2>
    <a:accent3>
      <a:srgbClr val="25B34B"/>
    </a:accent3>
    <a:accent4>
      <a:srgbClr val="01253C"/>
    </a:accent4>
    <a:accent5>
      <a:srgbClr val="194E70"/>
    </a:accent5>
    <a:accent6>
      <a:srgbClr val="94A2AD"/>
    </a:accent6>
    <a:hlink>
      <a:srgbClr val="7AC043"/>
    </a:hlink>
    <a:folHlink>
      <a:srgbClr val="ADD6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5361</TotalTime>
  <Words>2777</Words>
  <Application>Microsoft Office PowerPoint</Application>
  <PresentationFormat>Widescreen</PresentationFormat>
  <Paragraphs>1031</Paragraphs>
  <Slides>69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Franklin Gothic Demi Cond</vt:lpstr>
      <vt:lpstr>Franklin Gothic Medium</vt:lpstr>
      <vt:lpstr>Wingdings</vt:lpstr>
      <vt:lpstr>Office Theme</vt:lpstr>
      <vt:lpstr>Rehabilitation Designs with AC Overlays </vt:lpstr>
      <vt:lpstr>PaveME Asphalt Overlay Design Options</vt:lpstr>
      <vt:lpstr>Asphalt Overlay of Existing Asphalt Pavement </vt:lpstr>
      <vt:lpstr>Project Description</vt:lpstr>
      <vt:lpstr>Typical Road Configuration</vt:lpstr>
      <vt:lpstr>Distress prior to Overlay</vt:lpstr>
      <vt:lpstr>Distress prior to Overlay</vt:lpstr>
      <vt:lpstr>PaveME Inputs – General Information</vt:lpstr>
      <vt:lpstr>PaveME Inputs – Performance Criteria</vt:lpstr>
      <vt:lpstr>PaveME Inputs – Traffic</vt:lpstr>
      <vt:lpstr>PaveME Inputs – Traffic (continued…)</vt:lpstr>
      <vt:lpstr>PaveME Inputs – Traffic (continued…)</vt:lpstr>
      <vt:lpstr>PaveME Inputs – Traffic (continued…)</vt:lpstr>
      <vt:lpstr>PaveME Inputs – Traffic (continued…)</vt:lpstr>
      <vt:lpstr>PaveME Inputs – Climate</vt:lpstr>
      <vt:lpstr>AC Layer Properties</vt:lpstr>
      <vt:lpstr>Rehabilitation Inputs</vt:lpstr>
      <vt:lpstr>AC Layer Properties</vt:lpstr>
      <vt:lpstr>AC Layer Properties</vt:lpstr>
      <vt:lpstr>AC Layer Properties (continued…)</vt:lpstr>
      <vt:lpstr>AC Layer Properties (continued…)</vt:lpstr>
      <vt:lpstr>AC Layer Properties (continued…)</vt:lpstr>
      <vt:lpstr>AC Layer Properties (continued…)</vt:lpstr>
      <vt:lpstr>AC Layer Properties (continued…)</vt:lpstr>
      <vt:lpstr>Summary of AC Layer Properties</vt:lpstr>
      <vt:lpstr>Base and Subgrade Layer Properties</vt:lpstr>
      <vt:lpstr>Base and Subgrade Layer Properties</vt:lpstr>
      <vt:lpstr>Base and Subgrade Layer Properties</vt:lpstr>
      <vt:lpstr>Base and Subgrade Layer Properties</vt:lpstr>
      <vt:lpstr>Summary of Unbound Layer Properties</vt:lpstr>
      <vt:lpstr>Design Structure</vt:lpstr>
      <vt:lpstr>Evaluation Scenarios</vt:lpstr>
      <vt:lpstr>Comparison – Mill, Fill, and Overlay</vt:lpstr>
      <vt:lpstr>Comparison – Mill, Fill, and Overlay (continued…)</vt:lpstr>
      <vt:lpstr>Comparison – Mill, Fill, and Overlay (continued…)</vt:lpstr>
      <vt:lpstr>Comparison – Mill, Fill, and Overlay (continued…)</vt:lpstr>
      <vt:lpstr>Mill vs No Mill</vt:lpstr>
      <vt:lpstr>Comparison – PG Binder Grade</vt:lpstr>
      <vt:lpstr>Comparison – PG Binder Grade (continued…)</vt:lpstr>
      <vt:lpstr>Comparison – PG Binder Grade (continued…)</vt:lpstr>
      <vt:lpstr>QUESTIONS?</vt:lpstr>
      <vt:lpstr>Asphalt Overlay of Existing  Composite Pavement </vt:lpstr>
      <vt:lpstr>Project Description</vt:lpstr>
      <vt:lpstr>Pavement Condition Prior to Overlay</vt:lpstr>
      <vt:lpstr>Pavement Condition Prior to Overlay (continued…)</vt:lpstr>
      <vt:lpstr>Typical Distress (2019) </vt:lpstr>
      <vt:lpstr>PaveME Inputs – Performance Criteria</vt:lpstr>
      <vt:lpstr>PaveME Inputs – General Information</vt:lpstr>
      <vt:lpstr>PaveME Inputs – Traffic</vt:lpstr>
      <vt:lpstr>PaveME Inputs – Traffic (continued…)</vt:lpstr>
      <vt:lpstr>PaveME Inputs – Traffic (continued…)</vt:lpstr>
      <vt:lpstr>PaveME Inputs – Traffic (continued…)</vt:lpstr>
      <vt:lpstr>PaveME Inputs – Traffic (continued…)</vt:lpstr>
      <vt:lpstr>PaveME Inputs – Climate</vt:lpstr>
      <vt:lpstr>PaveME Inputs – JPCP Design Properties</vt:lpstr>
      <vt:lpstr>PaveME Inputs – JPCP Design Properties</vt:lpstr>
      <vt:lpstr>PaveME Inputs – JPCP Design Properties</vt:lpstr>
      <vt:lpstr>PaveME Inputs – JPCP Design Properties</vt:lpstr>
      <vt:lpstr>PaveME Inputs – JPCP Design Properties</vt:lpstr>
      <vt:lpstr>PaveME Inputs – AC Layer Properties</vt:lpstr>
      <vt:lpstr>PaveME Inputs – Base Layers and Subgrade Properties</vt:lpstr>
      <vt:lpstr>Design Structure</vt:lpstr>
      <vt:lpstr>Evaluation Scenarios</vt:lpstr>
      <vt:lpstr>Comparison – Slab Repair</vt:lpstr>
      <vt:lpstr>Comparison – Slab Repair (continued…)</vt:lpstr>
      <vt:lpstr>Comparison – Slab Repair (continued…)</vt:lpstr>
      <vt:lpstr>Comparison – Overlay Thickness</vt:lpstr>
      <vt:lpstr>Comparison – Overlay Thickness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 Ram</dc:creator>
  <cp:lastModifiedBy>Linda Pierce</cp:lastModifiedBy>
  <cp:revision>231</cp:revision>
  <dcterms:created xsi:type="dcterms:W3CDTF">2019-04-18T20:40:50Z</dcterms:created>
  <dcterms:modified xsi:type="dcterms:W3CDTF">2021-07-30T19:19:34Z</dcterms:modified>
</cp:coreProperties>
</file>