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57" r:id="rId3"/>
    <p:sldId id="263" r:id="rId4"/>
    <p:sldId id="262" r:id="rId5"/>
    <p:sldId id="258" r:id="rId6"/>
    <p:sldId id="260" r:id="rId7"/>
    <p:sldId id="266" r:id="rId8"/>
    <p:sldId id="261" r:id="rId9"/>
    <p:sldId id="271" r:id="rId10"/>
    <p:sldId id="272" r:id="rId11"/>
    <p:sldId id="279" r:id="rId12"/>
    <p:sldId id="275" r:id="rId13"/>
    <p:sldId id="264" r:id="rId14"/>
    <p:sldId id="277" r:id="rId15"/>
    <p:sldId id="274" r:id="rId16"/>
    <p:sldId id="273" r:id="rId17"/>
    <p:sldId id="276" r:id="rId18"/>
    <p:sldId id="270" r:id="rId19"/>
    <p:sldId id="278" r:id="rId20"/>
    <p:sldId id="269" r:id="rId21"/>
    <p:sldId id="267" r:id="rId22"/>
    <p:sldId id="268" r:id="rId23"/>
    <p:sldId id="265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8" autoAdjust="0"/>
    <p:restoredTop sz="94660"/>
  </p:normalViewPr>
  <p:slideViewPr>
    <p:cSldViewPr snapToGrid="0">
      <p:cViewPr varScale="1">
        <p:scale>
          <a:sx n="90" d="100"/>
          <a:sy n="90" d="100"/>
        </p:scale>
        <p:origin x="12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29DF67-BD13-42B9-8DAF-14E380B1C216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CB4CD9-53E1-48C8-A0D0-E15795DADE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7367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A16BFA-99CC-41A8-BA13-8B018798B0A9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24252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EF1F06-1C13-43F5-90FD-686B00A130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83B2CD-B440-4533-A69F-3DA9AA0ACB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680128-F11D-4441-9373-0714322D3F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E6DDA-ED7A-40DC-AF68-B32818F760E2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906864-504C-42D0-8D17-E777B01F88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062A91-EAEB-495C-838C-2FDDCE5876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D06A8-5D59-4FCF-B84C-B14D147EA2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3931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F93190-103B-4239-A460-F158AC3201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64C8EB7-C49D-4D5C-A275-4DFA6DC1CB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3D74C9-1CFB-4EA5-B487-DBBE1564BF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E6DDA-ED7A-40DC-AF68-B32818F760E2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04FA8A-86CC-4483-A97D-C78FC7551A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094644-243D-40E1-AFA7-AD9BBC272B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D06A8-5D59-4FCF-B84C-B14D147EA2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8951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012E4D3-1F67-4F7A-B03C-CA20A36B13F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520C89-44E9-43E3-9E93-E97BAEDD04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913BDD-7136-4012-9DAD-F2F849442B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E6DDA-ED7A-40DC-AF68-B32818F760E2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BB28E0-C069-4BB3-8BD1-1A579BCB39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C1A8A4-F515-49B2-8272-1A06C8BABD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D06A8-5D59-4FCF-B84C-B14D147EA2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9102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CE0171-2A40-4BE9-8AE2-EF865236AC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523B1C-5CBE-47D3-8484-CC7D4D1D9A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5D1F45-256F-49E9-8D2F-48995DB3E9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E6DDA-ED7A-40DC-AF68-B32818F760E2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A1391A-3AF5-494E-A92C-EDB4E17CB8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DA55C6-D928-486F-9454-2138A323FF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D06A8-5D59-4FCF-B84C-B14D147EA2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17528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F9CBB7-DBA9-4EB1-AFA5-650459FBA4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3F0DE6-1A09-4184-AFBF-A70895F3C3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B9E303-482B-444D-BD6B-0469653AC8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E6DDA-ED7A-40DC-AF68-B32818F760E2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DCC6F6-C139-4A51-9D8E-EEE5A1DC47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639B79-10A0-43D3-815B-BB2F1EF2A7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D06A8-5D59-4FCF-B84C-B14D147EA2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251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DA9332-E8A7-4AFF-A239-231E5762F6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935841-3B23-42E8-907D-94F479C8BC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D64BB8-DAE6-4C14-A146-B6E4E381AC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29D234-44D9-4823-9082-D1AD10CD74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E6DDA-ED7A-40DC-AF68-B32818F760E2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5FDADE-66E2-4ED3-BE60-9E0F47D7F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320FCD-2A6C-4E95-98C8-D5C45AEB7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D06A8-5D59-4FCF-B84C-B14D147EA2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195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96CD8A-825F-4C0F-A00F-640439E19A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7279B1-7281-4C1A-8776-641E1F9387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FA4FB07-4CEF-4DED-90B6-E53A9C6E5E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9E2413E-C4FA-43AF-BBFC-270450C190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62EAC4E-4F98-4490-A684-73CBE0FF5E4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15B46D3-9FBA-48F7-B863-3D4CED5CAC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E6DDA-ED7A-40DC-AF68-B32818F760E2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B638BED-11C3-432E-8DDA-6A49D6C1C8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E9207B6-5064-41D5-ABF0-B29F21030D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D06A8-5D59-4FCF-B84C-B14D147EA2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9996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6A54C4-4D53-4256-B1D8-CF684CE7A6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54F5CE4-131B-44AF-A74D-E9CF626BA4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E6DDA-ED7A-40DC-AF68-B32818F760E2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F40435-7AE3-400E-9D6E-FD8F0230F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B490D72-BF31-4933-B6EE-8C19DE9230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D06A8-5D59-4FCF-B84C-B14D147EA2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3110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316B472-BF1F-4463-AF6B-AAAFA77950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E6DDA-ED7A-40DC-AF68-B32818F760E2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C3C7BB9-986D-41DE-8512-A0E618DF7C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D88136-EAC3-40C9-9EAD-681FA8D8A9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D06A8-5D59-4FCF-B84C-B14D147EA2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340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067AEC-4499-4DAF-AC9A-8DB9AEDF97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91047F-1A16-429B-A876-FE1C91D0D5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DD2F13-A60C-46AF-98F2-D39267397A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AA4337-7F65-4FCB-A4D1-86F93217EE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E6DDA-ED7A-40DC-AF68-B32818F760E2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620265-AEE4-448A-AC76-316506570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99900B-8A17-4599-A149-F1DD710AA5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D06A8-5D59-4FCF-B84C-B14D147EA2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95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14CBB2-0373-4FB9-8900-B0B5E99F0C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470AF25-C021-4B87-9B0A-B73182518B9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2F273E-8B87-4623-AF51-8E75B709D7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A054A7-3A5D-48B4-8287-7469CC0A9C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E6DDA-ED7A-40DC-AF68-B32818F760E2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0BFE80-0DFA-4AB5-894C-35555155F4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DF1F44-93AF-4FFC-89E2-2B9F626A55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D06A8-5D59-4FCF-B84C-B14D147EA2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208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9B1FEA1-A72B-43E0-9C25-0B8BEC68C7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9F1A8C-F692-4117-BA69-D6DF3431F1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965780-E915-471E-8DAD-1F56ECEFD0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DE6DDA-ED7A-40DC-AF68-B32818F760E2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6B5F61-DB81-4FDC-A584-175DB16DD2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5FD15C-35D1-4C07-AC6F-6900C76961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4D06A8-5D59-4FCF-B84C-B14D147EA2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650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gis.ncdc.noaa.gov/maps/ncei/summaries/daily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gis.ncdc.noaa.gov/maps/ncei/summaries/daily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hyperlink" Target="http://ascelibrary.org/doi/abs/10.1061/(ASCE)TE.1943-5436.0000832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png"/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gis.ncdc.noaa.gov/maps/ncei/summaries/daily" TargetMode="External"/><Relationship Id="rId2" Type="http://schemas.openxmlformats.org/officeDocument/2006/relationships/hyperlink" Target="https://doi.org/10.1080/10298436.2018.1546858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hyperlink" Target="https://www.fhwa.dot.gov/publications/research/infrastructure/pavements/ltpp/98085/tempred.cfm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doi.org/10.1177/0361198118825122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CE410D-98D6-4DF8-AC95-F911A673B1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773237"/>
          </a:xfrm>
        </p:spPr>
        <p:txBody>
          <a:bodyPr>
            <a:normAutofit fontScale="90000"/>
          </a:bodyPr>
          <a:lstStyle/>
          <a:p>
            <a:r>
              <a:rPr lang="en-US" dirty="0"/>
              <a:t>Demonstration of TSD Data Extraction and Processing Tool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BE11B7-2682-4057-89B2-8C8FDBA791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4400" y="3200400"/>
            <a:ext cx="10141527" cy="3228109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 Webinar Series</a:t>
            </a:r>
          </a:p>
          <a:p>
            <a:pPr>
              <a:lnSpc>
                <a:spcPct val="120000"/>
              </a:lnSpc>
            </a:pPr>
            <a:r>
              <a:rPr lang="en-US" dirty="0"/>
              <a:t>Transportation Pooled Fund-5(385): Pavement Structural Evaluation with Traffic Speed Deflection Devices (TSDDs)</a:t>
            </a:r>
          </a:p>
          <a:p>
            <a:endParaRPr lang="en-US" dirty="0"/>
          </a:p>
          <a:p>
            <a:r>
              <a:rPr lang="en-US" dirty="0"/>
              <a:t>Senthil Thyagarajan</a:t>
            </a:r>
          </a:p>
          <a:p>
            <a:r>
              <a:rPr lang="en-US" dirty="0"/>
              <a:t>Transportation Engineer</a:t>
            </a:r>
          </a:p>
          <a:p>
            <a:r>
              <a:rPr lang="en-US" dirty="0"/>
              <a:t>Maintenance Division</a:t>
            </a:r>
          </a:p>
          <a:p>
            <a:r>
              <a:rPr lang="en-US" dirty="0"/>
              <a:t>TxDOT</a:t>
            </a:r>
          </a:p>
        </p:txBody>
      </p:sp>
    </p:spTree>
    <p:extLst>
      <p:ext uri="{BB962C8B-B14F-4D97-AF65-F5344CB8AC3E}">
        <p14:creationId xmlns:p14="http://schemas.microsoft.com/office/powerpoint/2010/main" val="15373098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23E56D-D9AE-4D91-B774-86EEF7B089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Pre-analysis Check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071E43-B6AA-48FB-BB10-FF2BDBCEF6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en-US" dirty="0"/>
              <a:t>Before extracting data,</a:t>
            </a:r>
          </a:p>
          <a:p>
            <a:pPr lvl="0"/>
            <a:r>
              <a:rPr lang="en-US" dirty="0"/>
              <a:t>Verify the deflection worksheet is the first worksheet.</a:t>
            </a:r>
          </a:p>
          <a:p>
            <a:pPr lvl="0"/>
            <a:r>
              <a:rPr lang="en-US" dirty="0"/>
              <a:t>Verify the data format and make any required changes to the “</a:t>
            </a:r>
            <a:r>
              <a:rPr lang="en-US" dirty="0" err="1"/>
              <a:t>Defl_File_Format</a:t>
            </a:r>
            <a:r>
              <a:rPr lang="en-US" dirty="0"/>
              <a:t>” worksheet. </a:t>
            </a:r>
          </a:p>
          <a:p>
            <a:pPr lvl="1"/>
            <a:r>
              <a:rPr lang="en-US" dirty="0"/>
              <a:t>Verify if the column numbers next to each column in ‘</a:t>
            </a:r>
            <a:r>
              <a:rPr lang="en-US" dirty="0" err="1"/>
              <a:t>Defl_file_format</a:t>
            </a:r>
            <a:r>
              <a:rPr lang="en-US" dirty="0"/>
              <a:t>’ worksheet match the column location for the key variables in the deflection file.</a:t>
            </a:r>
          </a:p>
          <a:p>
            <a:r>
              <a:rPr lang="en-US" dirty="0"/>
              <a:t>Extract previous day average temperature for the test route from </a:t>
            </a:r>
            <a:r>
              <a:rPr lang="en-US" u="sng" dirty="0">
                <a:hlinkClick r:id="rId2"/>
              </a:rPr>
              <a:t>https://gis.ncdc.noaa.gov/maps/ncei/summaries/daily</a:t>
            </a:r>
            <a:r>
              <a:rPr lang="en-US" dirty="0"/>
              <a:t>.  </a:t>
            </a:r>
          </a:p>
          <a:p>
            <a:r>
              <a:rPr lang="en-US" dirty="0"/>
              <a:t>The DLL file ‘EVERSERS.dll’ required for </a:t>
            </a:r>
            <a:r>
              <a:rPr lang="en-US" dirty="0" err="1"/>
              <a:t>backcalculation</a:t>
            </a:r>
            <a:r>
              <a:rPr lang="en-US" dirty="0"/>
              <a:t> should be placed in </a:t>
            </a:r>
            <a:r>
              <a:rPr lang="en-US" u="sng" dirty="0"/>
              <a:t>c:\Temp\EVERSERS.dll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82351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16083D-15EE-4DF4-A244-FD7B775D84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Backcalculation</a:t>
            </a:r>
            <a:r>
              <a:rPr lang="en-US" dirty="0"/>
              <a:t> – Locating Eversers.dll file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7845826-2325-4218-8A5D-17540931E76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34610"/>
          <a:stretch/>
        </p:blipFill>
        <p:spPr>
          <a:xfrm>
            <a:off x="4253552" y="1690688"/>
            <a:ext cx="7100248" cy="153208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3E6EE0F-EB22-4EF7-B3EE-F862D747048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21215"/>
          <a:stretch/>
        </p:blipFill>
        <p:spPr>
          <a:xfrm>
            <a:off x="4368800" y="3490775"/>
            <a:ext cx="6580187" cy="285922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3CE43A2-7DAD-4B99-A843-EB10BC3E2C4D}"/>
              </a:ext>
            </a:extLst>
          </p:cNvPr>
          <p:cNvSpPr txBox="1"/>
          <p:nvPr/>
        </p:nvSpPr>
        <p:spPr>
          <a:xfrm>
            <a:off x="838200" y="1747116"/>
            <a:ext cx="2095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Default Location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169793D-DAE4-457D-9EA2-90D83FA65CF0}"/>
              </a:ext>
            </a:extLst>
          </p:cNvPr>
          <p:cNvSpPr txBox="1"/>
          <p:nvPr/>
        </p:nvSpPr>
        <p:spPr>
          <a:xfrm>
            <a:off x="838200" y="3490775"/>
            <a:ext cx="2095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Custom Location</a:t>
            </a:r>
          </a:p>
        </p:txBody>
      </p:sp>
    </p:spTree>
    <p:extLst>
      <p:ext uri="{BB962C8B-B14F-4D97-AF65-F5344CB8AC3E}">
        <p14:creationId xmlns:p14="http://schemas.microsoft.com/office/powerpoint/2010/main" val="2047810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DDEC91-8438-4FCC-971A-E2BFC42AF7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Input Worksheet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D7799E1-D0F8-4F9C-9638-F1E1397652F0}"/>
              </a:ext>
            </a:extLst>
          </p:cNvPr>
          <p:cNvSpPr/>
          <p:nvPr/>
        </p:nvSpPr>
        <p:spPr>
          <a:xfrm>
            <a:off x="735506" y="4611412"/>
            <a:ext cx="9786918" cy="6850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GPR reported spacing: If the deflection chainage and closest layer thickness chainage are farther than this GPR reported spacing, the current/default thickness value will be retained.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8BCDB8C-0672-4A87-AA0A-68653CB12A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293305"/>
            <a:ext cx="9982200" cy="2962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00322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0B88BB-EB79-45B2-A411-A95A2152C0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Extracting previous day average temperature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A27F90-D794-473D-A286-58515777E7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Used in SCI temperature correction (</a:t>
            </a:r>
            <a:r>
              <a:rPr lang="en-US" dirty="0" err="1"/>
              <a:t>Nasimifar</a:t>
            </a:r>
            <a:r>
              <a:rPr lang="en-US" dirty="0"/>
              <a:t> et al. 2018)</a:t>
            </a:r>
          </a:p>
          <a:p>
            <a:pPr marL="514350" indent="-514350">
              <a:buAutoNum type="arabicParenR"/>
            </a:pPr>
            <a:r>
              <a:rPr lang="en-US" dirty="0"/>
              <a:t>Go to the website </a:t>
            </a:r>
            <a:r>
              <a:rPr lang="en-US" dirty="0">
                <a:hlinkClick r:id="rId2"/>
              </a:rPr>
              <a:t>https://gis.ncdc.noaa.gov/maps/ncei/summaries/daily</a:t>
            </a:r>
            <a:r>
              <a:rPr lang="en-US" dirty="0"/>
              <a:t>  </a:t>
            </a:r>
          </a:p>
          <a:p>
            <a:pPr marL="514350" indent="-514350">
              <a:buAutoNum type="arabicParenR"/>
            </a:pPr>
            <a:r>
              <a:rPr lang="en-US" dirty="0"/>
              <a:t>Enter GPS coordinate, previous day (date) of testing and press update map</a:t>
            </a:r>
          </a:p>
          <a:p>
            <a:pPr marL="514350" indent="-514350">
              <a:buAutoNum type="arabicParenR"/>
            </a:pPr>
            <a:r>
              <a:rPr lang="en-US" dirty="0"/>
              <a:t>Obtain the previous day average temperature from the station closer to the testing route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99773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65517D-CD82-4106-83A0-FB13C27476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Defl_File_Format Worksheet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21964A5-3283-4307-8F22-1BB6B00B21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2260" y="4402699"/>
            <a:ext cx="10372725" cy="219075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EA3F47D-8E20-4F1C-9B26-38448154FBAA}"/>
              </a:ext>
            </a:extLst>
          </p:cNvPr>
          <p:cNvSpPr txBox="1"/>
          <p:nvPr/>
        </p:nvSpPr>
        <p:spPr>
          <a:xfrm>
            <a:off x="722260" y="1494176"/>
            <a:ext cx="33776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Sample TSD Deflection Worksheet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24ABBF35-64DC-402B-9453-6A05FDEBB6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2260" y="2175156"/>
            <a:ext cx="8934450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18595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BE7413-6132-495C-B5F0-02D7C39DDB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Flexibilities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DE0F36-4F9B-44FF-80DA-B02A1FBF29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Expanding default index calculations: User can expand default indices in “</a:t>
            </a:r>
            <a:r>
              <a:rPr lang="en-US" dirty="0" err="1"/>
              <a:t>outputFormat</a:t>
            </a:r>
            <a:r>
              <a:rPr lang="en-US" dirty="0"/>
              <a:t>” worksheet with extra columns to do additional calculations.</a:t>
            </a:r>
          </a:p>
          <a:p>
            <a:pPr lvl="1"/>
            <a:r>
              <a:rPr lang="en-US" dirty="0"/>
              <a:t>This serves as a default format on subsequent data extraction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45017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487D7D-1D97-4D1D-94B7-7890434DA4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Procedure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E2AF07-7486-483A-AC46-4031AE526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Verify and update the input values in the ‘input’ worksheets.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Use ‘Select and Import Deflection Data’ command button to Select the deflection file.  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/>
              <a:t>The code will copy all the worksheets from the selected file to this workbook.  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/>
              <a:t>The first worksheet will the renamed “</a:t>
            </a:r>
            <a:r>
              <a:rPr lang="en-US" dirty="0" err="1"/>
              <a:t>TSD_Data</a:t>
            </a:r>
            <a:r>
              <a:rPr lang="en-US" dirty="0"/>
              <a:t>” and second worksheet will be renamed “</a:t>
            </a:r>
            <a:r>
              <a:rPr lang="en-US" dirty="0" err="1"/>
              <a:t>Data_Dictionary</a:t>
            </a:r>
            <a:r>
              <a:rPr lang="en-US" dirty="0"/>
              <a:t>".  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/>
              <a:t>All calculations will be done only in the “</a:t>
            </a:r>
            <a:r>
              <a:rPr lang="en-US" dirty="0" err="1"/>
              <a:t>TSD_Data</a:t>
            </a:r>
            <a:r>
              <a:rPr lang="en-US" dirty="0"/>
              <a:t>” worksheet. The tool computes the indices with default values entered the “input” worksheet when required.  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/>
              <a:t>The tool post the relevant computation formula in the worksheet. Thus the user has the option (if preferred) of changing the layer thicknesses and previous day average temperature for each/subgroup of record after data extraction and index computation.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50980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65406B-05AE-4F3A-971B-A87D3F3A6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Layer Thickness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FD1EED-4D8C-4F26-8CBF-8D026AFA02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The tool uses the default layer thickness (entered in “input” worksheet). 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Use ‘select and import GPR’ to import layer thickness from separate workbook</a:t>
            </a:r>
          </a:p>
          <a:p>
            <a:pPr lvl="1"/>
            <a:r>
              <a:rPr lang="en-US" dirty="0"/>
              <a:t>thickness data can be either at the interval of the reported deflections or in flexible intervals</a:t>
            </a:r>
          </a:p>
          <a:p>
            <a:pPr lvl="1"/>
            <a:r>
              <a:rPr lang="en-US" dirty="0"/>
              <a:t>code will find matching chainage or GPS co-ordinates within distance provided in ‘GPR reported spacing’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Layer thickness can also be entered manually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8122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6091C9-A165-4584-AAEF-D30C20ECC1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Backcalculation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6B91AA-A264-4401-B977-919B0AA67D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550621"/>
          </a:xfrm>
        </p:spPr>
        <p:txBody>
          <a:bodyPr/>
          <a:lstStyle/>
          <a:p>
            <a:r>
              <a:rPr lang="en-US" dirty="0" err="1"/>
              <a:t>WesLEA</a:t>
            </a:r>
            <a:r>
              <a:rPr lang="en-US" dirty="0"/>
              <a:t> layered elastic solution</a:t>
            </a:r>
          </a:p>
          <a:p>
            <a:r>
              <a:rPr lang="en-US" dirty="0"/>
              <a:t>Optimization uses Excel’s Generalized Reduced Gradient (GRG) non-linear method</a:t>
            </a:r>
          </a:p>
        </p:txBody>
      </p:sp>
    </p:spTree>
    <p:extLst>
      <p:ext uri="{BB962C8B-B14F-4D97-AF65-F5344CB8AC3E}">
        <p14:creationId xmlns:p14="http://schemas.microsoft.com/office/powerpoint/2010/main" val="273278390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8C82B8-9C8D-4AF7-8FDA-741F94BE07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Backcalculation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82619AE-7FD6-4CF3-8F6A-10033AA547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001293"/>
            <a:ext cx="10515600" cy="2175669"/>
          </a:xfrm>
        </p:spPr>
        <p:txBody>
          <a:bodyPr/>
          <a:lstStyle/>
          <a:p>
            <a:r>
              <a:rPr lang="en-US" dirty="0"/>
              <a:t>Last two layers are assumed as </a:t>
            </a:r>
          </a:p>
          <a:p>
            <a:pPr lvl="1"/>
            <a:r>
              <a:rPr lang="en-US" dirty="0"/>
              <a:t>both subgrade or </a:t>
            </a:r>
          </a:p>
          <a:p>
            <a:pPr lvl="1"/>
            <a:r>
              <a:rPr lang="en-US" dirty="0"/>
              <a:t>subgrade and stiff layer.</a:t>
            </a:r>
          </a:p>
          <a:p>
            <a:r>
              <a:rPr lang="en-US" dirty="0"/>
              <a:t>If subbase thickness is provided, the tool combines subbases in to one layer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849294D-CC37-4E95-89DA-8691EA357D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0016" y="1515269"/>
            <a:ext cx="10991850" cy="2486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67176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F0CE84-F1F3-4A41-9793-464A5DE255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79F222-DE2E-4DE4-A10C-2011E728C2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400" dirty="0"/>
              <a:t>Deflection file and fields of interest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/>
              <a:t>Computed Indices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000" dirty="0"/>
              <a:t>Required Inputs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/>
              <a:t>Workbook Outline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000" dirty="0"/>
              <a:t>Pre-analysis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/>
              <a:t>Procedure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/>
              <a:t>Layer Thickness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err="1"/>
              <a:t>Backcalculation</a:t>
            </a:r>
            <a:endParaRPr lang="en-US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/>
              <a:t>Workbook customization for additional calculation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61411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3B8BEF2-154F-49DD-AEFF-59F6C00E5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Thanks </a:t>
            </a:r>
            <a:br>
              <a:rPr lang="en-US" dirty="0"/>
            </a:br>
            <a:r>
              <a:rPr lang="en-US" dirty="0"/>
              <a:t>Questions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F0553C-6DDC-414E-9159-B8888AE58AC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/>
            <a:r>
              <a:rPr lang="en-US" dirty="0"/>
              <a:t>Senthilmurugan.Thyagarajan@txdot.gov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916925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B2E1A0-F090-4385-8178-73F9431925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Critical Strain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971994D-DB81-4303-A10A-F6D2565B639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n-US" dirty="0"/>
                  <a:t>Texas Modulus Equation (FWD)</a:t>
                </a:r>
              </a:p>
              <a:p>
                <a:pPr marL="0" indent="0">
                  <a:buNone/>
                </a:pPr>
                <a:r>
                  <a:rPr lang="en-US" dirty="0">
                    <a:ea typeface="Cambria Math" panose="02040503050406030204" pitchFamily="18" charset="0"/>
                  </a:rPr>
                  <a:t>	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𝜖</m:t>
                    </m:r>
                    <m:r>
                      <a:rPr lang="en-US" i="1" baseline="-250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𝑡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𝐷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𝐸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∗(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𝐷</m:t>
                    </m:r>
                    <m:r>
                      <a:rPr lang="en-US" i="1" baseline="-250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𝐷</m:t>
                    </m:r>
                    <m:r>
                      <a:rPr lang="en-US" i="1" baseline="-250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12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  <a:p>
                <a:pPr marL="0" indent="0">
                  <a:buNone/>
                </a:pPr>
                <a:r>
                  <a:rPr lang="en-US" dirty="0">
                    <a:ea typeface="Cambria Math" panose="02040503050406030204" pitchFamily="18" charset="0"/>
                  </a:rPr>
                  <a:t>	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𝜖</m:t>
                    </m:r>
                    <m:r>
                      <a:rPr lang="en-US" b="0" i="1" baseline="-2500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𝑣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𝐵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∗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𝐷</m:t>
                    </m:r>
                    <m:r>
                      <a:rPr lang="en-US" b="0" i="1" baseline="-2500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𝐶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∗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𝐷</m:t>
                    </m:r>
                    <m:r>
                      <a:rPr lang="en-US" b="0" i="1" baseline="-2500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72</m:t>
                    </m:r>
                  </m:oMath>
                </a14:m>
                <a:endParaRPr lang="en-US" baseline="-25000" dirty="0"/>
              </a:p>
              <a:p>
                <a:endParaRPr lang="en-US" dirty="0"/>
              </a:p>
              <a:p>
                <a:r>
                  <a:rPr lang="en-US" dirty="0"/>
                  <a:t>Thyagarajan et al. ICMPA 2011</a:t>
                </a:r>
              </a:p>
              <a:p>
                <a:pPr marL="0" indent="0">
                  <a:buNone/>
                </a:pPr>
                <a:r>
                  <a:rPr lang="en-US" dirty="0"/>
                  <a:t>	Fatigue Strain = a*(SCI</a:t>
                </a:r>
                <a:r>
                  <a:rPr lang="en-US" baseline="-25000" dirty="0"/>
                  <a:t>12</a:t>
                </a:r>
                <a:r>
                  <a:rPr lang="en-US" dirty="0"/>
                  <a:t>)</a:t>
                </a:r>
                <a:r>
                  <a:rPr lang="en-US" baseline="30000" dirty="0"/>
                  <a:t>b</a:t>
                </a:r>
                <a:endParaRPr lang="en-US" dirty="0"/>
              </a:p>
              <a:p>
                <a:r>
                  <a:rPr lang="en-US" dirty="0" err="1"/>
                  <a:t>Nasimifar</a:t>
                </a:r>
                <a:r>
                  <a:rPr lang="en-US" dirty="0"/>
                  <a:t> et al </a:t>
                </a:r>
                <a:r>
                  <a:rPr lang="en-US" u="sng" dirty="0">
                    <a:hlinkClick r:id="rId2"/>
                  </a:rPr>
                  <a:t>10.1061/(ASCE)TE.1943-5436.0000832</a:t>
                </a:r>
                <a:r>
                  <a:rPr lang="en-US" dirty="0"/>
                  <a:t>.</a:t>
                </a:r>
              </a:p>
              <a:p>
                <a:pPr marL="0" indent="0">
                  <a:buNone/>
                </a:pPr>
                <a:r>
                  <a:rPr lang="en-US" dirty="0"/>
                  <a:t>	Fatigue Strain = a*(DSI</a:t>
                </a:r>
                <a:r>
                  <a:rPr lang="en-US" baseline="-25000" dirty="0"/>
                  <a:t>8-12</a:t>
                </a:r>
                <a:r>
                  <a:rPr lang="en-US" dirty="0"/>
                  <a:t>)</a:t>
                </a:r>
                <a:r>
                  <a:rPr lang="en-US" baseline="30000" dirty="0"/>
                  <a:t>b </a:t>
                </a:r>
              </a:p>
              <a:p>
                <a:pPr marL="0" indent="0">
                  <a:buNone/>
                </a:pPr>
                <a:r>
                  <a:rPr lang="en-US" dirty="0"/>
                  <a:t>	Rutting Strain = a*(DSI</a:t>
                </a:r>
                <a:r>
                  <a:rPr lang="en-US" baseline="-25000" dirty="0"/>
                  <a:t>12-36</a:t>
                </a:r>
                <a:r>
                  <a:rPr lang="en-US" dirty="0"/>
                  <a:t>)</a:t>
                </a:r>
                <a:r>
                  <a:rPr lang="en-US" baseline="30000" dirty="0"/>
                  <a:t>b </a:t>
                </a: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971994D-DB81-4303-A10A-F6D2565B639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043" t="-3081" b="-12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>
            <a:extLst>
              <a:ext uri="{FF2B5EF4-FFF2-40B4-BE49-F238E27FC236}">
                <a16:creationId xmlns:a16="http://schemas.microsoft.com/office/drawing/2014/main" id="{D2330D8C-783E-4722-B258-2FC184394AD3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b="5927"/>
          <a:stretch/>
        </p:blipFill>
        <p:spPr>
          <a:xfrm>
            <a:off x="5929744" y="1367416"/>
            <a:ext cx="4651899" cy="2330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522575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3C9837-5800-43CC-9829-4342399300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Remaining Life Estimates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6F83C37D-60A8-4443-992A-B71BA8FEF5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162309" cy="4351338"/>
          </a:xfrm>
        </p:spPr>
        <p:txBody>
          <a:bodyPr>
            <a:normAutofit/>
          </a:bodyPr>
          <a:lstStyle/>
          <a:p>
            <a:r>
              <a:rPr lang="en-US" dirty="0"/>
              <a:t>Asphalt Institute equation </a:t>
            </a:r>
          </a:p>
          <a:p>
            <a:r>
              <a:rPr lang="en-US" dirty="0"/>
              <a:t>Texas Transportation Institute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sz="2000" dirty="0">
              <a:latin typeface="Times New Roman" panose="02020603050405020304" pitchFamily="18" charset="0"/>
            </a:endParaRPr>
          </a:p>
          <a:p>
            <a:pPr marL="457200" lvl="1" indent="0">
              <a:buNone/>
            </a:pPr>
            <a:r>
              <a:rPr lang="en-US" sz="1600" dirty="0">
                <a:latin typeface="Times New Roman" panose="02020603050405020304" pitchFamily="18" charset="0"/>
              </a:rPr>
              <a:t>N</a:t>
            </a:r>
            <a:r>
              <a:rPr lang="en-US" sz="1600" baseline="-25000" dirty="0">
                <a:latin typeface="Times New Roman" panose="02020603050405020304" pitchFamily="18" charset="0"/>
              </a:rPr>
              <a:t>R</a:t>
            </a:r>
            <a:r>
              <a:rPr lang="en-US" sz="1600" dirty="0">
                <a:latin typeface="Times New Roman" panose="02020603050405020304" pitchFamily="18" charset="0"/>
              </a:rPr>
              <a:t> </a:t>
            </a:r>
            <a:r>
              <a:rPr lang="en-US" sz="1400" dirty="0">
                <a:latin typeface="Times New Roman" panose="02020603050405020304" pitchFamily="18" charset="0"/>
              </a:rPr>
              <a:t>is number of 18 kip ESAL's to induce a 12 mm rut,</a:t>
            </a:r>
          </a:p>
          <a:p>
            <a:pPr marL="457200" lvl="1" indent="0">
              <a:buNone/>
            </a:pPr>
            <a:r>
              <a:rPr lang="en-US" sz="1400" dirty="0">
                <a:latin typeface="Times New Roman" panose="02020603050405020304" pitchFamily="18" charset="0"/>
              </a:rPr>
              <a:t>N</a:t>
            </a:r>
            <a:r>
              <a:rPr lang="en-US" sz="1400" baseline="-25000" dirty="0">
                <a:latin typeface="Times New Roman" panose="02020603050405020304" pitchFamily="18" charset="0"/>
              </a:rPr>
              <a:t>C</a:t>
            </a:r>
            <a:r>
              <a:rPr lang="en-US" sz="1400" dirty="0">
                <a:latin typeface="Times New Roman" panose="02020603050405020304" pitchFamily="18" charset="0"/>
              </a:rPr>
              <a:t> is number of 18 kip ESAL' s to induce cracking in 30% of the wheel paths,</a:t>
            </a:r>
          </a:p>
          <a:p>
            <a:pPr marL="457200" lvl="1" indent="0">
              <a:buNone/>
            </a:pPr>
            <a:r>
              <a:rPr lang="en-US" sz="1400" dirty="0">
                <a:latin typeface="Times New Roman" panose="02020603050405020304" pitchFamily="18" charset="0"/>
              </a:rPr>
              <a:t>SM is stiffness of asphalt in month of analysis, computed from monthly asphalt temperatures, and</a:t>
            </a:r>
          </a:p>
          <a:p>
            <a:pPr marL="457200" lvl="1" indent="0">
              <a:buNone/>
            </a:pPr>
            <a:r>
              <a:rPr lang="en-US" sz="1400" dirty="0">
                <a:latin typeface="Times New Roman" panose="02020603050405020304" pitchFamily="18" charset="0"/>
              </a:rPr>
              <a:t>ACP is thickness of asphalt layer in inches.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05087231-E853-4874-B4B1-35400152F2E6}"/>
                  </a:ext>
                </a:extLst>
              </p:cNvPr>
              <p:cNvSpPr txBox="1"/>
              <p:nvPr/>
            </p:nvSpPr>
            <p:spPr>
              <a:xfrm>
                <a:off x="4168321" y="2952404"/>
                <a:ext cx="1776768" cy="57515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en-US" b="0" i="1" baseline="-25000" smtClean="0"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en-US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1.94 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105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𝜀</m:t>
                          </m:r>
                          <m:r>
                            <a:rPr lang="en-US" b="0" i="1" baseline="-2500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𝑣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/1000)</m:t>
                          </m:r>
                          <m:r>
                            <a:rPr lang="en-US" b="0" i="1" baseline="3000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05087231-E853-4874-B4B1-35400152F2E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68321" y="2952404"/>
                <a:ext cx="1776768" cy="57515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EC4477E2-104E-4067-B111-941C96B5B78E}"/>
                  </a:ext>
                </a:extLst>
              </p:cNvPr>
              <p:cNvSpPr txBox="1"/>
              <p:nvPr/>
            </p:nvSpPr>
            <p:spPr>
              <a:xfrm>
                <a:off x="2932341" y="3635086"/>
                <a:ext cx="5118965" cy="89934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en-US" b="0" i="1" baseline="-25000" smtClean="0"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=10∗∗</m:t>
                      </m:r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b="0" i="1" baseline="-25000" smtClean="0"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−3.291</m:t>
                          </m:r>
                          <m:func>
                            <m:func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𝜀</m:t>
                                  </m:r>
                                  <m:r>
                                    <a:rPr lang="en-US" b="0" i="1" baseline="-25000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</m:d>
                            </m:e>
                          </m:func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−0.854</m:t>
                          </m:r>
                          <m:func>
                            <m:func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log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𝑆𝑀</m:t>
                                      </m:r>
                                    </m:num>
                                    <m:den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1000</m:t>
                                      </m:r>
                                    </m:den>
                                  </m:f>
                                </m:e>
                              </m:d>
                            </m:e>
                          </m:func>
                        </m:e>
                      </m:d>
                    </m:oMath>
                  </m:oMathPara>
                </a14:m>
                <a:endParaRPr lang="en-US" b="0" dirty="0">
                  <a:ea typeface="Cambria Math" panose="02040503050406030204" pitchFamily="18" charset="0"/>
                </a:endParaRPr>
              </a:p>
              <a:p>
                <a:pPr algn="ctr"/>
                <a:r>
                  <a:rPr lang="en-US" dirty="0"/>
                  <a:t>A</a:t>
                </a:r>
                <a:r>
                  <a:rPr lang="en-US" baseline="-25000" dirty="0"/>
                  <a:t>0</a:t>
                </a:r>
                <a:r>
                  <a:rPr lang="en-US" dirty="0"/>
                  <a:t> = 16.086 + ACP/15 	 </a:t>
                </a: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EC4477E2-104E-4067-B111-941C96B5B78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32341" y="3635086"/>
                <a:ext cx="5118965" cy="899349"/>
              </a:xfrm>
              <a:prstGeom prst="rect">
                <a:avLst/>
              </a:prstGeom>
              <a:blipFill>
                <a:blip r:embed="rId3"/>
                <a:stretch>
                  <a:fillRect b="-148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Rectangle 13">
            <a:extLst>
              <a:ext uri="{FF2B5EF4-FFF2-40B4-BE49-F238E27FC236}">
                <a16:creationId xmlns:a16="http://schemas.microsoft.com/office/drawing/2014/main" id="{71932F98-C3B9-48FA-8180-BE16030D34E6}"/>
              </a:ext>
            </a:extLst>
          </p:cNvPr>
          <p:cNvSpPr/>
          <p:nvPr/>
        </p:nvSpPr>
        <p:spPr>
          <a:xfrm>
            <a:off x="6833428" y="6233638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Incorporating a Structural Strength Index into the Texas Pavement Evaluation (Scullion, April 1988). TTI</a:t>
            </a:r>
          </a:p>
        </p:txBody>
      </p:sp>
    </p:spTree>
    <p:extLst>
      <p:ext uri="{BB962C8B-B14F-4D97-AF65-F5344CB8AC3E}">
        <p14:creationId xmlns:p14="http://schemas.microsoft.com/office/powerpoint/2010/main" val="291712758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5D7FF9-B532-4FBA-A0DB-220C0B8836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FWD based Index Thresholds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2AD12850-434D-4D17-8144-0E0FDAED700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57482" y="1825625"/>
            <a:ext cx="5277036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37746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54FA2D-D90F-4708-B094-4D0F264694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Information used from Deflection Output File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52E04A-10FA-480F-95C7-4204ED4C20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Deflection basin (from Greenwood Engineering or ARRB algorithm)</a:t>
            </a:r>
          </a:p>
          <a:p>
            <a:r>
              <a:rPr lang="en-US" sz="2000" dirty="0"/>
              <a:t>Dynamic and static load (used in normalization and </a:t>
            </a:r>
            <a:r>
              <a:rPr lang="en-US" sz="2000" dirty="0" err="1"/>
              <a:t>backcalculation</a:t>
            </a:r>
            <a:r>
              <a:rPr lang="en-US" sz="2000" dirty="0"/>
              <a:t>)</a:t>
            </a:r>
          </a:p>
          <a:p>
            <a:r>
              <a:rPr lang="en-US" sz="2000" dirty="0"/>
              <a:t>Surface Temperature (temperature correction of SCI and </a:t>
            </a:r>
            <a:r>
              <a:rPr lang="en-US" sz="2000" dirty="0" err="1"/>
              <a:t>SN</a:t>
            </a:r>
            <a:r>
              <a:rPr lang="en-US" sz="2000" baseline="-25000" dirty="0" err="1"/>
              <a:t>eff</a:t>
            </a:r>
            <a:r>
              <a:rPr lang="en-US" sz="2000" dirty="0"/>
              <a:t>)</a:t>
            </a:r>
          </a:p>
          <a:p>
            <a:r>
              <a:rPr lang="en-US" sz="2000" dirty="0"/>
              <a:t>GPS co-ordinate (matching layer thickness, locating previous day average temperature, latitude used as a surrogate for binder stiffness in temperature correction)</a:t>
            </a:r>
          </a:p>
          <a:p>
            <a:r>
              <a:rPr lang="en-US" sz="2000" dirty="0"/>
              <a:t>Test day and time (used in Bells Equation for SCI temperature correction to compute mid depth temperature)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52664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E7DC52-7A27-40E1-8CEF-D59C6DCE05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Deflection Indices – Quick Interpretation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2F1DF2-D520-4A7F-8DA5-BB9AF9F3EB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AC Layer</a:t>
            </a:r>
          </a:p>
          <a:p>
            <a:pPr lvl="1"/>
            <a:r>
              <a:rPr lang="en-US" sz="1800" dirty="0"/>
              <a:t>Surface Curvature Index, SCI/SCI</a:t>
            </a:r>
            <a:r>
              <a:rPr lang="en-US" sz="1800" baseline="-25000" dirty="0"/>
              <a:t>12</a:t>
            </a:r>
            <a:r>
              <a:rPr lang="en-US" sz="1800" dirty="0"/>
              <a:t> = D</a:t>
            </a:r>
            <a:r>
              <a:rPr lang="en-US" sz="1800" baseline="-25000" dirty="0"/>
              <a:t>0</a:t>
            </a:r>
            <a:r>
              <a:rPr lang="en-US" sz="1800" dirty="0"/>
              <a:t>-D</a:t>
            </a:r>
            <a:r>
              <a:rPr lang="en-US" sz="1800" baseline="-25000" dirty="0"/>
              <a:t>12  </a:t>
            </a:r>
            <a:r>
              <a:rPr lang="en-US" sz="1800" dirty="0"/>
              <a:t>(or) SCI</a:t>
            </a:r>
            <a:r>
              <a:rPr lang="en-US" sz="1800" baseline="-25000" dirty="0"/>
              <a:t>8 </a:t>
            </a:r>
            <a:r>
              <a:rPr lang="en-US" sz="1800" dirty="0"/>
              <a:t>= D</a:t>
            </a:r>
            <a:r>
              <a:rPr lang="en-US" sz="1800" baseline="-25000" dirty="0"/>
              <a:t>0</a:t>
            </a:r>
            <a:r>
              <a:rPr lang="en-US" sz="1800" dirty="0"/>
              <a:t>-D</a:t>
            </a:r>
            <a:r>
              <a:rPr lang="en-US" sz="1800" baseline="-25000" dirty="0"/>
              <a:t>8</a:t>
            </a:r>
          </a:p>
          <a:p>
            <a:pPr marL="0" indent="0">
              <a:buNone/>
            </a:pPr>
            <a:r>
              <a:rPr lang="en-US" sz="2400" dirty="0"/>
              <a:t>Base Layer</a:t>
            </a:r>
          </a:p>
          <a:p>
            <a:pPr lvl="1"/>
            <a:r>
              <a:rPr lang="en-US" sz="1800" dirty="0"/>
              <a:t>Base Curvature Index, BCI = D</a:t>
            </a:r>
            <a:r>
              <a:rPr lang="en-US" sz="1800" baseline="-25000" dirty="0"/>
              <a:t>12</a:t>
            </a:r>
            <a:r>
              <a:rPr lang="en-US" sz="1800" dirty="0"/>
              <a:t>-D</a:t>
            </a:r>
            <a:r>
              <a:rPr lang="en-US" sz="1800" baseline="-25000" dirty="0"/>
              <a:t>24</a:t>
            </a:r>
          </a:p>
          <a:p>
            <a:pPr marL="0" indent="0">
              <a:buNone/>
            </a:pPr>
            <a:r>
              <a:rPr lang="en-US" sz="2400" dirty="0"/>
              <a:t>Subgrade</a:t>
            </a:r>
          </a:p>
          <a:p>
            <a:pPr lvl="1"/>
            <a:r>
              <a:rPr lang="en-US" sz="1800" dirty="0" err="1"/>
              <a:t>SCI_Subgrade</a:t>
            </a:r>
            <a:r>
              <a:rPr lang="en-US" sz="1800" baseline="-25000" dirty="0"/>
              <a:t> </a:t>
            </a:r>
            <a:r>
              <a:rPr lang="en-US" sz="1800" dirty="0"/>
              <a:t>= D</a:t>
            </a:r>
            <a:r>
              <a:rPr lang="en-US" sz="1800" baseline="-25000" dirty="0"/>
              <a:t>36</a:t>
            </a:r>
            <a:r>
              <a:rPr lang="en-US" sz="1800" dirty="0"/>
              <a:t>-D</a:t>
            </a:r>
            <a:r>
              <a:rPr lang="en-US" sz="1800" baseline="-25000" dirty="0"/>
              <a:t>60</a:t>
            </a:r>
            <a:endParaRPr lang="en-US" sz="1800" dirty="0"/>
          </a:p>
          <a:p>
            <a:pPr lvl="1"/>
            <a:r>
              <a:rPr lang="en-US" sz="1800" dirty="0"/>
              <a:t>D</a:t>
            </a:r>
            <a:r>
              <a:rPr lang="en-US" sz="1800" baseline="-25000" dirty="0"/>
              <a:t>60</a:t>
            </a:r>
            <a:r>
              <a:rPr lang="en-US" sz="1800" dirty="0"/>
              <a:t> or deflection farther can be used to compute subgrade modulus (AASHTO 1993)</a:t>
            </a:r>
          </a:p>
          <a:p>
            <a:pPr lvl="1"/>
            <a:r>
              <a:rPr lang="en-US" sz="1800" dirty="0"/>
              <a:t>Deflection Slope Index, DSI = D</a:t>
            </a:r>
            <a:r>
              <a:rPr lang="en-US" sz="1800" baseline="-25000" dirty="0"/>
              <a:t>12</a:t>
            </a:r>
            <a:r>
              <a:rPr lang="en-US" sz="1800" dirty="0"/>
              <a:t>-D</a:t>
            </a:r>
            <a:r>
              <a:rPr lang="en-US" sz="1800" baseline="-25000" dirty="0"/>
              <a:t>36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381031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AE9394-AAA9-4B68-AE1D-3D146F862A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Temperature Corrected, SCI</a:t>
            </a:r>
            <a:r>
              <a:rPr lang="en-US" baseline="-25000" dirty="0"/>
              <a:t>12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BF519DF-8C7B-44FE-8F54-0C92FA0D5C10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2510287" y="6307411"/>
            <a:ext cx="9549441" cy="38668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200" b="0" dirty="0"/>
              <a:t>From </a:t>
            </a:r>
            <a:r>
              <a:rPr lang="en-US" sz="1200" dirty="0" err="1"/>
              <a:t>Nasimifar</a:t>
            </a:r>
            <a:r>
              <a:rPr lang="en-US" sz="1200" dirty="0"/>
              <a:t>, M., Chaudhari, S., Thyagarajan, S., &amp; Sivaneswaran, N.  (2018) Temperature adjustment of Surface Curvature Index from Traffic Speed </a:t>
            </a:r>
            <a:r>
              <a:rPr lang="en-US" sz="1200" dirty="0" err="1"/>
              <a:t>Deflectometer</a:t>
            </a:r>
            <a:r>
              <a:rPr lang="en-US" sz="1200" dirty="0"/>
              <a:t> measurements, International Journal of Pavement Engineering, DOI: </a:t>
            </a:r>
            <a:r>
              <a:rPr lang="en-US" sz="1200" u="sng" dirty="0">
                <a:hlinkClick r:id="rId2"/>
              </a:rPr>
              <a:t>10.1080/10298436.2018.1546858</a:t>
            </a:r>
            <a:endParaRPr lang="en-US" sz="12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79066AE-2FE2-4B1F-80A9-D499977B2536}"/>
              </a:ext>
            </a:extLst>
          </p:cNvPr>
          <p:cNvSpPr txBox="1"/>
          <p:nvPr/>
        </p:nvSpPr>
        <p:spPr>
          <a:xfrm>
            <a:off x="935821" y="4733815"/>
            <a:ext cx="1069643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Required Additional Inputs: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Previous day average temperature to find mid-depth temperature using Bells Equation and surface temperature (</a:t>
            </a:r>
            <a:r>
              <a:rPr lang="en-US" dirty="0">
                <a:hlinkClick r:id="rId3"/>
              </a:rPr>
              <a:t>https://gis.ncdc.noaa.gov/maps/ncei/summaries/daily</a:t>
            </a:r>
            <a:r>
              <a:rPr lang="en-US" dirty="0"/>
              <a:t>)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AC layer thickness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D051657-3BDD-4F24-BDDC-B32D0DF1FF2E}"/>
              </a:ext>
            </a:extLst>
          </p:cNvPr>
          <p:cNvSpPr/>
          <p:nvPr/>
        </p:nvSpPr>
        <p:spPr>
          <a:xfrm>
            <a:off x="935821" y="2148492"/>
            <a:ext cx="10696439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600" kern="50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where </a:t>
            </a:r>
          </a:p>
          <a:p>
            <a:pPr lvl="1" algn="just"/>
            <a:r>
              <a:rPr lang="en-US" sz="1600" kern="50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λ</a:t>
            </a:r>
            <a:r>
              <a:rPr lang="en-US" sz="1600" kern="50" dirty="0">
                <a:latin typeface="Times New Roman" panose="02020603050405020304" pitchFamily="18" charset="0"/>
                <a:ea typeface="SimSun" panose="02010600030101010101" pitchFamily="2" charset="-122"/>
                <a:cs typeface="Mangal" panose="020B0502040204020203" pitchFamily="18" charset="0"/>
              </a:rPr>
              <a:t> = Temperature adjustment factor</a:t>
            </a:r>
          </a:p>
          <a:p>
            <a:pPr lvl="1" algn="just"/>
            <a:r>
              <a:rPr lang="en-US" sz="1600" kern="50" dirty="0">
                <a:latin typeface="Times New Roman" panose="02020603050405020304" pitchFamily="18" charset="0"/>
                <a:ea typeface="SimSun" panose="02010600030101010101" pitchFamily="2" charset="-122"/>
                <a:cs typeface="Mangal" panose="020B0502040204020203" pitchFamily="18" charset="0"/>
              </a:rPr>
              <a:t>SCI</a:t>
            </a:r>
            <a:r>
              <a:rPr lang="en-US" sz="1600" kern="50" baseline="-25000" dirty="0">
                <a:latin typeface="Times New Roman" panose="02020603050405020304" pitchFamily="18" charset="0"/>
                <a:ea typeface="SimSun" panose="02010600030101010101" pitchFamily="2" charset="-122"/>
                <a:cs typeface="Mangal" panose="020B0502040204020203" pitchFamily="18" charset="0"/>
              </a:rPr>
              <a:t>TSD </a:t>
            </a:r>
            <a:r>
              <a:rPr lang="en-US" sz="1600" kern="50" dirty="0">
                <a:latin typeface="Times New Roman" panose="02020603050405020304" pitchFamily="18" charset="0"/>
                <a:ea typeface="SimSun" panose="02010600030101010101" pitchFamily="2" charset="-122"/>
                <a:cs typeface="Mangal" panose="020B0502040204020203" pitchFamily="18" charset="0"/>
              </a:rPr>
              <a:t>= SCI computed from TSD and normalized to standard load</a:t>
            </a:r>
          </a:p>
          <a:p>
            <a:pPr lvl="1" algn="just"/>
            <a:r>
              <a:rPr lang="en-US" sz="1600" i="1" kern="50" dirty="0" err="1">
                <a:latin typeface="Times New Roman" panose="02020603050405020304" pitchFamily="18" charset="0"/>
                <a:ea typeface="SimSun" panose="02010600030101010101" pitchFamily="2" charset="-122"/>
                <a:cs typeface="Mangal" panose="020B0502040204020203" pitchFamily="18" charset="0"/>
              </a:rPr>
              <a:t>SCI</a:t>
            </a:r>
            <a:r>
              <a:rPr lang="en-US" sz="1600" i="1" kern="50" baseline="-25000" dirty="0" err="1">
                <a:latin typeface="Times New Roman" panose="02020603050405020304" pitchFamily="18" charset="0"/>
                <a:ea typeface="SimSun" panose="02010600030101010101" pitchFamily="2" charset="-122"/>
                <a:cs typeface="Mangal" panose="020B0502040204020203" pitchFamily="18" charset="0"/>
              </a:rPr>
              <a:t>Ref</a:t>
            </a:r>
            <a:r>
              <a:rPr lang="en-US" sz="1600" kern="50" dirty="0">
                <a:latin typeface="Times New Roman" panose="02020603050405020304" pitchFamily="18" charset="0"/>
                <a:ea typeface="SimSun" panose="02010600030101010101" pitchFamily="2" charset="-122"/>
                <a:cs typeface="Mangal" panose="020B0502040204020203" pitchFamily="18" charset="0"/>
              </a:rPr>
              <a:t> = Adjusted SCI</a:t>
            </a:r>
            <a:r>
              <a:rPr lang="en-US" sz="1600" kern="50" baseline="-25000" dirty="0">
                <a:latin typeface="Times New Roman" panose="02020603050405020304" pitchFamily="18" charset="0"/>
                <a:ea typeface="SimSun" panose="02010600030101010101" pitchFamily="2" charset="-122"/>
                <a:cs typeface="Mangal" panose="020B0502040204020203" pitchFamily="18" charset="0"/>
              </a:rPr>
              <a:t>TSD</a:t>
            </a:r>
            <a:r>
              <a:rPr lang="en-US" sz="1600" kern="50" dirty="0">
                <a:latin typeface="Times New Roman" panose="02020603050405020304" pitchFamily="18" charset="0"/>
                <a:ea typeface="SimSun" panose="02010600030101010101" pitchFamily="2" charset="-122"/>
                <a:cs typeface="Mangal" panose="020B0502040204020203" pitchFamily="18" charset="0"/>
              </a:rPr>
              <a:t> at reference temperature </a:t>
            </a:r>
          </a:p>
          <a:p>
            <a:pPr lvl="1" algn="just"/>
            <a:r>
              <a:rPr lang="en-US" sz="1600" i="1" kern="50" dirty="0" err="1">
                <a:latin typeface="Times New Roman" panose="02020603050405020304" pitchFamily="18" charset="0"/>
                <a:ea typeface="SimSun" panose="02010600030101010101" pitchFamily="2" charset="-122"/>
                <a:cs typeface="Mangal" panose="020B0502040204020203" pitchFamily="18" charset="0"/>
              </a:rPr>
              <a:t>T</a:t>
            </a:r>
            <a:r>
              <a:rPr lang="en-US" sz="1600" i="1" kern="50" baseline="-25000" dirty="0" err="1">
                <a:latin typeface="Times New Roman" panose="02020603050405020304" pitchFamily="18" charset="0"/>
                <a:ea typeface="SimSun" panose="02010600030101010101" pitchFamily="2" charset="-122"/>
                <a:cs typeface="Mangal" panose="020B0502040204020203" pitchFamily="18" charset="0"/>
              </a:rPr>
              <a:t>Ref</a:t>
            </a:r>
            <a:r>
              <a:rPr lang="en-US" sz="1600" kern="50" dirty="0">
                <a:latin typeface="Times New Roman" panose="02020603050405020304" pitchFamily="18" charset="0"/>
                <a:ea typeface="SimSun" panose="02010600030101010101" pitchFamily="2" charset="-122"/>
                <a:cs typeface="Mangal" panose="020B0502040204020203" pitchFamily="18" charset="0"/>
              </a:rPr>
              <a:t> = Reference temperature, </a:t>
            </a:r>
            <a:r>
              <a:rPr lang="en-US" sz="1600" kern="50" dirty="0">
                <a:latin typeface="Calibri" panose="020F0502020204030204" pitchFamily="34" charset="0"/>
                <a:ea typeface="SimSun" panose="02010600030101010101" pitchFamily="2" charset="-122"/>
                <a:cs typeface="Mangal" panose="020B0502040204020203" pitchFamily="18" charset="0"/>
              </a:rPr>
              <a:t>°</a:t>
            </a:r>
            <a:r>
              <a:rPr lang="en-US" sz="1600" kern="50" dirty="0">
                <a:latin typeface="Times New Roman" panose="02020603050405020304" pitchFamily="18" charset="0"/>
                <a:ea typeface="SimSun" panose="02010600030101010101" pitchFamily="2" charset="-122"/>
                <a:cs typeface="Mangal" panose="020B0502040204020203" pitchFamily="18" charset="0"/>
              </a:rPr>
              <a:t>C</a:t>
            </a:r>
          </a:p>
          <a:p>
            <a:pPr lvl="1" algn="just"/>
            <a:r>
              <a:rPr lang="en-US" sz="1600" i="1" kern="50" dirty="0">
                <a:latin typeface="Times New Roman" panose="02020603050405020304" pitchFamily="18" charset="0"/>
                <a:ea typeface="SimSun" panose="02010600030101010101" pitchFamily="2" charset="-122"/>
                <a:cs typeface="Mangal" panose="020B0502040204020203" pitchFamily="18" charset="0"/>
              </a:rPr>
              <a:t>T</a:t>
            </a:r>
            <a:r>
              <a:rPr lang="en-US" sz="1600" kern="50" dirty="0">
                <a:latin typeface="Times New Roman" panose="02020603050405020304" pitchFamily="18" charset="0"/>
                <a:ea typeface="SimSun" panose="02010600030101010101" pitchFamily="2" charset="-122"/>
                <a:cs typeface="Mangal" panose="020B0502040204020203" pitchFamily="18" charset="0"/>
              </a:rPr>
              <a:t>= Mid-depth AC layer temperature at time of measurement, </a:t>
            </a:r>
            <a:r>
              <a:rPr lang="en-US" sz="1600" kern="50" dirty="0">
                <a:latin typeface="Calibri" panose="020F0502020204030204" pitchFamily="34" charset="0"/>
                <a:ea typeface="SimSun" panose="02010600030101010101" pitchFamily="2" charset="-122"/>
                <a:cs typeface="Mangal" panose="020B0502040204020203" pitchFamily="18" charset="0"/>
              </a:rPr>
              <a:t>°</a:t>
            </a:r>
            <a:r>
              <a:rPr lang="en-US" sz="1600" kern="50" dirty="0">
                <a:latin typeface="Times New Roman" panose="02020603050405020304" pitchFamily="18" charset="0"/>
                <a:ea typeface="SimSun" panose="02010600030101010101" pitchFamily="2" charset="-122"/>
                <a:cs typeface="Mangal" panose="020B0502040204020203" pitchFamily="18" charset="0"/>
              </a:rPr>
              <a:t>C</a:t>
            </a:r>
          </a:p>
          <a:p>
            <a:pPr lvl="1" algn="just"/>
            <a:r>
              <a:rPr lang="en-US" sz="1600" kern="50" dirty="0">
                <a:latin typeface="Times New Roman" panose="02020603050405020304" pitchFamily="18" charset="0"/>
                <a:ea typeface="SimSun" panose="02010600030101010101" pitchFamily="2" charset="-122"/>
                <a:cs typeface="Mangal" panose="020B0502040204020203" pitchFamily="18" charset="0"/>
              </a:rPr>
              <a:t>	(computed using Bells equation  code available in</a:t>
            </a:r>
          </a:p>
          <a:p>
            <a:pPr lvl="1" algn="just"/>
            <a:r>
              <a:rPr lang="en-US" sz="1600" kern="50" dirty="0">
                <a:latin typeface="Times New Roman" panose="02020603050405020304" pitchFamily="18" charset="0"/>
                <a:ea typeface="SimSun" panose="02010600030101010101" pitchFamily="2" charset="-122"/>
                <a:cs typeface="Mangal" panose="020B0502040204020203" pitchFamily="18" charset="0"/>
              </a:rPr>
              <a:t> 	</a:t>
            </a:r>
            <a:r>
              <a:rPr lang="en-US" sz="1600" dirty="0">
                <a:hlinkClick r:id="rId4"/>
              </a:rPr>
              <a:t>https://www.fhwa.dot.gov/publications/research/infrastructure/pavements/ltpp/98085/tempred.cfm</a:t>
            </a:r>
            <a:r>
              <a:rPr lang="en-US" sz="1600" dirty="0"/>
              <a:t>)</a:t>
            </a:r>
            <a:endParaRPr lang="en-US" sz="1600" kern="50" dirty="0">
              <a:latin typeface="Times New Roman" panose="02020603050405020304" pitchFamily="18" charset="0"/>
              <a:ea typeface="SimSun" panose="02010600030101010101" pitchFamily="2" charset="-122"/>
              <a:cs typeface="Mangal" panose="020B0502040204020203" pitchFamily="18" charset="0"/>
            </a:endParaRPr>
          </a:p>
          <a:p>
            <a:pPr lvl="1" algn="just"/>
            <a:r>
              <a:rPr lang="en-US" sz="1600" i="1" kern="50" dirty="0" err="1">
                <a:latin typeface="Times New Roman" panose="02020603050405020304" pitchFamily="18" charset="0"/>
                <a:ea typeface="SimSun" panose="02010600030101010101" pitchFamily="2" charset="-122"/>
                <a:cs typeface="Mangal" panose="020B0502040204020203" pitchFamily="18" charset="0"/>
              </a:rPr>
              <a:t>h</a:t>
            </a:r>
            <a:r>
              <a:rPr lang="en-US" sz="1600" i="1" kern="50" baseline="-25000" dirty="0" err="1">
                <a:latin typeface="Times New Roman" panose="02020603050405020304" pitchFamily="18" charset="0"/>
                <a:ea typeface="SimSun" panose="02010600030101010101" pitchFamily="2" charset="-122"/>
                <a:cs typeface="Mangal" panose="020B0502040204020203" pitchFamily="18" charset="0"/>
              </a:rPr>
              <a:t>AC</a:t>
            </a:r>
            <a:r>
              <a:rPr lang="en-US" sz="1600" kern="50" dirty="0">
                <a:latin typeface="Times New Roman" panose="02020603050405020304" pitchFamily="18" charset="0"/>
                <a:ea typeface="SimSun" panose="02010600030101010101" pitchFamily="2" charset="-122"/>
                <a:cs typeface="Mangal" panose="020B0502040204020203" pitchFamily="18" charset="0"/>
              </a:rPr>
              <a:t>= Asphalt Concrete layer thickness, mm</a:t>
            </a:r>
          </a:p>
          <a:p>
            <a:pPr lvl="1" algn="just"/>
            <a:r>
              <a:rPr lang="en-US" sz="1600" i="1" kern="50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Φ</a:t>
            </a:r>
            <a:r>
              <a:rPr lang="en-US" sz="1600" kern="50" dirty="0">
                <a:latin typeface="Times New Roman" panose="02020603050405020304" pitchFamily="18" charset="0"/>
                <a:ea typeface="SimSun" panose="02010600030101010101" pitchFamily="2" charset="-122"/>
                <a:cs typeface="Mangal" panose="020B0502040204020203" pitchFamily="18" charset="0"/>
              </a:rPr>
              <a:t> = Latitude of measurement location (within 30 to 50 degrees) as a surrogate for asphalt stiffness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B2F261FF-32E2-4D26-8FD6-70CEC616B11E}"/>
                  </a:ext>
                </a:extLst>
              </p:cNvPr>
              <p:cNvSpPr/>
              <p:nvPr/>
            </p:nvSpPr>
            <p:spPr>
              <a:xfrm>
                <a:off x="1531057" y="1540745"/>
                <a:ext cx="7011773" cy="68711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𝜆</m:t>
                      </m:r>
                      <m:r>
                        <a:rPr lang="en-US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𝑆𝐶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𝑅𝑒𝑓</m:t>
                              </m:r>
                            </m:sub>
                          </m:sSub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𝑆𝐶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  <m:r>
                            <a:rPr lang="en-US" b="0" i="1" baseline="-25000" smtClean="0">
                              <a:latin typeface="Cambria Math" panose="02040503050406030204" pitchFamily="18" charset="0"/>
                            </a:rPr>
                            <m:t>𝑇𝑆𝐷</m:t>
                          </m:r>
                        </m:den>
                      </m:f>
                      <m:r>
                        <a:rPr lang="en-US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−0.05014</m:t>
                              </m:r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𝑅𝑒𝑓</m:t>
                                  </m:r>
                                </m:sub>
                              </m:sSub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+0.019049</m:t>
                              </m:r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𝑅𝑒𝑓</m:t>
                                  </m:r>
                                </m:sub>
                              </m:s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𝑙𝑜𝑔</m:t>
                              </m:r>
                              <m:d>
                                <m:d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h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𝐴𝐶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𝑙𝑜𝑔</m:t>
                              </m:r>
                              <m:d>
                                <m:d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𝜑</m:t>
                                  </m:r>
                                </m:e>
                              </m:d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−0.05014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+0.019049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𝑇𝑙𝑜𝑔</m:t>
                              </m:r>
                              <m:d>
                                <m:d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h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𝐴𝐶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𝑙𝑜𝑔</m:t>
                              </m:r>
                              <m:d>
                                <m:d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𝜑</m:t>
                                  </m:r>
                                </m:e>
                              </m:d>
                            </m:sup>
                          </m:sSup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B2F261FF-32E2-4D26-8FD6-70CEC616B11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31057" y="1540745"/>
                <a:ext cx="7011773" cy="68711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396628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Effective Structural Number (Rhode Equation)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Content Placeholder 12">
                <a:extLst>
                  <a:ext uri="{FF2B5EF4-FFF2-40B4-BE49-F238E27FC236}">
                    <a16:creationId xmlns:a16="http://schemas.microsoft.com/office/drawing/2014/main" id="{D352D93A-E3E0-4637-BF88-281F426FDD6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548640" lvl="1" indent="-91440">
                  <a:spcBef>
                    <a:spcPts val="1200"/>
                  </a:spcBef>
                  <a:spcAft>
                    <a:spcPts val="200"/>
                  </a:spcAft>
                  <a:buSzPct val="100000"/>
                  <a:buFont typeface="Calibri" panose="020F0502020204030204" pitchFamily="34" charset="0"/>
                  <a:buChar char=" "/>
                </a:pPr>
                <a14:m>
                  <m:oMath xmlns:m="http://schemas.openxmlformats.org/officeDocument/2006/math">
                    <m:r>
                      <a:rPr lang="en-US" sz="1600" i="1" kern="1200" smtClean="0">
                        <a:solidFill>
                          <a:srgbClr val="000000">
                            <a:lumMod val="75000"/>
                            <a:lumOff val="25000"/>
                          </a:srgbClr>
                        </a:solidFill>
                        <a:latin typeface="Cambria Math" panose="02040503050406030204" pitchFamily="18" charset="0"/>
                        <a:cs typeface="+mn-cs"/>
                      </a:rPr>
                      <m:t>𝑆</m:t>
                    </m:r>
                    <m:sSub>
                      <m:sSubPr>
                        <m:ctrlPr>
                          <a:rPr lang="en-US" sz="1600" i="1" kern="1200">
                            <a:solidFill>
                              <a:srgbClr val="000000">
                                <a:lumMod val="75000"/>
                                <a:lumOff val="25000"/>
                              </a:srgbClr>
                            </a:solidFill>
                            <a:latin typeface="Cambria Math" panose="02040503050406030204" pitchFamily="18" charset="0"/>
                            <a:cs typeface="+mn-cs"/>
                          </a:rPr>
                        </m:ctrlPr>
                      </m:sSubPr>
                      <m:e>
                        <m:r>
                          <a:rPr lang="en-US" sz="1600" i="1" kern="1200">
                            <a:solidFill>
                              <a:srgbClr val="000000">
                                <a:lumMod val="75000"/>
                                <a:lumOff val="25000"/>
                              </a:srgbClr>
                            </a:solidFill>
                            <a:latin typeface="Cambria Math" panose="02040503050406030204" pitchFamily="18" charset="0"/>
                            <a:cs typeface="+mn-cs"/>
                          </a:rPr>
                          <m:t>𝑁</m:t>
                        </m:r>
                      </m:e>
                      <m:sub>
                        <m:r>
                          <a:rPr lang="en-US" sz="1600" i="1" kern="1200">
                            <a:solidFill>
                              <a:srgbClr val="000000">
                                <a:lumMod val="75000"/>
                                <a:lumOff val="25000"/>
                              </a:srgbClr>
                            </a:solidFill>
                            <a:latin typeface="Cambria Math" panose="02040503050406030204" pitchFamily="18" charset="0"/>
                            <a:cs typeface="+mn-cs"/>
                          </a:rPr>
                          <m:t>𝑒𝑓𝑓</m:t>
                        </m:r>
                      </m:sub>
                    </m:sSub>
                    <m:r>
                      <a:rPr lang="en-US" sz="1600" i="1" kern="1200">
                        <a:solidFill>
                          <a:srgbClr val="000000">
                            <a:lumMod val="75000"/>
                            <a:lumOff val="25000"/>
                          </a:srgbClr>
                        </a:solidFill>
                        <a:latin typeface="Cambria Math" panose="02040503050406030204" pitchFamily="18" charset="0"/>
                        <a:cs typeface="+mn-cs"/>
                      </a:rPr>
                      <m:t>=</m:t>
                    </m:r>
                    <m:sSub>
                      <m:sSubPr>
                        <m:ctrlPr>
                          <a:rPr lang="en-US" sz="1600" i="1" kern="1200">
                            <a:solidFill>
                              <a:srgbClr val="000000">
                                <a:lumMod val="75000"/>
                                <a:lumOff val="25000"/>
                              </a:srgbClr>
                            </a:solidFill>
                            <a:latin typeface="Cambria Math" panose="02040503050406030204" pitchFamily="18" charset="0"/>
                            <a:cs typeface="+mn-cs"/>
                          </a:rPr>
                        </m:ctrlPr>
                      </m:sSubPr>
                      <m:e>
                        <m:r>
                          <a:rPr lang="en-US" sz="1600" i="1" kern="1200">
                            <a:solidFill>
                              <a:srgbClr val="000000">
                                <a:lumMod val="75000"/>
                                <a:lumOff val="25000"/>
                              </a:srgbClr>
                            </a:solidFill>
                            <a:latin typeface="Cambria Math" panose="02040503050406030204" pitchFamily="18" charset="0"/>
                            <a:cs typeface="+mn-cs"/>
                          </a:rPr>
                          <m:t>𝐶</m:t>
                        </m:r>
                      </m:e>
                      <m:sub>
                        <m:r>
                          <a:rPr lang="en-US" sz="1600" i="1" kern="1200">
                            <a:solidFill>
                              <a:srgbClr val="000000">
                                <a:lumMod val="75000"/>
                                <a:lumOff val="25000"/>
                              </a:srgbClr>
                            </a:solidFill>
                            <a:latin typeface="Cambria Math" panose="02040503050406030204" pitchFamily="18" charset="0"/>
                            <a:cs typeface="+mn-cs"/>
                          </a:rPr>
                          <m:t>1</m:t>
                        </m:r>
                      </m:sub>
                    </m:sSub>
                    <m:r>
                      <a:rPr lang="en-US" sz="1600" i="1" kern="1200">
                        <a:solidFill>
                          <a:srgbClr val="000000">
                            <a:lumMod val="75000"/>
                            <a:lumOff val="25000"/>
                          </a:srgbClr>
                        </a:solidFill>
                        <a:latin typeface="Cambria Math" panose="02040503050406030204" pitchFamily="18" charset="0"/>
                        <a:cs typeface="+mn-cs"/>
                      </a:rPr>
                      <m:t>𝑆𝐼</m:t>
                    </m:r>
                    <m:sSup>
                      <m:sSupPr>
                        <m:ctrlPr>
                          <a:rPr lang="en-US" sz="1600" i="1" kern="1200">
                            <a:solidFill>
                              <a:srgbClr val="000000">
                                <a:lumMod val="75000"/>
                                <a:lumOff val="25000"/>
                              </a:srgbClr>
                            </a:solidFill>
                            <a:latin typeface="Cambria Math" panose="02040503050406030204" pitchFamily="18" charset="0"/>
                            <a:cs typeface="+mn-cs"/>
                          </a:rPr>
                        </m:ctrlPr>
                      </m:sSupPr>
                      <m:e>
                        <m:r>
                          <a:rPr lang="en-US" sz="1600" i="1" kern="1200">
                            <a:solidFill>
                              <a:srgbClr val="000000">
                                <a:lumMod val="75000"/>
                                <a:lumOff val="25000"/>
                              </a:srgbClr>
                            </a:solidFill>
                            <a:latin typeface="Cambria Math" panose="02040503050406030204" pitchFamily="18" charset="0"/>
                            <a:cs typeface="+mn-cs"/>
                          </a:rPr>
                          <m:t>𝑃</m:t>
                        </m:r>
                      </m:e>
                      <m:sup>
                        <m:sSub>
                          <m:sSubPr>
                            <m:ctrlPr>
                              <a:rPr lang="en-US" sz="1600" i="1" kern="1200">
                                <a:solidFill>
                                  <a:srgbClr val="000000">
                                    <a:lumMod val="75000"/>
                                    <a:lumOff val="25000"/>
                                  </a:srgbClr>
                                </a:solidFill>
                                <a:latin typeface="Cambria Math" panose="02040503050406030204" pitchFamily="18" charset="0"/>
                                <a:cs typeface="+mn-cs"/>
                              </a:rPr>
                            </m:ctrlPr>
                          </m:sSubPr>
                          <m:e>
                            <m:r>
                              <a:rPr lang="en-US" sz="1600" i="1" kern="1200">
                                <a:solidFill>
                                  <a:srgbClr val="000000">
                                    <a:lumMod val="75000"/>
                                    <a:lumOff val="25000"/>
                                  </a:srgbClr>
                                </a:solidFill>
                                <a:latin typeface="Cambria Math" panose="02040503050406030204" pitchFamily="18" charset="0"/>
                                <a:cs typeface="+mn-cs"/>
                              </a:rPr>
                              <m:t>𝐶</m:t>
                            </m:r>
                          </m:e>
                          <m:sub>
                            <m:r>
                              <a:rPr lang="en-US" sz="1600" i="1" kern="1200">
                                <a:solidFill>
                                  <a:srgbClr val="000000">
                                    <a:lumMod val="75000"/>
                                    <a:lumOff val="25000"/>
                                  </a:srgbClr>
                                </a:solidFill>
                                <a:latin typeface="Cambria Math" panose="02040503050406030204" pitchFamily="18" charset="0"/>
                                <a:cs typeface="+mn-cs"/>
                              </a:rPr>
                              <m:t>2</m:t>
                            </m:r>
                          </m:sub>
                        </m:sSub>
                      </m:sup>
                    </m:sSup>
                    <m:sSubSup>
                      <m:sSubSupPr>
                        <m:ctrlPr>
                          <a:rPr lang="en-US" sz="1600" i="1" kern="1200">
                            <a:solidFill>
                              <a:srgbClr val="000000">
                                <a:lumMod val="75000"/>
                                <a:lumOff val="25000"/>
                              </a:srgbClr>
                            </a:solidFill>
                            <a:latin typeface="Cambria Math" panose="02040503050406030204" pitchFamily="18" charset="0"/>
                            <a:cs typeface="+mn-cs"/>
                          </a:rPr>
                        </m:ctrlPr>
                      </m:sSubSupPr>
                      <m:e>
                        <m:r>
                          <a:rPr lang="en-US" sz="1600" i="1" kern="1200">
                            <a:solidFill>
                              <a:srgbClr val="000000">
                                <a:lumMod val="75000"/>
                                <a:lumOff val="25000"/>
                              </a:srgbClr>
                            </a:solidFill>
                            <a:latin typeface="Cambria Math" panose="02040503050406030204" pitchFamily="18" charset="0"/>
                            <a:cs typeface="+mn-cs"/>
                          </a:rPr>
                          <m:t>𝐻</m:t>
                        </m:r>
                      </m:e>
                      <m:sub>
                        <m:r>
                          <a:rPr lang="en-US" sz="1600" i="1" kern="1200">
                            <a:solidFill>
                              <a:srgbClr val="000000">
                                <a:lumMod val="75000"/>
                                <a:lumOff val="25000"/>
                              </a:srgbClr>
                            </a:solidFill>
                            <a:latin typeface="Cambria Math" panose="02040503050406030204" pitchFamily="18" charset="0"/>
                            <a:cs typeface="+mn-cs"/>
                          </a:rPr>
                          <m:t>𝑝</m:t>
                        </m:r>
                      </m:sub>
                      <m:sup>
                        <m:sSub>
                          <m:sSubPr>
                            <m:ctrlPr>
                              <a:rPr lang="en-US" sz="1600" i="1" kern="1200">
                                <a:solidFill>
                                  <a:srgbClr val="000000">
                                    <a:lumMod val="75000"/>
                                    <a:lumOff val="25000"/>
                                  </a:srgbClr>
                                </a:solidFill>
                                <a:latin typeface="Cambria Math" panose="02040503050406030204" pitchFamily="18" charset="0"/>
                                <a:cs typeface="+mn-cs"/>
                              </a:rPr>
                            </m:ctrlPr>
                          </m:sSubPr>
                          <m:e>
                            <m:r>
                              <a:rPr lang="en-US" sz="1600" i="1" kern="1200">
                                <a:solidFill>
                                  <a:srgbClr val="000000">
                                    <a:lumMod val="75000"/>
                                    <a:lumOff val="25000"/>
                                  </a:srgbClr>
                                </a:solidFill>
                                <a:latin typeface="Cambria Math" panose="02040503050406030204" pitchFamily="18" charset="0"/>
                                <a:cs typeface="+mn-cs"/>
                              </a:rPr>
                              <m:t>𝐶</m:t>
                            </m:r>
                          </m:e>
                          <m:sub>
                            <m:r>
                              <a:rPr lang="en-US" sz="1600" i="1" kern="1200">
                                <a:solidFill>
                                  <a:srgbClr val="000000">
                                    <a:lumMod val="75000"/>
                                    <a:lumOff val="25000"/>
                                  </a:srgbClr>
                                </a:solidFill>
                                <a:latin typeface="Cambria Math" panose="02040503050406030204" pitchFamily="18" charset="0"/>
                                <a:cs typeface="+mn-cs"/>
                              </a:rPr>
                              <m:t>3</m:t>
                            </m:r>
                          </m:sub>
                        </m:sSub>
                      </m:sup>
                    </m:sSubSup>
                    <m:r>
                      <a:rPr lang="en-US" sz="1600" i="1" kern="1200">
                        <a:solidFill>
                          <a:srgbClr val="000000">
                            <a:lumMod val="75000"/>
                            <a:lumOff val="25000"/>
                          </a:srgbClr>
                        </a:solidFill>
                        <a:latin typeface="Cambria Math" panose="02040503050406030204" pitchFamily="18" charset="0"/>
                        <a:cs typeface="+mn-cs"/>
                      </a:rPr>
                      <m:t>     </m:t>
                    </m:r>
                    <m:r>
                      <a:rPr lang="en-US" sz="1600" b="0" i="1" kern="1200" smtClean="0">
                        <a:solidFill>
                          <a:srgbClr val="000000">
                            <a:lumMod val="75000"/>
                            <a:lumOff val="25000"/>
                          </a:srgbClr>
                        </a:solidFill>
                        <a:latin typeface="Cambria Math" panose="02040503050406030204" pitchFamily="18" charset="0"/>
                        <a:cs typeface="+mn-cs"/>
                      </a:rPr>
                      <m:t>(</m:t>
                    </m:r>
                    <m:r>
                      <a:rPr lang="en-US" sz="1600" b="0" i="1" kern="1200" smtClean="0">
                        <a:solidFill>
                          <a:srgbClr val="000000">
                            <a:lumMod val="75000"/>
                            <a:lumOff val="25000"/>
                          </a:srgbClr>
                        </a:solidFill>
                        <a:latin typeface="Cambria Math" panose="02040503050406030204" pitchFamily="18" charset="0"/>
                        <a:cs typeface="+mn-cs"/>
                      </a:rPr>
                      <m:t>𝑅𝑒𝑐𝑎𝑙𝑖𝑏𝑟𝑎𝑡𝑒𝑑</m:t>
                    </m:r>
                    <m:r>
                      <a:rPr lang="en-US" sz="1600" b="0" i="1" kern="1200" smtClean="0">
                        <a:solidFill>
                          <a:srgbClr val="000000">
                            <a:lumMod val="75000"/>
                            <a:lumOff val="25000"/>
                          </a:srgbClr>
                        </a:solidFill>
                        <a:latin typeface="Cambria Math" panose="02040503050406030204" pitchFamily="18" charset="0"/>
                        <a:cs typeface="+mn-cs"/>
                      </a:rPr>
                      <m:t> </m:t>
                    </m:r>
                    <m:r>
                      <a:rPr lang="en-US" sz="1600" b="0" i="1" kern="1200" smtClean="0">
                        <a:solidFill>
                          <a:srgbClr val="000000">
                            <a:lumMod val="75000"/>
                            <a:lumOff val="25000"/>
                          </a:srgbClr>
                        </a:solidFill>
                        <a:latin typeface="Cambria Math" panose="02040503050406030204" pitchFamily="18" charset="0"/>
                        <a:cs typeface="+mn-cs"/>
                      </a:rPr>
                      <m:t>𝑓𝑟𝑜𝑚</m:t>
                    </m:r>
                    <m:r>
                      <a:rPr lang="en-US" sz="1600" b="0" i="1" kern="1200" smtClean="0">
                        <a:solidFill>
                          <a:srgbClr val="000000">
                            <a:lumMod val="75000"/>
                            <a:lumOff val="25000"/>
                          </a:srgbClr>
                        </a:solidFill>
                        <a:latin typeface="Cambria Math" panose="02040503050406030204" pitchFamily="18" charset="0"/>
                        <a:cs typeface="+mn-cs"/>
                      </a:rPr>
                      <m:t> </m:t>
                    </m:r>
                    <m:r>
                      <a:rPr lang="en-US" sz="1600" b="0" i="1" kern="1200" smtClean="0">
                        <a:solidFill>
                          <a:srgbClr val="000000">
                            <a:lumMod val="75000"/>
                            <a:lumOff val="25000"/>
                          </a:srgbClr>
                        </a:solidFill>
                        <a:latin typeface="Cambria Math" panose="02040503050406030204" pitchFamily="18" charset="0"/>
                        <a:cs typeface="+mn-cs"/>
                      </a:rPr>
                      <m:t>𝑅h𝑜𝑑𝑒</m:t>
                    </m:r>
                    <m:r>
                      <a:rPr lang="en-US" sz="1600" b="0" i="1" kern="1200" smtClean="0">
                        <a:solidFill>
                          <a:srgbClr val="000000">
                            <a:lumMod val="75000"/>
                            <a:lumOff val="25000"/>
                          </a:srgbClr>
                        </a:solidFill>
                        <a:latin typeface="Cambria Math" panose="02040503050406030204" pitchFamily="18" charset="0"/>
                        <a:cs typeface="+mn-cs"/>
                      </a:rPr>
                      <m:t> </m:t>
                    </m:r>
                    <m:r>
                      <a:rPr lang="en-US" sz="1600" b="0" i="1" kern="1200" smtClean="0">
                        <a:solidFill>
                          <a:srgbClr val="000000">
                            <a:lumMod val="75000"/>
                            <a:lumOff val="25000"/>
                          </a:srgbClr>
                        </a:solidFill>
                        <a:latin typeface="Cambria Math" panose="02040503050406030204" pitchFamily="18" charset="0"/>
                        <a:cs typeface="+mn-cs"/>
                      </a:rPr>
                      <m:t>𝑒𝑞𝑢𝑎𝑡𝑖𝑜𝑛</m:t>
                    </m:r>
                    <m:r>
                      <a:rPr lang="en-US" sz="1600" b="0" i="1" kern="1200" smtClean="0">
                        <a:solidFill>
                          <a:srgbClr val="000000">
                            <a:lumMod val="75000"/>
                            <a:lumOff val="25000"/>
                          </a:srgbClr>
                        </a:solidFill>
                        <a:latin typeface="Cambria Math" panose="02040503050406030204" pitchFamily="18" charset="0"/>
                        <a:cs typeface="+mn-cs"/>
                      </a:rPr>
                      <m:t> </m:t>
                    </m:r>
                    <m:r>
                      <a:rPr lang="en-US" sz="1600" b="0" i="1" kern="1200" smtClean="0">
                        <a:solidFill>
                          <a:srgbClr val="000000">
                            <a:lumMod val="75000"/>
                            <a:lumOff val="25000"/>
                          </a:srgbClr>
                        </a:solidFill>
                        <a:latin typeface="Cambria Math" panose="02040503050406030204" pitchFamily="18" charset="0"/>
                        <a:cs typeface="+mn-cs"/>
                      </a:rPr>
                      <m:t>𝑓𝑜𝑟</m:t>
                    </m:r>
                    <m:r>
                      <a:rPr lang="en-US" sz="1600" b="0" i="1" kern="1200" smtClean="0">
                        <a:solidFill>
                          <a:srgbClr val="000000">
                            <a:lumMod val="75000"/>
                            <a:lumOff val="25000"/>
                          </a:srgbClr>
                        </a:solidFill>
                        <a:latin typeface="Cambria Math" panose="02040503050406030204" pitchFamily="18" charset="0"/>
                        <a:cs typeface="+mn-cs"/>
                      </a:rPr>
                      <m:t> </m:t>
                    </m:r>
                    <m:r>
                      <a:rPr lang="en-US" sz="1600" b="0" i="1" kern="1200" smtClean="0">
                        <a:solidFill>
                          <a:srgbClr val="000000">
                            <a:lumMod val="75000"/>
                            <a:lumOff val="25000"/>
                          </a:srgbClr>
                        </a:solidFill>
                        <a:latin typeface="Cambria Math" panose="02040503050406030204" pitchFamily="18" charset="0"/>
                        <a:cs typeface="+mn-cs"/>
                      </a:rPr>
                      <m:t>𝐹𝑊𝐷</m:t>
                    </m:r>
                    <m:r>
                      <a:rPr lang="en-US" sz="1600" b="0" i="1" kern="1200" smtClean="0">
                        <a:solidFill>
                          <a:srgbClr val="000000">
                            <a:lumMod val="75000"/>
                            <a:lumOff val="25000"/>
                          </a:srgbClr>
                        </a:solidFill>
                        <a:latin typeface="Cambria Math" panose="02040503050406030204" pitchFamily="18" charset="0"/>
                        <a:cs typeface="+mn-cs"/>
                      </a:rPr>
                      <m:t>)</m:t>
                    </m:r>
                  </m:oMath>
                </a14:m>
                <a:r>
                  <a:rPr lang="en-US" sz="1600" kern="1200" dirty="0">
                    <a:solidFill>
                      <a:srgbClr val="000000">
                        <a:lumMod val="75000"/>
                        <a:lumOff val="25000"/>
                      </a:srgbClr>
                    </a:solidFill>
                    <a:cs typeface="Calibri" panose="020F0502020204030204" pitchFamily="34" charset="0"/>
                  </a:rPr>
                  <a:t>      </a:t>
                </a:r>
              </a:p>
              <a:p>
                <a:pPr marL="1005840" lvl="2" indent="-91440">
                  <a:spcBef>
                    <a:spcPts val="1200"/>
                  </a:spcBef>
                  <a:spcAft>
                    <a:spcPts val="200"/>
                  </a:spcAft>
                  <a:buSzPct val="100000"/>
                  <a:buFont typeface="Calibri" panose="020F0502020204030204" pitchFamily="34" charset="0"/>
                  <a:buChar char=" "/>
                </a:pPr>
                <a:r>
                  <a:rPr lang="en-US" sz="1800" kern="1200" dirty="0">
                    <a:solidFill>
                      <a:srgbClr val="000000">
                        <a:lumMod val="75000"/>
                        <a:lumOff val="25000"/>
                      </a:srgbClr>
                    </a:solidFill>
                    <a:cs typeface="Calibri" panose="020F0502020204030204" pitchFamily="34" charset="0"/>
                  </a:rPr>
                  <a:t>SIP = structural index of pavement (</a:t>
                </a:r>
                <a:r>
                  <a:rPr lang="en-US" sz="1800" kern="1200" dirty="0" err="1">
                    <a:solidFill>
                      <a:srgbClr val="000000">
                        <a:lumMod val="75000"/>
                        <a:lumOff val="25000"/>
                      </a:srgbClr>
                    </a:solidFill>
                    <a:cs typeface="Calibri" panose="020F0502020204030204" pitchFamily="34" charset="0"/>
                  </a:rPr>
                  <a:t>μm</a:t>
                </a:r>
                <a:r>
                  <a:rPr lang="en-US" sz="1800" kern="1200" dirty="0">
                    <a:solidFill>
                      <a:srgbClr val="000000">
                        <a:lumMod val="75000"/>
                        <a:lumOff val="25000"/>
                      </a:srgbClr>
                    </a:solidFill>
                    <a:cs typeface="Calibri" panose="020F0502020204030204" pitchFamily="34" charset="0"/>
                  </a:rPr>
                  <a:t>) from TSD data;</a:t>
                </a:r>
              </a:p>
              <a:p>
                <a:pPr marL="1005840" lvl="2" indent="-91440">
                  <a:spcBef>
                    <a:spcPts val="1200"/>
                  </a:spcBef>
                  <a:spcAft>
                    <a:spcPts val="200"/>
                  </a:spcAft>
                  <a:buSzPct val="100000"/>
                  <a:buFont typeface="Calibri" panose="020F0502020204030204" pitchFamily="34" charset="0"/>
                  <a:buChar char=" "/>
                </a:pPr>
                <a14:m>
                  <m:oMath xmlns:m="http://schemas.openxmlformats.org/officeDocument/2006/math">
                    <m:r>
                      <a:rPr lang="en-US" sz="1800" i="1" kern="1200">
                        <a:solidFill>
                          <a:srgbClr val="000000">
                            <a:lumMod val="75000"/>
                            <a:lumOff val="25000"/>
                          </a:srgbClr>
                        </a:solidFill>
                        <a:latin typeface="Cambria Math" panose="02040503050406030204" pitchFamily="18" charset="0"/>
                        <a:cs typeface="+mn-cs"/>
                      </a:rPr>
                      <m:t>𝑆𝐼𝑃</m:t>
                    </m:r>
                    <m:r>
                      <a:rPr lang="en-US" sz="1800" i="1" kern="1200">
                        <a:solidFill>
                          <a:srgbClr val="000000">
                            <a:lumMod val="75000"/>
                            <a:lumOff val="25000"/>
                          </a:srgbClr>
                        </a:solidFill>
                        <a:latin typeface="Cambria Math" panose="02040503050406030204" pitchFamily="18" charset="0"/>
                        <a:cs typeface="+mn-cs"/>
                      </a:rPr>
                      <m:t>=</m:t>
                    </m:r>
                    <m:sSub>
                      <m:sSubPr>
                        <m:ctrlPr>
                          <a:rPr lang="en-US" sz="1800" i="1" kern="1200">
                            <a:solidFill>
                              <a:srgbClr val="000000">
                                <a:lumMod val="75000"/>
                                <a:lumOff val="25000"/>
                              </a:srgbClr>
                            </a:solidFill>
                            <a:latin typeface="Cambria Math" panose="02040503050406030204" pitchFamily="18" charset="0"/>
                            <a:cs typeface="+mn-cs"/>
                          </a:rPr>
                        </m:ctrlPr>
                      </m:sSubPr>
                      <m:e>
                        <m:r>
                          <a:rPr lang="en-US" sz="1800" i="1" kern="1200">
                            <a:solidFill>
                              <a:srgbClr val="000000">
                                <a:lumMod val="75000"/>
                                <a:lumOff val="25000"/>
                              </a:srgbClr>
                            </a:solidFill>
                            <a:latin typeface="Cambria Math" panose="02040503050406030204" pitchFamily="18" charset="0"/>
                            <a:cs typeface="+mn-cs"/>
                          </a:rPr>
                          <m:t>𝐷</m:t>
                        </m:r>
                      </m:e>
                      <m:sub>
                        <m:r>
                          <a:rPr lang="en-US" sz="1800" i="1" kern="1200">
                            <a:solidFill>
                              <a:srgbClr val="000000">
                                <a:lumMod val="75000"/>
                                <a:lumOff val="25000"/>
                              </a:srgbClr>
                            </a:solidFill>
                            <a:latin typeface="Cambria Math" panose="02040503050406030204" pitchFamily="18" charset="0"/>
                            <a:cs typeface="+mn-cs"/>
                          </a:rPr>
                          <m:t>0</m:t>
                        </m:r>
                      </m:sub>
                    </m:sSub>
                    <m:r>
                      <a:rPr lang="en-US" sz="1800" i="1" kern="1200">
                        <a:solidFill>
                          <a:srgbClr val="000000">
                            <a:lumMod val="75000"/>
                            <a:lumOff val="25000"/>
                          </a:srgbClr>
                        </a:solidFill>
                        <a:latin typeface="Cambria Math" panose="02040503050406030204" pitchFamily="18" charset="0"/>
                        <a:cs typeface="+mn-cs"/>
                      </a:rPr>
                      <m:t>−</m:t>
                    </m:r>
                    <m:sSub>
                      <m:sSubPr>
                        <m:ctrlPr>
                          <a:rPr lang="en-US" sz="1800" i="1" kern="1200">
                            <a:solidFill>
                              <a:srgbClr val="000000">
                                <a:lumMod val="75000"/>
                                <a:lumOff val="25000"/>
                              </a:srgbClr>
                            </a:solidFill>
                            <a:latin typeface="Cambria Math" panose="02040503050406030204" pitchFamily="18" charset="0"/>
                            <a:cs typeface="+mn-cs"/>
                          </a:rPr>
                        </m:ctrlPr>
                      </m:sSubPr>
                      <m:e>
                        <m:r>
                          <a:rPr lang="en-US" sz="1800" i="1" kern="1200">
                            <a:solidFill>
                              <a:srgbClr val="000000">
                                <a:lumMod val="75000"/>
                                <a:lumOff val="25000"/>
                              </a:srgbClr>
                            </a:solidFill>
                            <a:latin typeface="Cambria Math" panose="02040503050406030204" pitchFamily="18" charset="0"/>
                            <a:cs typeface="+mn-cs"/>
                          </a:rPr>
                          <m:t>𝐷</m:t>
                        </m:r>
                      </m:e>
                      <m:sub>
                        <m:r>
                          <a:rPr lang="en-US" sz="1800" i="1" kern="1200">
                            <a:solidFill>
                              <a:srgbClr val="000000">
                                <a:lumMod val="75000"/>
                                <a:lumOff val="25000"/>
                              </a:srgbClr>
                            </a:solidFill>
                            <a:latin typeface="Cambria Math" panose="02040503050406030204" pitchFamily="18" charset="0"/>
                            <a:cs typeface="+mn-cs"/>
                          </a:rPr>
                          <m:t>1.5</m:t>
                        </m:r>
                        <m:sSub>
                          <m:sSubPr>
                            <m:ctrlPr>
                              <a:rPr lang="en-US" sz="1800" i="1" kern="1200">
                                <a:solidFill>
                                  <a:srgbClr val="000000">
                                    <a:lumMod val="75000"/>
                                    <a:lumOff val="25000"/>
                                  </a:srgbClr>
                                </a:solidFill>
                                <a:latin typeface="Cambria Math" panose="02040503050406030204" pitchFamily="18" charset="0"/>
                                <a:cs typeface="+mn-cs"/>
                              </a:rPr>
                            </m:ctrlPr>
                          </m:sSubPr>
                          <m:e>
                            <m:r>
                              <a:rPr lang="en-US" sz="1800" i="1" kern="1200">
                                <a:solidFill>
                                  <a:srgbClr val="000000">
                                    <a:lumMod val="75000"/>
                                    <a:lumOff val="25000"/>
                                  </a:srgbClr>
                                </a:solidFill>
                                <a:latin typeface="Cambria Math" panose="02040503050406030204" pitchFamily="18" charset="0"/>
                                <a:cs typeface="+mn-cs"/>
                              </a:rPr>
                              <m:t>𝐻</m:t>
                            </m:r>
                          </m:e>
                          <m:sub>
                            <m:r>
                              <a:rPr lang="en-US" sz="1800" i="1" kern="1200">
                                <a:solidFill>
                                  <a:srgbClr val="000000">
                                    <a:lumMod val="75000"/>
                                    <a:lumOff val="25000"/>
                                  </a:srgbClr>
                                </a:solidFill>
                                <a:latin typeface="Cambria Math" panose="02040503050406030204" pitchFamily="18" charset="0"/>
                                <a:cs typeface="+mn-cs"/>
                              </a:rPr>
                              <m:t>𝑃</m:t>
                            </m:r>
                          </m:sub>
                        </m:sSub>
                        <m:r>
                          <a:rPr lang="en-US" sz="1800" i="1" kern="1200">
                            <a:solidFill>
                              <a:srgbClr val="000000">
                                <a:lumMod val="75000"/>
                                <a:lumOff val="25000"/>
                              </a:srgbClr>
                            </a:solidFill>
                            <a:latin typeface="Cambria Math" panose="02040503050406030204" pitchFamily="18" charset="0"/>
                            <a:cs typeface="+mn-cs"/>
                          </a:rPr>
                          <m:t>  </m:t>
                        </m:r>
                      </m:sub>
                    </m:sSub>
                    <m:r>
                      <a:rPr lang="en-US" sz="1800" i="1" kern="1200">
                        <a:solidFill>
                          <a:srgbClr val="000000">
                            <a:lumMod val="75000"/>
                            <a:lumOff val="25000"/>
                          </a:srgbClr>
                        </a:solidFill>
                        <a:latin typeface="Cambria Math" panose="02040503050406030204" pitchFamily="18" charset="0"/>
                        <a:cs typeface="+mn-cs"/>
                      </a:rPr>
                      <m:t>                                                                                                                                  </m:t>
                    </m:r>
                  </m:oMath>
                </a14:m>
                <a:endParaRPr lang="en-US" sz="1800" kern="1200" dirty="0">
                  <a:solidFill>
                    <a:srgbClr val="000000">
                      <a:lumMod val="75000"/>
                      <a:lumOff val="25000"/>
                    </a:srgbClr>
                  </a:solidFill>
                  <a:cs typeface="Calibri" panose="020F0502020204030204" pitchFamily="34" charset="0"/>
                </a:endParaRPr>
              </a:p>
              <a:p>
                <a:pPr marL="914400">
                  <a:spcBef>
                    <a:spcPts val="600"/>
                  </a:spcBef>
                  <a:spcAft>
                    <a:spcPts val="600"/>
                  </a:spcAft>
                  <a:buSzPct val="100000"/>
                </a:pPr>
                <a:r>
                  <a:rPr lang="en-US" sz="1800" kern="1200" dirty="0">
                    <a:solidFill>
                      <a:srgbClr val="000000">
                        <a:lumMod val="75000"/>
                        <a:lumOff val="25000"/>
                      </a:srgbClr>
                    </a:solidFill>
                    <a:cs typeface="Calibri" panose="020F0502020204030204" pitchFamily="34" charset="0"/>
                  </a:rPr>
                  <a:t>D</a:t>
                </a:r>
                <a:r>
                  <a:rPr lang="en-US" sz="1800" kern="1200" baseline="-25000" dirty="0">
                    <a:solidFill>
                      <a:srgbClr val="000000">
                        <a:lumMod val="75000"/>
                        <a:lumOff val="25000"/>
                      </a:srgbClr>
                    </a:solidFill>
                    <a:cs typeface="Calibri" panose="020F0502020204030204" pitchFamily="34" charset="0"/>
                  </a:rPr>
                  <a:t>0</a:t>
                </a:r>
                <a:r>
                  <a:rPr lang="en-US" sz="1800" kern="1200" dirty="0">
                    <a:solidFill>
                      <a:srgbClr val="000000">
                        <a:lumMod val="75000"/>
                        <a:lumOff val="25000"/>
                      </a:srgbClr>
                    </a:solidFill>
                    <a:cs typeface="Calibri" panose="020F0502020204030204" pitchFamily="34" charset="0"/>
                  </a:rPr>
                  <a:t> = peak deflection under a standard 40-kN (9,000-lb) FWD load;</a:t>
                </a:r>
              </a:p>
              <a:p>
                <a:pPr marL="914400">
                  <a:spcBef>
                    <a:spcPts val="600"/>
                  </a:spcBef>
                  <a:spcAft>
                    <a:spcPts val="600"/>
                  </a:spcAft>
                  <a:buSzPct val="100000"/>
                </a:pPr>
                <a:r>
                  <a:rPr lang="en-US" sz="1800" kern="1200" dirty="0">
                    <a:solidFill>
                      <a:srgbClr val="000000">
                        <a:lumMod val="75000"/>
                        <a:lumOff val="25000"/>
                      </a:srgbClr>
                    </a:solidFill>
                    <a:cs typeface="Calibri" panose="020F0502020204030204" pitchFamily="34" charset="0"/>
                  </a:rPr>
                  <a:t>D</a:t>
                </a:r>
                <a:r>
                  <a:rPr lang="en-US" sz="1800" kern="1200" baseline="-25000" dirty="0">
                    <a:solidFill>
                      <a:srgbClr val="000000">
                        <a:lumMod val="75000"/>
                        <a:lumOff val="25000"/>
                      </a:srgbClr>
                    </a:solidFill>
                    <a:cs typeface="Calibri" panose="020F0502020204030204" pitchFamily="34" charset="0"/>
                  </a:rPr>
                  <a:t>1.5Hp </a:t>
                </a:r>
                <a:r>
                  <a:rPr lang="en-US" sz="1800" kern="1200" dirty="0">
                    <a:solidFill>
                      <a:srgbClr val="000000">
                        <a:lumMod val="75000"/>
                        <a:lumOff val="25000"/>
                      </a:srgbClr>
                    </a:solidFill>
                    <a:cs typeface="Calibri" panose="020F0502020204030204" pitchFamily="34" charset="0"/>
                  </a:rPr>
                  <a:t>= surface deflection measured at offset of 1.5 times </a:t>
                </a:r>
                <a:r>
                  <a:rPr lang="en-US" sz="1800" kern="1200" dirty="0" err="1">
                    <a:solidFill>
                      <a:srgbClr val="000000">
                        <a:lumMod val="75000"/>
                        <a:lumOff val="25000"/>
                      </a:srgbClr>
                    </a:solidFill>
                    <a:cs typeface="Calibri" panose="020F0502020204030204" pitchFamily="34" charset="0"/>
                  </a:rPr>
                  <a:t>H</a:t>
                </a:r>
                <a:r>
                  <a:rPr lang="en-US" sz="1800" kern="1200" baseline="-25000" dirty="0" err="1">
                    <a:solidFill>
                      <a:srgbClr val="000000">
                        <a:lumMod val="75000"/>
                        <a:lumOff val="25000"/>
                      </a:srgbClr>
                    </a:solidFill>
                    <a:cs typeface="Calibri" panose="020F0502020204030204" pitchFamily="34" charset="0"/>
                  </a:rPr>
                  <a:t>p</a:t>
                </a:r>
                <a:r>
                  <a:rPr lang="en-US" sz="1800" kern="1200" dirty="0">
                    <a:solidFill>
                      <a:srgbClr val="000000">
                        <a:lumMod val="75000"/>
                        <a:lumOff val="25000"/>
                      </a:srgbClr>
                    </a:solidFill>
                    <a:cs typeface="Calibri" panose="020F0502020204030204" pitchFamily="34" charset="0"/>
                  </a:rPr>
                  <a:t> under standard 40-kN (9,000-lb) FWD impulse load.</a:t>
                </a:r>
              </a:p>
              <a:p>
                <a:pPr marL="914400">
                  <a:spcBef>
                    <a:spcPts val="600"/>
                  </a:spcBef>
                  <a:spcAft>
                    <a:spcPts val="600"/>
                  </a:spcAft>
                  <a:buSzPct val="100000"/>
                </a:pPr>
                <a:r>
                  <a:rPr lang="en-US" sz="1800" kern="1200" dirty="0" err="1">
                    <a:solidFill>
                      <a:srgbClr val="000000">
                        <a:lumMod val="75000"/>
                        <a:lumOff val="25000"/>
                      </a:srgbClr>
                    </a:solidFill>
                    <a:cs typeface="Calibri" panose="020F0502020204030204" pitchFamily="34" charset="0"/>
                  </a:rPr>
                  <a:t>H</a:t>
                </a:r>
                <a:r>
                  <a:rPr lang="en-US" sz="1800" kern="1200" baseline="-25000" dirty="0" err="1">
                    <a:solidFill>
                      <a:srgbClr val="000000">
                        <a:lumMod val="75000"/>
                        <a:lumOff val="25000"/>
                      </a:srgbClr>
                    </a:solidFill>
                    <a:cs typeface="Calibri" panose="020F0502020204030204" pitchFamily="34" charset="0"/>
                  </a:rPr>
                  <a:t>p</a:t>
                </a:r>
                <a:r>
                  <a:rPr lang="en-US" sz="1800" kern="1200" dirty="0">
                    <a:solidFill>
                      <a:srgbClr val="000000">
                        <a:lumMod val="75000"/>
                        <a:lumOff val="25000"/>
                      </a:srgbClr>
                    </a:solidFill>
                    <a:cs typeface="Calibri" panose="020F0502020204030204" pitchFamily="34" charset="0"/>
                  </a:rPr>
                  <a:t> = total pavement thickness (mm); and </a:t>
                </a:r>
              </a:p>
              <a:p>
                <a:pPr marL="914400">
                  <a:spcBef>
                    <a:spcPts val="600"/>
                  </a:spcBef>
                  <a:spcAft>
                    <a:spcPts val="600"/>
                  </a:spcAft>
                  <a:buSzPct val="100000"/>
                </a:pPr>
                <a:r>
                  <a:rPr lang="en-US" sz="1800" i="1" kern="1200" dirty="0">
                    <a:solidFill>
                      <a:srgbClr val="000000">
                        <a:lumMod val="75000"/>
                        <a:lumOff val="25000"/>
                      </a:srgbClr>
                    </a:solidFill>
                    <a:cs typeface="Calibri" panose="020F0502020204030204" pitchFamily="34" charset="0"/>
                  </a:rPr>
                  <a:t>C</a:t>
                </a:r>
                <a:r>
                  <a:rPr lang="en-US" sz="1800" i="1" kern="1200" baseline="-25000" dirty="0">
                    <a:solidFill>
                      <a:srgbClr val="000000">
                        <a:lumMod val="75000"/>
                        <a:lumOff val="25000"/>
                      </a:srgbClr>
                    </a:solidFill>
                    <a:cs typeface="Calibri" panose="020F0502020204030204" pitchFamily="34" charset="0"/>
                  </a:rPr>
                  <a:t>1</a:t>
                </a:r>
                <a:r>
                  <a:rPr lang="en-US" sz="1800" i="1" kern="1200" dirty="0">
                    <a:solidFill>
                      <a:srgbClr val="000000">
                        <a:lumMod val="75000"/>
                        <a:lumOff val="25000"/>
                      </a:srgbClr>
                    </a:solidFill>
                    <a:cs typeface="Calibri" panose="020F0502020204030204" pitchFamily="34" charset="0"/>
                  </a:rPr>
                  <a:t> = 0.4369; C</a:t>
                </a:r>
                <a:r>
                  <a:rPr lang="en-US" sz="1800" i="1" kern="1200" baseline="-25000" dirty="0">
                    <a:solidFill>
                      <a:srgbClr val="000000">
                        <a:lumMod val="75000"/>
                        <a:lumOff val="25000"/>
                      </a:srgbClr>
                    </a:solidFill>
                    <a:cs typeface="Calibri" panose="020F0502020204030204" pitchFamily="34" charset="0"/>
                  </a:rPr>
                  <a:t>2 </a:t>
                </a:r>
                <a:r>
                  <a:rPr lang="en-US" sz="1800" i="1" kern="1200" dirty="0">
                    <a:solidFill>
                      <a:srgbClr val="000000">
                        <a:lumMod val="75000"/>
                        <a:lumOff val="25000"/>
                      </a:srgbClr>
                    </a:solidFill>
                    <a:cs typeface="Calibri" panose="020F0502020204030204" pitchFamily="34" charset="0"/>
                  </a:rPr>
                  <a:t>= -0.4768; C</a:t>
                </a:r>
                <a:r>
                  <a:rPr lang="en-US" sz="1800" i="1" kern="1200" baseline="-25000" dirty="0">
                    <a:solidFill>
                      <a:srgbClr val="000000">
                        <a:lumMod val="75000"/>
                        <a:lumOff val="25000"/>
                      </a:srgbClr>
                    </a:solidFill>
                    <a:cs typeface="Calibri" panose="020F0502020204030204" pitchFamily="34" charset="0"/>
                  </a:rPr>
                  <a:t>3</a:t>
                </a:r>
                <a:r>
                  <a:rPr lang="en-US" sz="1800" i="1" kern="1200" dirty="0">
                    <a:solidFill>
                      <a:srgbClr val="000000">
                        <a:lumMod val="75000"/>
                        <a:lumOff val="25000"/>
                      </a:srgbClr>
                    </a:solidFill>
                    <a:cs typeface="Calibri" panose="020F0502020204030204" pitchFamily="34" charset="0"/>
                  </a:rPr>
                  <a:t> = 0.8182</a:t>
                </a:r>
              </a:p>
              <a:p>
                <a:pPr marL="914400" lvl="0" defTabSz="914400" fontAlgn="auto">
                  <a:spcBef>
                    <a:spcPts val="600"/>
                  </a:spcBef>
                  <a:spcAft>
                    <a:spcPts val="600"/>
                  </a:spcAft>
                  <a:buSzPct val="100000"/>
                </a:pPr>
                <a:endParaRPr lang="en-US" sz="2000" dirty="0">
                  <a:solidFill>
                    <a:srgbClr val="000000">
                      <a:lumMod val="75000"/>
                      <a:lumOff val="25000"/>
                    </a:srgbClr>
                  </a:solidFill>
                  <a:cs typeface="Calibri" panose="020F0502020204030204" pitchFamily="34" charset="0"/>
                </a:endParaRPr>
              </a:p>
              <a:p>
                <a:pPr marL="914400" lvl="0" defTabSz="914400" fontAlgn="auto">
                  <a:spcBef>
                    <a:spcPts val="600"/>
                  </a:spcBef>
                  <a:spcAft>
                    <a:spcPts val="600"/>
                  </a:spcAft>
                  <a:buSzPct val="100000"/>
                </a:pPr>
                <a:endParaRPr lang="en-US" sz="2000" kern="1200" dirty="0">
                  <a:solidFill>
                    <a:srgbClr val="000000">
                      <a:lumMod val="75000"/>
                      <a:lumOff val="25000"/>
                    </a:srgbClr>
                  </a:solidFill>
                  <a:cs typeface="Calibri" panose="020F0502020204030204" pitchFamily="34" charset="0"/>
                </a:endParaRPr>
              </a:p>
              <a:p>
                <a:endParaRPr lang="en-US" dirty="0"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13" name="Content Placeholder 12">
                <a:extLst>
                  <a:ext uri="{FF2B5EF4-FFF2-40B4-BE49-F238E27FC236}">
                    <a16:creationId xmlns:a16="http://schemas.microsoft.com/office/drawing/2014/main" id="{D352D93A-E3E0-4637-BF88-281F426FDD6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t="-2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BC042F50-EDBA-483A-A199-C4D7072515CB}"/>
              </a:ext>
            </a:extLst>
          </p:cNvPr>
          <p:cNvSpPr txBox="1"/>
          <p:nvPr/>
        </p:nvSpPr>
        <p:spPr>
          <a:xfrm>
            <a:off x="976543" y="4971495"/>
            <a:ext cx="472007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Required Additional Inputs: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Total pavement thickness, H</a:t>
            </a:r>
            <a:r>
              <a:rPr lang="en-US" baseline="-25000" dirty="0"/>
              <a:t>P</a:t>
            </a:r>
            <a:r>
              <a:rPr lang="en-US" dirty="0"/>
              <a:t> above subgrade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Temperature correction for D</a:t>
            </a:r>
            <a:r>
              <a:rPr lang="en-US" baseline="-25000" dirty="0"/>
              <a:t>0 </a:t>
            </a:r>
            <a:r>
              <a:rPr lang="en-US" dirty="0"/>
              <a:t>to 68F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28ECA5B-AB4F-48CA-A0A6-621DC4D65C22}"/>
              </a:ext>
            </a:extLst>
          </p:cNvPr>
          <p:cNvSpPr/>
          <p:nvPr/>
        </p:nvSpPr>
        <p:spPr>
          <a:xfrm>
            <a:off x="1751162" y="6171824"/>
            <a:ext cx="1021593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/>
              <a:t> from </a:t>
            </a:r>
            <a:r>
              <a:rPr lang="en-US" sz="1200" dirty="0" err="1"/>
              <a:t>Nasimifar</a:t>
            </a:r>
            <a:r>
              <a:rPr lang="en-US" sz="1200" dirty="0"/>
              <a:t>, M., Thyagarajan, S., Chaudhari, S., &amp; Sivaneswaran, N. (2019). Pavement Structural Capacity from Traffic Speed </a:t>
            </a:r>
            <a:r>
              <a:rPr lang="en-US" sz="1200" dirty="0" err="1"/>
              <a:t>Deflectometer</a:t>
            </a:r>
            <a:r>
              <a:rPr lang="en-US" sz="1200" dirty="0"/>
              <a:t> for Network Level Pavement Management System Application. Transportation Research Record, 2673(2), 456–465. </a:t>
            </a:r>
            <a:r>
              <a:rPr lang="en-US" sz="1200" dirty="0">
                <a:hlinkClick r:id="rId4"/>
              </a:rPr>
              <a:t>https://doi.org/10.1177/0361198118825122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4706660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2BBD3F-B077-427F-8EDE-EA47322F27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Temperature Adjustment Factor for D</a:t>
            </a:r>
            <a:r>
              <a:rPr lang="en-US" baseline="-25000" dirty="0"/>
              <a:t>0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81ECEB-E83D-48F1-B0C3-FE9EE6C6BA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3309" y="1828781"/>
            <a:ext cx="3807691" cy="1434811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From AASHTO 1993, </a:t>
            </a:r>
          </a:p>
          <a:p>
            <a:r>
              <a:rPr lang="en-US" dirty="0"/>
              <a:t>Reference temperature 68</a:t>
            </a:r>
            <a:r>
              <a:rPr lang="en-US" baseline="30000" dirty="0"/>
              <a:t>o</a:t>
            </a:r>
            <a:r>
              <a:rPr lang="en-US" dirty="0"/>
              <a:t>F</a:t>
            </a:r>
          </a:p>
          <a:p>
            <a:r>
              <a:rPr lang="en-US" dirty="0"/>
              <a:t>Curves converted to equation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7DB6042-7B17-4F39-9FD5-43E9FBBD2C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4965082" y="1292807"/>
            <a:ext cx="4348182" cy="5420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29239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9579C5-100F-4739-A112-A96E572CE9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TxDOT Structural Condition Index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>
                <a:extLst>
                  <a:ext uri="{FF2B5EF4-FFF2-40B4-BE49-F238E27FC236}">
                    <a16:creationId xmlns:a16="http://schemas.microsoft.com/office/drawing/2014/main" id="{C7E5DA24-F510-45BD-A072-C8AE82A03BB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6737934" cy="94000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𝑠𝑡𝑟𝑢𝑐𝑡𝑢𝑟𝑎𝑙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𝑐𝑜𝑛𝑑𝑖𝑡𝑖𝑜𝑛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𝑖𝑛𝑑𝑒𝑥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en-US" i="1" smtClean="0">
                          <a:latin typeface="Cambria Math" panose="02040503050406030204" pitchFamily="18" charset="0"/>
                        </a:rPr>
                        <m:t>𝑆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𝐶𝐼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𝑆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𝐸𝑓𝑓</m:t>
                              </m:r>
                            </m:sub>
                          </m:sSub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𝑆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𝑅𝑒𝑞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" name="Content Placeholder 3">
                <a:extLst>
                  <a:ext uri="{FF2B5EF4-FFF2-40B4-BE49-F238E27FC236}">
                    <a16:creationId xmlns:a16="http://schemas.microsoft.com/office/drawing/2014/main" id="{C7E5DA24-F510-45BD-A072-C8AE82A03BB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6737934" cy="94000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4">
            <a:extLst>
              <a:ext uri="{FF2B5EF4-FFF2-40B4-BE49-F238E27FC236}">
                <a16:creationId xmlns:a16="http://schemas.microsoft.com/office/drawing/2014/main" id="{A88FFB08-9BF8-436E-9E14-CA9AFAB9D4FD}"/>
              </a:ext>
            </a:extLst>
          </p:cNvPr>
          <p:cNvSpPr/>
          <p:nvPr/>
        </p:nvSpPr>
        <p:spPr>
          <a:xfrm>
            <a:off x="1287924" y="2967335"/>
            <a:ext cx="9392575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SN</a:t>
            </a:r>
            <a:r>
              <a:rPr lang="en-US" baseline="-25000" dirty="0" err="1"/>
              <a:t>eff</a:t>
            </a:r>
            <a:r>
              <a:rPr lang="en-US" dirty="0"/>
              <a:t> from recalibrated Rhode’s equation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SN</a:t>
            </a:r>
            <a:r>
              <a:rPr lang="en-US" baseline="-25000" dirty="0" err="1"/>
              <a:t>Req</a:t>
            </a:r>
            <a:r>
              <a:rPr lang="en-US" dirty="0"/>
              <a:t> based on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estimated 20-year Equivalent Single Axle Loads (ESALs) for the route, and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subgrade modulus (M</a:t>
            </a:r>
            <a:r>
              <a:rPr lang="en-US" baseline="-25000" dirty="0"/>
              <a:t>R</a:t>
            </a:r>
            <a:r>
              <a:rPr lang="en-US" dirty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Subgrade Modulus computed from D</a:t>
            </a:r>
            <a:r>
              <a:rPr lang="en-US" baseline="-25000" dirty="0"/>
              <a:t>72 </a:t>
            </a:r>
            <a:r>
              <a:rPr lang="en-US" dirty="0"/>
              <a:t>using AASHTO 1993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616D664-3B0E-4A92-8B74-0EDE539C9FD2}"/>
              </a:ext>
            </a:extLst>
          </p:cNvPr>
          <p:cNvSpPr/>
          <p:nvPr/>
        </p:nvSpPr>
        <p:spPr>
          <a:xfrm>
            <a:off x="838200" y="4810583"/>
            <a:ext cx="3117905" cy="16312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/>
              <a:t>Required Additional Inputs:</a:t>
            </a:r>
          </a:p>
          <a:p>
            <a:pPr lvl="1"/>
            <a:r>
              <a:rPr lang="en-US" sz="2000" dirty="0"/>
              <a:t>Estimation of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20-year ESALs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err="1"/>
              <a:t>Mr</a:t>
            </a:r>
            <a:endParaRPr lang="en-US" sz="20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err="1"/>
              <a:t>SNreq</a:t>
            </a:r>
            <a:r>
              <a:rPr lang="en-US" sz="2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270464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38FA990-EB42-4F42-B87F-CCADC4CA32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Workbook Outline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1AA2382-AAD4-425D-9741-9174DC555B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n-US" dirty="0"/>
              <a:t>‘Input’ – main worksheet that contain the command button to extract and analyze data. Also contains input default values.</a:t>
            </a:r>
          </a:p>
          <a:p>
            <a:pPr lvl="1"/>
            <a:r>
              <a:rPr lang="en-US" dirty="0"/>
              <a:t>Make changes as required.</a:t>
            </a:r>
          </a:p>
          <a:p>
            <a:pPr lvl="0"/>
            <a:r>
              <a:rPr lang="en-US" dirty="0"/>
              <a:t>‘</a:t>
            </a:r>
            <a:r>
              <a:rPr lang="en-US" dirty="0" err="1"/>
              <a:t>OutputFormat</a:t>
            </a:r>
            <a:r>
              <a:rPr lang="en-US" dirty="0"/>
              <a:t>’ – contains outline of the calculations. The code will copy the content of this worksheet to the imported deflection worksheet. </a:t>
            </a:r>
          </a:p>
          <a:p>
            <a:pPr lvl="1"/>
            <a:r>
              <a:rPr lang="en-US" dirty="0"/>
              <a:t>Changes are required only if additional indices/parameters are appended </a:t>
            </a:r>
          </a:p>
          <a:p>
            <a:pPr lvl="0"/>
            <a:r>
              <a:rPr lang="en-US" dirty="0"/>
              <a:t>‘</a:t>
            </a:r>
            <a:r>
              <a:rPr lang="en-US" dirty="0" err="1"/>
              <a:t>Defl_File_Format</a:t>
            </a:r>
            <a:r>
              <a:rPr lang="en-US" dirty="0"/>
              <a:t>’ – Contains the location reference for the required data in the TSD deflection file. </a:t>
            </a:r>
          </a:p>
          <a:p>
            <a:pPr lvl="1"/>
            <a:r>
              <a:rPr lang="en-US" dirty="0"/>
              <a:t>Update the column location if the TSD deflection file format changes.</a:t>
            </a:r>
          </a:p>
          <a:p>
            <a:pPr lvl="0"/>
            <a:r>
              <a:rPr lang="en-US" dirty="0"/>
              <a:t>‘LEA’ – contains </a:t>
            </a:r>
            <a:r>
              <a:rPr lang="en-US" dirty="0" err="1"/>
              <a:t>backcalculation</a:t>
            </a:r>
            <a:r>
              <a:rPr lang="en-US" dirty="0"/>
              <a:t> worksheet. </a:t>
            </a:r>
          </a:p>
          <a:p>
            <a:pPr lvl="1"/>
            <a:r>
              <a:rPr lang="en-US" dirty="0"/>
              <a:t>Changes are not required.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27677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18365</TotalTime>
  <Words>1475</Words>
  <Application>Microsoft Office PowerPoint</Application>
  <PresentationFormat>Widescreen</PresentationFormat>
  <Paragraphs>160</Paragraphs>
  <Slides>23</Slides>
  <Notes>1</Notes>
  <HiddenSlides>1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0" baseType="lpstr">
      <vt:lpstr>Arial</vt:lpstr>
      <vt:lpstr>Calibri</vt:lpstr>
      <vt:lpstr>Calibri Light</vt:lpstr>
      <vt:lpstr>Cambria Math</vt:lpstr>
      <vt:lpstr>Times New Roman</vt:lpstr>
      <vt:lpstr>Wingdings</vt:lpstr>
      <vt:lpstr>Office Theme</vt:lpstr>
      <vt:lpstr>Demonstration of TSD Data Extraction and Processing Tool</vt:lpstr>
      <vt:lpstr>Outline</vt:lpstr>
      <vt:lpstr>Information used from Deflection Output File</vt:lpstr>
      <vt:lpstr>Deflection Indices – Quick Interpretation</vt:lpstr>
      <vt:lpstr>Temperature Corrected, SCI12</vt:lpstr>
      <vt:lpstr>Effective Structural Number (Rhode Equation)</vt:lpstr>
      <vt:lpstr>Temperature Adjustment Factor for D0 </vt:lpstr>
      <vt:lpstr>TxDOT Structural Condition Index</vt:lpstr>
      <vt:lpstr>Workbook Outline</vt:lpstr>
      <vt:lpstr>Pre-analysis Check</vt:lpstr>
      <vt:lpstr>Backcalculation – Locating Eversers.dll file</vt:lpstr>
      <vt:lpstr>Input Worksheet</vt:lpstr>
      <vt:lpstr>Extracting previous day average temperature</vt:lpstr>
      <vt:lpstr>Defl_File_Format Worksheet</vt:lpstr>
      <vt:lpstr>Flexibilities</vt:lpstr>
      <vt:lpstr>Procedure</vt:lpstr>
      <vt:lpstr>Layer Thickness</vt:lpstr>
      <vt:lpstr>Backcalculation</vt:lpstr>
      <vt:lpstr>Backcalculation</vt:lpstr>
      <vt:lpstr>Thanks  Questions</vt:lpstr>
      <vt:lpstr>Critical Strain</vt:lpstr>
      <vt:lpstr>Remaining Life Estimates</vt:lpstr>
      <vt:lpstr>FWD based Index Thresholds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Senthilmurugan Thyagarajan</dc:creator>
  <cp:lastModifiedBy>Samer Katicha</cp:lastModifiedBy>
  <cp:revision>83</cp:revision>
  <dcterms:created xsi:type="dcterms:W3CDTF">2020-07-28T16:01:07Z</dcterms:created>
  <dcterms:modified xsi:type="dcterms:W3CDTF">2020-08-26T13:18:20Z</dcterms:modified>
</cp:coreProperties>
</file>