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14" r:id="rId4"/>
  </p:sldMasterIdLst>
  <p:notesMasterIdLst>
    <p:notesMasterId r:id="rId65"/>
  </p:notesMasterIdLst>
  <p:handoutMasterIdLst>
    <p:handoutMasterId r:id="rId66"/>
  </p:handoutMasterIdLst>
  <p:sldIdLst>
    <p:sldId id="266" r:id="rId5"/>
    <p:sldId id="342" r:id="rId6"/>
    <p:sldId id="331" r:id="rId7"/>
    <p:sldId id="384" r:id="rId8"/>
    <p:sldId id="260" r:id="rId9"/>
    <p:sldId id="359" r:id="rId10"/>
    <p:sldId id="419" r:id="rId11"/>
    <p:sldId id="360" r:id="rId12"/>
    <p:sldId id="366" r:id="rId13"/>
    <p:sldId id="363" r:id="rId14"/>
    <p:sldId id="364" r:id="rId15"/>
    <p:sldId id="365" r:id="rId16"/>
    <p:sldId id="361" r:id="rId17"/>
    <p:sldId id="385" r:id="rId18"/>
    <p:sldId id="368" r:id="rId19"/>
    <p:sldId id="369" r:id="rId20"/>
    <p:sldId id="375" r:id="rId21"/>
    <p:sldId id="376" r:id="rId22"/>
    <p:sldId id="377" r:id="rId23"/>
    <p:sldId id="420" r:id="rId24"/>
    <p:sldId id="421" r:id="rId25"/>
    <p:sldId id="422" r:id="rId26"/>
    <p:sldId id="414" r:id="rId27"/>
    <p:sldId id="415" r:id="rId28"/>
    <p:sldId id="416" r:id="rId29"/>
    <p:sldId id="417" r:id="rId30"/>
    <p:sldId id="389" r:id="rId31"/>
    <p:sldId id="390" r:id="rId32"/>
    <p:sldId id="391" r:id="rId33"/>
    <p:sldId id="392" r:id="rId34"/>
    <p:sldId id="393" r:id="rId35"/>
    <p:sldId id="394" r:id="rId36"/>
    <p:sldId id="423" r:id="rId37"/>
    <p:sldId id="424" r:id="rId38"/>
    <p:sldId id="425" r:id="rId39"/>
    <p:sldId id="426" r:id="rId40"/>
    <p:sldId id="427" r:id="rId41"/>
    <p:sldId id="382" r:id="rId42"/>
    <p:sldId id="395" r:id="rId43"/>
    <p:sldId id="411" r:id="rId44"/>
    <p:sldId id="396" r:id="rId45"/>
    <p:sldId id="412" r:id="rId46"/>
    <p:sldId id="413" r:id="rId47"/>
    <p:sldId id="398" r:id="rId48"/>
    <p:sldId id="399" r:id="rId49"/>
    <p:sldId id="400" r:id="rId50"/>
    <p:sldId id="401" r:id="rId51"/>
    <p:sldId id="402" r:id="rId52"/>
    <p:sldId id="403" r:id="rId53"/>
    <p:sldId id="404" r:id="rId54"/>
    <p:sldId id="405" r:id="rId55"/>
    <p:sldId id="406" r:id="rId56"/>
    <p:sldId id="407" r:id="rId57"/>
    <p:sldId id="408" r:id="rId58"/>
    <p:sldId id="258" r:id="rId59"/>
    <p:sldId id="383" r:id="rId60"/>
    <p:sldId id="349" r:id="rId61"/>
    <p:sldId id="409" r:id="rId62"/>
    <p:sldId id="418" r:id="rId63"/>
    <p:sldId id="362" r:id="rId64"/>
  </p:sldIdLst>
  <p:sldSz cx="12192000" cy="6858000"/>
  <p:notesSz cx="7010400" cy="9296400"/>
  <p:custDataLst>
    <p:tags r:id="rId6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CB9727-5D51-7097-3855-B0FB0B34C682}" name="Kelly Smith" initials="KS" userId="S::klsmith@appliedpavement.com::8d90b6b4-ed37-4162-a5e8-374a7a79058a" providerId="AD"/>
  <p188:author id="{0A1E1594-FFE6-8A13-025A-C7798BC055A6}" name="Linda Pierce" initials="LP" userId="S::LPierce@ncenet.com::60b40fa2-3c03-4c14-b8b8-d5a4df74a44f" providerId="AD"/>
  <p188:author id="{6989ABDE-C49D-F38A-8AB4-0C798F58EDEC}" name="Max Grogg" initials="MG" userId="S::mgrogg@appliedpavement.onmicrosoft.com::8449bcc5-6131-4e5c-9c67-9af71db81d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reg Duncan" initials="" lastIdx="4" clrIdx="0"/>
  <p:cmAuthor id="1" name="Nancy Laffey" initials="" lastIdx="2" clrIdx="1"/>
  <p:cmAuthor id="2" name="Nancy Laffey" initials="NL" lastIdx="43" clrIdx="2">
    <p:extLst>
      <p:ext uri="{19B8F6BF-5375-455C-9EA6-DF929625EA0E}">
        <p15:presenceInfo xmlns:p15="http://schemas.microsoft.com/office/powerpoint/2012/main" userId="S-1-5-21-220523388-1214440339-839522115-8621" providerId="AD"/>
      </p:ext>
    </p:extLst>
  </p:cmAuthor>
  <p:cmAuthor id="3" name="Mark Gardner" initials="MG" lastIdx="1" clrIdx="3">
    <p:extLst>
      <p:ext uri="{19B8F6BF-5375-455C-9EA6-DF929625EA0E}">
        <p15:presenceInfo xmlns:p15="http://schemas.microsoft.com/office/powerpoint/2012/main" userId="S-1-5-21-220523388-1214440339-839522115-6692" providerId="AD"/>
      </p:ext>
    </p:extLst>
  </p:cmAuthor>
  <p:cmAuthor id="4" name="Jessica Snyder" initials="JS" lastIdx="5" clrIdx="4">
    <p:extLst>
      <p:ext uri="{19B8F6BF-5375-455C-9EA6-DF929625EA0E}">
        <p15:presenceInfo xmlns:p15="http://schemas.microsoft.com/office/powerpoint/2012/main" userId="S-1-5-21-220523388-1214440339-839522115-9108" providerId="AD"/>
      </p:ext>
    </p:extLst>
  </p:cmAuthor>
  <p:cmAuthor id="5" name="David Peshkin" initials="DP" lastIdx="1" clrIdx="5">
    <p:extLst>
      <p:ext uri="{19B8F6BF-5375-455C-9EA6-DF929625EA0E}">
        <p15:presenceInfo xmlns:p15="http://schemas.microsoft.com/office/powerpoint/2012/main" userId="S-1-5-21-220523388-1214440339-839522115-1112" providerId="AD"/>
      </p:ext>
    </p:extLst>
  </p:cmAuthor>
  <p:cmAuthor id="6" name="Kurt Smith" initials="KS" lastIdx="6" clrIdx="6">
    <p:extLst>
      <p:ext uri="{19B8F6BF-5375-455C-9EA6-DF929625EA0E}">
        <p15:presenceInfo xmlns:p15="http://schemas.microsoft.com/office/powerpoint/2012/main" userId="S-1-5-21-220523388-1214440339-839522115-1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395D73"/>
    <a:srgbClr val="487693"/>
    <a:srgbClr val="0B0D0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82374" autoAdjust="0"/>
  </p:normalViewPr>
  <p:slideViewPr>
    <p:cSldViewPr showGuides="1">
      <p:cViewPr varScale="1">
        <p:scale>
          <a:sx n="92" d="100"/>
          <a:sy n="92" d="100"/>
        </p:scale>
        <p:origin x="1152" y="66"/>
      </p:cViewPr>
      <p:guideLst>
        <p:guide orient="horz" pos="9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13780-EF49-42FB-8A8D-9D8BC268075D}" type="doc">
      <dgm:prSet loTypeId="urn:microsoft.com/office/officeart/2005/8/layout/hProcess11" loCatId="process" qsTypeId="urn:microsoft.com/office/officeart/2005/8/quickstyle/simple1" qsCatId="simple" csTypeId="urn:microsoft.com/office/officeart/2005/8/colors/accent1_2" csCatId="accent1" phldr="1"/>
      <dgm:spPr/>
    </dgm:pt>
    <dgm:pt modelId="{1C6DDFAD-420D-40BD-9D8F-09E3218AB62A}">
      <dgm:prSet phldrT="[Text]" custT="1"/>
      <dgm:spPr/>
      <dgm:t>
        <a:bodyPr/>
        <a:lstStyle/>
        <a:p>
          <a:r>
            <a:rPr lang="en-US" sz="2000" dirty="0"/>
            <a:t>1960 AASHO Road Test</a:t>
          </a:r>
        </a:p>
      </dgm:t>
    </dgm:pt>
    <dgm:pt modelId="{41E03716-0196-4AC4-A009-71F0F68B0109}" type="parTrans" cxnId="{6720D4C1-897F-4325-9F5E-22D1E407FC71}">
      <dgm:prSet/>
      <dgm:spPr/>
      <dgm:t>
        <a:bodyPr/>
        <a:lstStyle/>
        <a:p>
          <a:endParaRPr lang="en-US" sz="3600"/>
        </a:p>
      </dgm:t>
    </dgm:pt>
    <dgm:pt modelId="{58F7F2B0-F84F-4DF4-880B-E5C0EC7D0557}" type="sibTrans" cxnId="{6720D4C1-897F-4325-9F5E-22D1E407FC71}">
      <dgm:prSet custT="1"/>
      <dgm:spPr/>
      <dgm:t>
        <a:bodyPr/>
        <a:lstStyle/>
        <a:p>
          <a:endParaRPr lang="en-US" sz="3600"/>
        </a:p>
      </dgm:t>
    </dgm:pt>
    <dgm:pt modelId="{465B9D0A-3D1E-4FF9-8C27-15C01E04F513}">
      <dgm:prSet phldrT="[Text]" custT="1"/>
      <dgm:spPr/>
      <dgm:t>
        <a:bodyPr/>
        <a:lstStyle/>
        <a:p>
          <a:r>
            <a:rPr lang="en-US" sz="2000" dirty="0"/>
            <a:t>1961 Interim Guide</a:t>
          </a:r>
        </a:p>
      </dgm:t>
    </dgm:pt>
    <dgm:pt modelId="{D48ED11C-FD23-4D02-B62D-946AA5B4AD5D}" type="parTrans" cxnId="{9C414445-0380-4AB4-BC04-28D9CFED18B3}">
      <dgm:prSet/>
      <dgm:spPr/>
      <dgm:t>
        <a:bodyPr/>
        <a:lstStyle/>
        <a:p>
          <a:endParaRPr lang="en-US" sz="3600"/>
        </a:p>
      </dgm:t>
    </dgm:pt>
    <dgm:pt modelId="{314EE13E-1B97-45E1-AE88-3E0527CDDD04}" type="sibTrans" cxnId="{9C414445-0380-4AB4-BC04-28D9CFED18B3}">
      <dgm:prSet custT="1"/>
      <dgm:spPr/>
      <dgm:t>
        <a:bodyPr/>
        <a:lstStyle/>
        <a:p>
          <a:endParaRPr lang="en-US" sz="3600"/>
        </a:p>
      </dgm:t>
    </dgm:pt>
    <dgm:pt modelId="{0A933AB9-2A93-4663-890C-6E3C8659ED43}">
      <dgm:prSet phldrT="[Text]" custT="1"/>
      <dgm:spPr/>
      <dgm:t>
        <a:bodyPr/>
        <a:lstStyle/>
        <a:p>
          <a:r>
            <a:rPr lang="en-US" sz="2000" dirty="0"/>
            <a:t>1972 Interim Guide</a:t>
          </a:r>
        </a:p>
      </dgm:t>
    </dgm:pt>
    <dgm:pt modelId="{DBF2CB23-28B1-4255-A3EC-B133C6CD43C6}" type="parTrans" cxnId="{49C575E0-FE0A-4B61-A72D-ED4F3C3450B2}">
      <dgm:prSet/>
      <dgm:spPr/>
      <dgm:t>
        <a:bodyPr/>
        <a:lstStyle/>
        <a:p>
          <a:endParaRPr lang="en-US" sz="3600"/>
        </a:p>
      </dgm:t>
    </dgm:pt>
    <dgm:pt modelId="{21EE7F8B-0716-410D-9E78-F9061A92C2FF}" type="sibTrans" cxnId="{49C575E0-FE0A-4B61-A72D-ED4F3C3450B2}">
      <dgm:prSet custT="1"/>
      <dgm:spPr/>
      <dgm:t>
        <a:bodyPr/>
        <a:lstStyle/>
        <a:p>
          <a:endParaRPr lang="en-US" sz="3600"/>
        </a:p>
      </dgm:t>
    </dgm:pt>
    <dgm:pt modelId="{44167BA7-B179-44F0-8CB5-7FF3FC1C9449}">
      <dgm:prSet phldrT="[Text]" custT="1"/>
      <dgm:spPr/>
      <dgm:t>
        <a:bodyPr/>
        <a:lstStyle/>
        <a:p>
          <a:r>
            <a:rPr lang="en-US" sz="2000" dirty="0"/>
            <a:t>1981 Interim Guide</a:t>
          </a:r>
        </a:p>
      </dgm:t>
    </dgm:pt>
    <dgm:pt modelId="{4FB3DE70-D47C-467D-882F-0EE2C7B13AF2}" type="parTrans" cxnId="{DCAF615B-65BC-49DD-B845-0D886BF68378}">
      <dgm:prSet/>
      <dgm:spPr/>
      <dgm:t>
        <a:bodyPr/>
        <a:lstStyle/>
        <a:p>
          <a:endParaRPr lang="en-US" sz="3600"/>
        </a:p>
      </dgm:t>
    </dgm:pt>
    <dgm:pt modelId="{E0BEBD3F-BD54-458B-8330-AA5E72FF4DD7}" type="sibTrans" cxnId="{DCAF615B-65BC-49DD-B845-0D886BF68378}">
      <dgm:prSet custT="1"/>
      <dgm:spPr/>
      <dgm:t>
        <a:bodyPr/>
        <a:lstStyle/>
        <a:p>
          <a:endParaRPr lang="en-US" sz="3600"/>
        </a:p>
      </dgm:t>
    </dgm:pt>
    <dgm:pt modelId="{42EBC8B8-68FE-4627-A84D-3610C66874B7}">
      <dgm:prSet phldrT="[Text]" custT="1"/>
      <dgm:spPr/>
      <dgm:t>
        <a:bodyPr/>
        <a:lstStyle/>
        <a:p>
          <a:r>
            <a:rPr lang="en-US" sz="2000" dirty="0"/>
            <a:t>1986 Guide</a:t>
          </a:r>
        </a:p>
      </dgm:t>
    </dgm:pt>
    <dgm:pt modelId="{63376279-FE0D-40BC-8045-B972C8D3DE03}" type="parTrans" cxnId="{4ED0E660-3E0F-4DA7-B0F3-ADD76CC31262}">
      <dgm:prSet/>
      <dgm:spPr/>
      <dgm:t>
        <a:bodyPr/>
        <a:lstStyle/>
        <a:p>
          <a:endParaRPr lang="en-US" sz="3600"/>
        </a:p>
      </dgm:t>
    </dgm:pt>
    <dgm:pt modelId="{D1F5960F-47DC-46C7-BBEE-62A69BA0F251}" type="sibTrans" cxnId="{4ED0E660-3E0F-4DA7-B0F3-ADD76CC31262}">
      <dgm:prSet custT="1"/>
      <dgm:spPr/>
      <dgm:t>
        <a:bodyPr/>
        <a:lstStyle/>
        <a:p>
          <a:endParaRPr lang="en-US" sz="3600"/>
        </a:p>
      </dgm:t>
    </dgm:pt>
    <dgm:pt modelId="{1F16AA2B-8E2D-4364-90D9-EAB05E28A650}">
      <dgm:prSet phldrT="[Text]" custT="1"/>
      <dgm:spPr/>
      <dgm:t>
        <a:bodyPr/>
        <a:lstStyle/>
        <a:p>
          <a:r>
            <a:rPr lang="en-US" sz="2000" dirty="0"/>
            <a:t>1993 Guide</a:t>
          </a:r>
        </a:p>
      </dgm:t>
    </dgm:pt>
    <dgm:pt modelId="{6990A462-8936-42FB-B4BE-55859A2E3A53}" type="parTrans" cxnId="{AB82C651-2BC9-43C3-81D4-F16345CC306A}">
      <dgm:prSet/>
      <dgm:spPr/>
      <dgm:t>
        <a:bodyPr/>
        <a:lstStyle/>
        <a:p>
          <a:endParaRPr lang="en-US" sz="3600"/>
        </a:p>
      </dgm:t>
    </dgm:pt>
    <dgm:pt modelId="{6FBCDF2C-56F1-4A83-8561-4CD7429D0839}" type="sibTrans" cxnId="{AB82C651-2BC9-43C3-81D4-F16345CC306A}">
      <dgm:prSet custT="1"/>
      <dgm:spPr/>
      <dgm:t>
        <a:bodyPr/>
        <a:lstStyle/>
        <a:p>
          <a:endParaRPr lang="en-US" sz="3600"/>
        </a:p>
      </dgm:t>
    </dgm:pt>
    <dgm:pt modelId="{89B6490F-AC37-4128-B6B0-0546EDD4CD13}">
      <dgm:prSet phldrT="[Text]" custT="1"/>
      <dgm:spPr/>
      <dgm:t>
        <a:bodyPr/>
        <a:lstStyle/>
        <a:p>
          <a:r>
            <a:rPr lang="en-US" sz="2000" dirty="0"/>
            <a:t>1998 Supplement</a:t>
          </a:r>
        </a:p>
      </dgm:t>
    </dgm:pt>
    <dgm:pt modelId="{D11A6DDE-6337-42CD-B36C-94DB7E9B1792}" type="parTrans" cxnId="{EACE6F4E-174E-42AF-964C-3B66AE8D8D7F}">
      <dgm:prSet/>
      <dgm:spPr/>
      <dgm:t>
        <a:bodyPr/>
        <a:lstStyle/>
        <a:p>
          <a:endParaRPr lang="en-US" sz="3600"/>
        </a:p>
      </dgm:t>
    </dgm:pt>
    <dgm:pt modelId="{07166922-D8C0-4F04-B221-A4EE6B9BA19D}" type="sibTrans" cxnId="{EACE6F4E-174E-42AF-964C-3B66AE8D8D7F}">
      <dgm:prSet custT="1"/>
      <dgm:spPr/>
      <dgm:t>
        <a:bodyPr/>
        <a:lstStyle/>
        <a:p>
          <a:endParaRPr lang="en-US" sz="3600"/>
        </a:p>
      </dgm:t>
    </dgm:pt>
    <dgm:pt modelId="{356FDA5E-0EA2-4649-9A0C-9584E0ADD376}" type="pres">
      <dgm:prSet presAssocID="{E6B13780-EF49-42FB-8A8D-9D8BC268075D}" presName="Name0" presStyleCnt="0">
        <dgm:presLayoutVars>
          <dgm:dir/>
          <dgm:resizeHandles val="exact"/>
        </dgm:presLayoutVars>
      </dgm:prSet>
      <dgm:spPr/>
    </dgm:pt>
    <dgm:pt modelId="{4FF5D21C-7B6C-4506-A063-548F61371991}" type="pres">
      <dgm:prSet presAssocID="{E6B13780-EF49-42FB-8A8D-9D8BC268075D}" presName="arrow" presStyleLbl="bgShp" presStyleIdx="0" presStyleCnt="1"/>
      <dgm:spPr/>
    </dgm:pt>
    <dgm:pt modelId="{A4B6591F-E53C-4347-8252-BA695515449B}" type="pres">
      <dgm:prSet presAssocID="{E6B13780-EF49-42FB-8A8D-9D8BC268075D}" presName="points" presStyleCnt="0"/>
      <dgm:spPr/>
    </dgm:pt>
    <dgm:pt modelId="{40A14F86-82DF-4D25-A3D6-411ECBF8E2B1}" type="pres">
      <dgm:prSet presAssocID="{1C6DDFAD-420D-40BD-9D8F-09E3218AB62A}" presName="compositeA" presStyleCnt="0"/>
      <dgm:spPr/>
    </dgm:pt>
    <dgm:pt modelId="{E004AE5B-2493-4438-86FE-6FA0EB9EDF53}" type="pres">
      <dgm:prSet presAssocID="{1C6DDFAD-420D-40BD-9D8F-09E3218AB62A}" presName="textA" presStyleLbl="revTx" presStyleIdx="0" presStyleCnt="7">
        <dgm:presLayoutVars>
          <dgm:bulletEnabled val="1"/>
        </dgm:presLayoutVars>
      </dgm:prSet>
      <dgm:spPr/>
    </dgm:pt>
    <dgm:pt modelId="{6147B993-B662-49D6-B56B-B14BD808610E}" type="pres">
      <dgm:prSet presAssocID="{1C6DDFAD-420D-40BD-9D8F-09E3218AB62A}" presName="circleA" presStyleLbl="node1" presStyleIdx="0" presStyleCnt="7"/>
      <dgm:spPr/>
    </dgm:pt>
    <dgm:pt modelId="{5CAAC4ED-452F-4118-AD57-278315CF5C01}" type="pres">
      <dgm:prSet presAssocID="{1C6DDFAD-420D-40BD-9D8F-09E3218AB62A}" presName="spaceA" presStyleCnt="0"/>
      <dgm:spPr/>
    </dgm:pt>
    <dgm:pt modelId="{17361FCB-DF3D-4D34-9FDD-A097F5F25138}" type="pres">
      <dgm:prSet presAssocID="{58F7F2B0-F84F-4DF4-880B-E5C0EC7D0557}" presName="space" presStyleCnt="0"/>
      <dgm:spPr/>
    </dgm:pt>
    <dgm:pt modelId="{B03549A2-4E88-477D-9CF8-C69098136F92}" type="pres">
      <dgm:prSet presAssocID="{465B9D0A-3D1E-4FF9-8C27-15C01E04F513}" presName="compositeB" presStyleCnt="0"/>
      <dgm:spPr/>
    </dgm:pt>
    <dgm:pt modelId="{A0DAE320-27EA-48C8-9FD3-6A9E6F959F8F}" type="pres">
      <dgm:prSet presAssocID="{465B9D0A-3D1E-4FF9-8C27-15C01E04F513}" presName="textB" presStyleLbl="revTx" presStyleIdx="1" presStyleCnt="7">
        <dgm:presLayoutVars>
          <dgm:bulletEnabled val="1"/>
        </dgm:presLayoutVars>
      </dgm:prSet>
      <dgm:spPr/>
    </dgm:pt>
    <dgm:pt modelId="{52D54A3C-3F06-4EB7-A0D9-41FF64D28CA2}" type="pres">
      <dgm:prSet presAssocID="{465B9D0A-3D1E-4FF9-8C27-15C01E04F513}" presName="circleB" presStyleLbl="node1" presStyleIdx="1" presStyleCnt="7"/>
      <dgm:spPr/>
    </dgm:pt>
    <dgm:pt modelId="{E7344EA2-5264-4CA7-ABC3-C8D722BB68ED}" type="pres">
      <dgm:prSet presAssocID="{465B9D0A-3D1E-4FF9-8C27-15C01E04F513}" presName="spaceB" presStyleCnt="0"/>
      <dgm:spPr/>
    </dgm:pt>
    <dgm:pt modelId="{B2689226-EFC3-4548-8290-55D9B8BEF1C1}" type="pres">
      <dgm:prSet presAssocID="{314EE13E-1B97-45E1-AE88-3E0527CDDD04}" presName="space" presStyleCnt="0"/>
      <dgm:spPr/>
    </dgm:pt>
    <dgm:pt modelId="{22BBC759-510B-4E39-8F84-3777B5C6D6EF}" type="pres">
      <dgm:prSet presAssocID="{0A933AB9-2A93-4663-890C-6E3C8659ED43}" presName="compositeA" presStyleCnt="0"/>
      <dgm:spPr/>
    </dgm:pt>
    <dgm:pt modelId="{9D375C2E-E1F9-40CD-8FD8-CF43E975D469}" type="pres">
      <dgm:prSet presAssocID="{0A933AB9-2A93-4663-890C-6E3C8659ED43}" presName="textA" presStyleLbl="revTx" presStyleIdx="2" presStyleCnt="7">
        <dgm:presLayoutVars>
          <dgm:bulletEnabled val="1"/>
        </dgm:presLayoutVars>
      </dgm:prSet>
      <dgm:spPr/>
    </dgm:pt>
    <dgm:pt modelId="{DA5A2C3F-0133-4949-B584-DD4A4EC24E3B}" type="pres">
      <dgm:prSet presAssocID="{0A933AB9-2A93-4663-890C-6E3C8659ED43}" presName="circleA" presStyleLbl="node1" presStyleIdx="2" presStyleCnt="7"/>
      <dgm:spPr/>
    </dgm:pt>
    <dgm:pt modelId="{7B7B237B-E6F6-46FC-ADF5-1CB703754BA2}" type="pres">
      <dgm:prSet presAssocID="{0A933AB9-2A93-4663-890C-6E3C8659ED43}" presName="spaceA" presStyleCnt="0"/>
      <dgm:spPr/>
    </dgm:pt>
    <dgm:pt modelId="{B4226B31-B080-4F79-A3B0-8FB89497FED9}" type="pres">
      <dgm:prSet presAssocID="{21EE7F8B-0716-410D-9E78-F9061A92C2FF}" presName="space" presStyleCnt="0"/>
      <dgm:spPr/>
    </dgm:pt>
    <dgm:pt modelId="{FAA90B3E-6A5F-4074-A2CE-DF3D42246575}" type="pres">
      <dgm:prSet presAssocID="{44167BA7-B179-44F0-8CB5-7FF3FC1C9449}" presName="compositeB" presStyleCnt="0"/>
      <dgm:spPr/>
    </dgm:pt>
    <dgm:pt modelId="{FC7E1DDE-89B3-4F4C-88D2-58B16F19521E}" type="pres">
      <dgm:prSet presAssocID="{44167BA7-B179-44F0-8CB5-7FF3FC1C9449}" presName="textB" presStyleLbl="revTx" presStyleIdx="3" presStyleCnt="7">
        <dgm:presLayoutVars>
          <dgm:bulletEnabled val="1"/>
        </dgm:presLayoutVars>
      </dgm:prSet>
      <dgm:spPr/>
    </dgm:pt>
    <dgm:pt modelId="{920B6C95-5960-4289-8172-6B8FC13D3BF4}" type="pres">
      <dgm:prSet presAssocID="{44167BA7-B179-44F0-8CB5-7FF3FC1C9449}" presName="circleB" presStyleLbl="node1" presStyleIdx="3" presStyleCnt="7"/>
      <dgm:spPr/>
    </dgm:pt>
    <dgm:pt modelId="{BAF04935-9C03-4E80-BF28-8FC10CB4AE11}" type="pres">
      <dgm:prSet presAssocID="{44167BA7-B179-44F0-8CB5-7FF3FC1C9449}" presName="spaceB" presStyleCnt="0"/>
      <dgm:spPr/>
    </dgm:pt>
    <dgm:pt modelId="{21D85301-1433-49A0-AA7B-EA21329860E0}" type="pres">
      <dgm:prSet presAssocID="{E0BEBD3F-BD54-458B-8330-AA5E72FF4DD7}" presName="space" presStyleCnt="0"/>
      <dgm:spPr/>
    </dgm:pt>
    <dgm:pt modelId="{9C17E19D-5F6B-4FBF-A469-FA65345E5773}" type="pres">
      <dgm:prSet presAssocID="{42EBC8B8-68FE-4627-A84D-3610C66874B7}" presName="compositeA" presStyleCnt="0"/>
      <dgm:spPr/>
    </dgm:pt>
    <dgm:pt modelId="{8CF58912-6A3C-473D-ABD3-3934ECD547E3}" type="pres">
      <dgm:prSet presAssocID="{42EBC8B8-68FE-4627-A84D-3610C66874B7}" presName="textA" presStyleLbl="revTx" presStyleIdx="4" presStyleCnt="7">
        <dgm:presLayoutVars>
          <dgm:bulletEnabled val="1"/>
        </dgm:presLayoutVars>
      </dgm:prSet>
      <dgm:spPr/>
    </dgm:pt>
    <dgm:pt modelId="{B73640F5-9160-4455-8FC5-073AD5ACE5E4}" type="pres">
      <dgm:prSet presAssocID="{42EBC8B8-68FE-4627-A84D-3610C66874B7}" presName="circleA" presStyleLbl="node1" presStyleIdx="4" presStyleCnt="7"/>
      <dgm:spPr/>
    </dgm:pt>
    <dgm:pt modelId="{E4274157-672B-440C-994C-0E1A89858EC6}" type="pres">
      <dgm:prSet presAssocID="{42EBC8B8-68FE-4627-A84D-3610C66874B7}" presName="spaceA" presStyleCnt="0"/>
      <dgm:spPr/>
    </dgm:pt>
    <dgm:pt modelId="{AB7591C8-2CC2-494F-831D-829ADF4E1322}" type="pres">
      <dgm:prSet presAssocID="{D1F5960F-47DC-46C7-BBEE-62A69BA0F251}" presName="space" presStyleCnt="0"/>
      <dgm:spPr/>
    </dgm:pt>
    <dgm:pt modelId="{91DF375E-70EC-48A0-AC9A-2992D725B133}" type="pres">
      <dgm:prSet presAssocID="{1F16AA2B-8E2D-4364-90D9-EAB05E28A650}" presName="compositeB" presStyleCnt="0"/>
      <dgm:spPr/>
    </dgm:pt>
    <dgm:pt modelId="{968D5580-FFF8-4D73-85C3-C367034AA110}" type="pres">
      <dgm:prSet presAssocID="{1F16AA2B-8E2D-4364-90D9-EAB05E28A650}" presName="textB" presStyleLbl="revTx" presStyleIdx="5" presStyleCnt="7">
        <dgm:presLayoutVars>
          <dgm:bulletEnabled val="1"/>
        </dgm:presLayoutVars>
      </dgm:prSet>
      <dgm:spPr/>
    </dgm:pt>
    <dgm:pt modelId="{831E4176-6540-40C5-A4B6-A7F613500F12}" type="pres">
      <dgm:prSet presAssocID="{1F16AA2B-8E2D-4364-90D9-EAB05E28A650}" presName="circleB" presStyleLbl="node1" presStyleIdx="5" presStyleCnt="7"/>
      <dgm:spPr/>
    </dgm:pt>
    <dgm:pt modelId="{97D2A84E-1651-4BCE-8787-4C4AAF26A3D5}" type="pres">
      <dgm:prSet presAssocID="{1F16AA2B-8E2D-4364-90D9-EAB05E28A650}" presName="spaceB" presStyleCnt="0"/>
      <dgm:spPr/>
    </dgm:pt>
    <dgm:pt modelId="{15BBF1FB-E1A7-4D7F-AD98-4E53C5F97B63}" type="pres">
      <dgm:prSet presAssocID="{6FBCDF2C-56F1-4A83-8561-4CD7429D0839}" presName="space" presStyleCnt="0"/>
      <dgm:spPr/>
    </dgm:pt>
    <dgm:pt modelId="{078E80C3-A34C-4CED-867A-D6B2C00B62CA}" type="pres">
      <dgm:prSet presAssocID="{89B6490F-AC37-4128-B6B0-0546EDD4CD13}" presName="compositeA" presStyleCnt="0"/>
      <dgm:spPr/>
    </dgm:pt>
    <dgm:pt modelId="{4A1179DA-A8EC-4224-919A-3394F67FF725}" type="pres">
      <dgm:prSet presAssocID="{89B6490F-AC37-4128-B6B0-0546EDD4CD13}" presName="textA" presStyleLbl="revTx" presStyleIdx="6" presStyleCnt="7" custScaleX="112267">
        <dgm:presLayoutVars>
          <dgm:bulletEnabled val="1"/>
        </dgm:presLayoutVars>
      </dgm:prSet>
      <dgm:spPr/>
    </dgm:pt>
    <dgm:pt modelId="{CE478F3C-9B75-48D2-A7E9-E1826AF7CDBB}" type="pres">
      <dgm:prSet presAssocID="{89B6490F-AC37-4128-B6B0-0546EDD4CD13}" presName="circleA" presStyleLbl="node1" presStyleIdx="6" presStyleCnt="7"/>
      <dgm:spPr/>
    </dgm:pt>
    <dgm:pt modelId="{634F441A-C5FC-4145-AAB0-BA0DAB2F818F}" type="pres">
      <dgm:prSet presAssocID="{89B6490F-AC37-4128-B6B0-0546EDD4CD13}" presName="spaceA" presStyleCnt="0"/>
      <dgm:spPr/>
    </dgm:pt>
  </dgm:ptLst>
  <dgm:cxnLst>
    <dgm:cxn modelId="{038AD520-78A5-4D77-8057-F895D76C6732}" type="presOf" srcId="{1C6DDFAD-420D-40BD-9D8F-09E3218AB62A}" destId="{E004AE5B-2493-4438-86FE-6FA0EB9EDF53}" srcOrd="0" destOrd="0" presId="urn:microsoft.com/office/officeart/2005/8/layout/hProcess11"/>
    <dgm:cxn modelId="{31CCD433-4878-4429-8D3F-27C3255F6DDE}" type="presOf" srcId="{1F16AA2B-8E2D-4364-90D9-EAB05E28A650}" destId="{968D5580-FFF8-4D73-85C3-C367034AA110}" srcOrd="0" destOrd="0" presId="urn:microsoft.com/office/officeart/2005/8/layout/hProcess11"/>
    <dgm:cxn modelId="{DCAF615B-65BC-49DD-B845-0D886BF68378}" srcId="{E6B13780-EF49-42FB-8A8D-9D8BC268075D}" destId="{44167BA7-B179-44F0-8CB5-7FF3FC1C9449}" srcOrd="3" destOrd="0" parTransId="{4FB3DE70-D47C-467D-882F-0EE2C7B13AF2}" sibTransId="{E0BEBD3F-BD54-458B-8330-AA5E72FF4DD7}"/>
    <dgm:cxn modelId="{4ED0E660-3E0F-4DA7-B0F3-ADD76CC31262}" srcId="{E6B13780-EF49-42FB-8A8D-9D8BC268075D}" destId="{42EBC8B8-68FE-4627-A84D-3610C66874B7}" srcOrd="4" destOrd="0" parTransId="{63376279-FE0D-40BC-8045-B972C8D3DE03}" sibTransId="{D1F5960F-47DC-46C7-BBEE-62A69BA0F251}"/>
    <dgm:cxn modelId="{77D65E44-18EB-4AD6-BCF2-01D4D1D4D2E0}" type="presOf" srcId="{42EBC8B8-68FE-4627-A84D-3610C66874B7}" destId="{8CF58912-6A3C-473D-ABD3-3934ECD547E3}" srcOrd="0" destOrd="0" presId="urn:microsoft.com/office/officeart/2005/8/layout/hProcess11"/>
    <dgm:cxn modelId="{9C414445-0380-4AB4-BC04-28D9CFED18B3}" srcId="{E6B13780-EF49-42FB-8A8D-9D8BC268075D}" destId="{465B9D0A-3D1E-4FF9-8C27-15C01E04F513}" srcOrd="1" destOrd="0" parTransId="{D48ED11C-FD23-4D02-B62D-946AA5B4AD5D}" sibTransId="{314EE13E-1B97-45E1-AE88-3E0527CDDD04}"/>
    <dgm:cxn modelId="{EACE6F4E-174E-42AF-964C-3B66AE8D8D7F}" srcId="{E6B13780-EF49-42FB-8A8D-9D8BC268075D}" destId="{89B6490F-AC37-4128-B6B0-0546EDD4CD13}" srcOrd="6" destOrd="0" parTransId="{D11A6DDE-6337-42CD-B36C-94DB7E9B1792}" sibTransId="{07166922-D8C0-4F04-B221-A4EE6B9BA19D}"/>
    <dgm:cxn modelId="{AA2ED54E-11CC-42C9-97F8-0B558C6B93E6}" type="presOf" srcId="{E6B13780-EF49-42FB-8A8D-9D8BC268075D}" destId="{356FDA5E-0EA2-4649-9A0C-9584E0ADD376}" srcOrd="0" destOrd="0" presId="urn:microsoft.com/office/officeart/2005/8/layout/hProcess11"/>
    <dgm:cxn modelId="{AB82C651-2BC9-43C3-81D4-F16345CC306A}" srcId="{E6B13780-EF49-42FB-8A8D-9D8BC268075D}" destId="{1F16AA2B-8E2D-4364-90D9-EAB05E28A650}" srcOrd="5" destOrd="0" parTransId="{6990A462-8936-42FB-B4BE-55859A2E3A53}" sibTransId="{6FBCDF2C-56F1-4A83-8561-4CD7429D0839}"/>
    <dgm:cxn modelId="{5D347F8C-8BAB-4A2D-8570-E354A72C2052}" type="presOf" srcId="{44167BA7-B179-44F0-8CB5-7FF3FC1C9449}" destId="{FC7E1DDE-89B3-4F4C-88D2-58B16F19521E}" srcOrd="0" destOrd="0" presId="urn:microsoft.com/office/officeart/2005/8/layout/hProcess11"/>
    <dgm:cxn modelId="{3AE0C18E-F167-455B-B0B4-008C69C7EC8C}" type="presOf" srcId="{89B6490F-AC37-4128-B6B0-0546EDD4CD13}" destId="{4A1179DA-A8EC-4224-919A-3394F67FF725}" srcOrd="0" destOrd="0" presId="urn:microsoft.com/office/officeart/2005/8/layout/hProcess11"/>
    <dgm:cxn modelId="{CF53EB97-2DA9-47AC-B1C5-01957A480ED8}" type="presOf" srcId="{0A933AB9-2A93-4663-890C-6E3C8659ED43}" destId="{9D375C2E-E1F9-40CD-8FD8-CF43E975D469}" srcOrd="0" destOrd="0" presId="urn:microsoft.com/office/officeart/2005/8/layout/hProcess11"/>
    <dgm:cxn modelId="{6720D4C1-897F-4325-9F5E-22D1E407FC71}" srcId="{E6B13780-EF49-42FB-8A8D-9D8BC268075D}" destId="{1C6DDFAD-420D-40BD-9D8F-09E3218AB62A}" srcOrd="0" destOrd="0" parTransId="{41E03716-0196-4AC4-A009-71F0F68B0109}" sibTransId="{58F7F2B0-F84F-4DF4-880B-E5C0EC7D0557}"/>
    <dgm:cxn modelId="{49C575E0-FE0A-4B61-A72D-ED4F3C3450B2}" srcId="{E6B13780-EF49-42FB-8A8D-9D8BC268075D}" destId="{0A933AB9-2A93-4663-890C-6E3C8659ED43}" srcOrd="2" destOrd="0" parTransId="{DBF2CB23-28B1-4255-A3EC-B133C6CD43C6}" sibTransId="{21EE7F8B-0716-410D-9E78-F9061A92C2FF}"/>
    <dgm:cxn modelId="{D6353FE8-7851-4CB8-87F3-5A46A8B72607}" type="presOf" srcId="{465B9D0A-3D1E-4FF9-8C27-15C01E04F513}" destId="{A0DAE320-27EA-48C8-9FD3-6A9E6F959F8F}" srcOrd="0" destOrd="0" presId="urn:microsoft.com/office/officeart/2005/8/layout/hProcess11"/>
    <dgm:cxn modelId="{6EBB8D4A-EAAA-4965-BC2A-0BAA5E05CBD8}" type="presParOf" srcId="{356FDA5E-0EA2-4649-9A0C-9584E0ADD376}" destId="{4FF5D21C-7B6C-4506-A063-548F61371991}" srcOrd="0" destOrd="0" presId="urn:microsoft.com/office/officeart/2005/8/layout/hProcess11"/>
    <dgm:cxn modelId="{77A39B62-3DB1-43DC-9732-762759E1ABF7}" type="presParOf" srcId="{356FDA5E-0EA2-4649-9A0C-9584E0ADD376}" destId="{A4B6591F-E53C-4347-8252-BA695515449B}" srcOrd="1" destOrd="0" presId="urn:microsoft.com/office/officeart/2005/8/layout/hProcess11"/>
    <dgm:cxn modelId="{CD3A1D11-95D4-40CC-B126-22CD78F7A682}" type="presParOf" srcId="{A4B6591F-E53C-4347-8252-BA695515449B}" destId="{40A14F86-82DF-4D25-A3D6-411ECBF8E2B1}" srcOrd="0" destOrd="0" presId="urn:microsoft.com/office/officeart/2005/8/layout/hProcess11"/>
    <dgm:cxn modelId="{68E64E84-CA30-41AC-AF10-FE9BF059F507}" type="presParOf" srcId="{40A14F86-82DF-4D25-A3D6-411ECBF8E2B1}" destId="{E004AE5B-2493-4438-86FE-6FA0EB9EDF53}" srcOrd="0" destOrd="0" presId="urn:microsoft.com/office/officeart/2005/8/layout/hProcess11"/>
    <dgm:cxn modelId="{C6936ED4-A2C5-4317-9B4D-91779BEC558F}" type="presParOf" srcId="{40A14F86-82DF-4D25-A3D6-411ECBF8E2B1}" destId="{6147B993-B662-49D6-B56B-B14BD808610E}" srcOrd="1" destOrd="0" presId="urn:microsoft.com/office/officeart/2005/8/layout/hProcess11"/>
    <dgm:cxn modelId="{774EFF35-C235-4EF0-975F-42BA2163217C}" type="presParOf" srcId="{40A14F86-82DF-4D25-A3D6-411ECBF8E2B1}" destId="{5CAAC4ED-452F-4118-AD57-278315CF5C01}" srcOrd="2" destOrd="0" presId="urn:microsoft.com/office/officeart/2005/8/layout/hProcess11"/>
    <dgm:cxn modelId="{1A3E9055-67C3-40C4-ACCB-132C265F181A}" type="presParOf" srcId="{A4B6591F-E53C-4347-8252-BA695515449B}" destId="{17361FCB-DF3D-4D34-9FDD-A097F5F25138}" srcOrd="1" destOrd="0" presId="urn:microsoft.com/office/officeart/2005/8/layout/hProcess11"/>
    <dgm:cxn modelId="{DE42B0AB-38EC-4490-A159-7CC7AE11C03D}" type="presParOf" srcId="{A4B6591F-E53C-4347-8252-BA695515449B}" destId="{B03549A2-4E88-477D-9CF8-C69098136F92}" srcOrd="2" destOrd="0" presId="urn:microsoft.com/office/officeart/2005/8/layout/hProcess11"/>
    <dgm:cxn modelId="{607866E9-6072-4C14-B243-F295F1B37C46}" type="presParOf" srcId="{B03549A2-4E88-477D-9CF8-C69098136F92}" destId="{A0DAE320-27EA-48C8-9FD3-6A9E6F959F8F}" srcOrd="0" destOrd="0" presId="urn:microsoft.com/office/officeart/2005/8/layout/hProcess11"/>
    <dgm:cxn modelId="{73C3F971-375F-45F8-8973-F339F84B21C3}" type="presParOf" srcId="{B03549A2-4E88-477D-9CF8-C69098136F92}" destId="{52D54A3C-3F06-4EB7-A0D9-41FF64D28CA2}" srcOrd="1" destOrd="0" presId="urn:microsoft.com/office/officeart/2005/8/layout/hProcess11"/>
    <dgm:cxn modelId="{D9B37EBA-B565-434D-B327-3DC0406B91F9}" type="presParOf" srcId="{B03549A2-4E88-477D-9CF8-C69098136F92}" destId="{E7344EA2-5264-4CA7-ABC3-C8D722BB68ED}" srcOrd="2" destOrd="0" presId="urn:microsoft.com/office/officeart/2005/8/layout/hProcess11"/>
    <dgm:cxn modelId="{CA402E23-13BD-4AEF-9714-7080EEDC4C77}" type="presParOf" srcId="{A4B6591F-E53C-4347-8252-BA695515449B}" destId="{B2689226-EFC3-4548-8290-55D9B8BEF1C1}" srcOrd="3" destOrd="0" presId="urn:microsoft.com/office/officeart/2005/8/layout/hProcess11"/>
    <dgm:cxn modelId="{24C31B0C-670A-4285-A57D-6D3B9221D8D6}" type="presParOf" srcId="{A4B6591F-E53C-4347-8252-BA695515449B}" destId="{22BBC759-510B-4E39-8F84-3777B5C6D6EF}" srcOrd="4" destOrd="0" presId="urn:microsoft.com/office/officeart/2005/8/layout/hProcess11"/>
    <dgm:cxn modelId="{08AF0678-624C-4125-B7A3-F550C3E45D3D}" type="presParOf" srcId="{22BBC759-510B-4E39-8F84-3777B5C6D6EF}" destId="{9D375C2E-E1F9-40CD-8FD8-CF43E975D469}" srcOrd="0" destOrd="0" presId="urn:microsoft.com/office/officeart/2005/8/layout/hProcess11"/>
    <dgm:cxn modelId="{9734BE1C-E515-4DCB-8A58-161DB10B6A09}" type="presParOf" srcId="{22BBC759-510B-4E39-8F84-3777B5C6D6EF}" destId="{DA5A2C3F-0133-4949-B584-DD4A4EC24E3B}" srcOrd="1" destOrd="0" presId="urn:microsoft.com/office/officeart/2005/8/layout/hProcess11"/>
    <dgm:cxn modelId="{D5BB25A4-A7F9-4BBE-9CF9-1BC7ABABCAF9}" type="presParOf" srcId="{22BBC759-510B-4E39-8F84-3777B5C6D6EF}" destId="{7B7B237B-E6F6-46FC-ADF5-1CB703754BA2}" srcOrd="2" destOrd="0" presId="urn:microsoft.com/office/officeart/2005/8/layout/hProcess11"/>
    <dgm:cxn modelId="{27342760-550A-4F25-B4DD-C7A98557C19E}" type="presParOf" srcId="{A4B6591F-E53C-4347-8252-BA695515449B}" destId="{B4226B31-B080-4F79-A3B0-8FB89497FED9}" srcOrd="5" destOrd="0" presId="urn:microsoft.com/office/officeart/2005/8/layout/hProcess11"/>
    <dgm:cxn modelId="{1D5C18A1-65D1-48E1-98ED-1C1A8F7328E7}" type="presParOf" srcId="{A4B6591F-E53C-4347-8252-BA695515449B}" destId="{FAA90B3E-6A5F-4074-A2CE-DF3D42246575}" srcOrd="6" destOrd="0" presId="urn:microsoft.com/office/officeart/2005/8/layout/hProcess11"/>
    <dgm:cxn modelId="{02D21FC3-D8AD-4D43-B5D3-F099781B50E0}" type="presParOf" srcId="{FAA90B3E-6A5F-4074-A2CE-DF3D42246575}" destId="{FC7E1DDE-89B3-4F4C-88D2-58B16F19521E}" srcOrd="0" destOrd="0" presId="urn:microsoft.com/office/officeart/2005/8/layout/hProcess11"/>
    <dgm:cxn modelId="{50DEF367-E32D-4B95-BBC8-44EFAA3519F8}" type="presParOf" srcId="{FAA90B3E-6A5F-4074-A2CE-DF3D42246575}" destId="{920B6C95-5960-4289-8172-6B8FC13D3BF4}" srcOrd="1" destOrd="0" presId="urn:microsoft.com/office/officeart/2005/8/layout/hProcess11"/>
    <dgm:cxn modelId="{CFF3FEA6-EC18-434E-800C-85A5727E1C87}" type="presParOf" srcId="{FAA90B3E-6A5F-4074-A2CE-DF3D42246575}" destId="{BAF04935-9C03-4E80-BF28-8FC10CB4AE11}" srcOrd="2" destOrd="0" presId="urn:microsoft.com/office/officeart/2005/8/layout/hProcess11"/>
    <dgm:cxn modelId="{62E7EBF9-B24B-4AA2-AC04-73C8662477F0}" type="presParOf" srcId="{A4B6591F-E53C-4347-8252-BA695515449B}" destId="{21D85301-1433-49A0-AA7B-EA21329860E0}" srcOrd="7" destOrd="0" presId="urn:microsoft.com/office/officeart/2005/8/layout/hProcess11"/>
    <dgm:cxn modelId="{E852C46D-41F8-40F1-A6B8-1AA0C813D793}" type="presParOf" srcId="{A4B6591F-E53C-4347-8252-BA695515449B}" destId="{9C17E19D-5F6B-4FBF-A469-FA65345E5773}" srcOrd="8" destOrd="0" presId="urn:microsoft.com/office/officeart/2005/8/layout/hProcess11"/>
    <dgm:cxn modelId="{6FB7C04D-3EB1-44C1-BAF5-03CDD1E33C07}" type="presParOf" srcId="{9C17E19D-5F6B-4FBF-A469-FA65345E5773}" destId="{8CF58912-6A3C-473D-ABD3-3934ECD547E3}" srcOrd="0" destOrd="0" presId="urn:microsoft.com/office/officeart/2005/8/layout/hProcess11"/>
    <dgm:cxn modelId="{D2E4E047-3DB1-4BB5-ABCA-9571D9887C6A}" type="presParOf" srcId="{9C17E19D-5F6B-4FBF-A469-FA65345E5773}" destId="{B73640F5-9160-4455-8FC5-073AD5ACE5E4}" srcOrd="1" destOrd="0" presId="urn:microsoft.com/office/officeart/2005/8/layout/hProcess11"/>
    <dgm:cxn modelId="{B2F7A6B8-4931-4295-94E0-1D9BADE52944}" type="presParOf" srcId="{9C17E19D-5F6B-4FBF-A469-FA65345E5773}" destId="{E4274157-672B-440C-994C-0E1A89858EC6}" srcOrd="2" destOrd="0" presId="urn:microsoft.com/office/officeart/2005/8/layout/hProcess11"/>
    <dgm:cxn modelId="{6DE7CB4D-62C6-411A-ADBC-8175955684F1}" type="presParOf" srcId="{A4B6591F-E53C-4347-8252-BA695515449B}" destId="{AB7591C8-2CC2-494F-831D-829ADF4E1322}" srcOrd="9" destOrd="0" presId="urn:microsoft.com/office/officeart/2005/8/layout/hProcess11"/>
    <dgm:cxn modelId="{EFD7D333-BFCE-49E1-AD6A-268939CD2F95}" type="presParOf" srcId="{A4B6591F-E53C-4347-8252-BA695515449B}" destId="{91DF375E-70EC-48A0-AC9A-2992D725B133}" srcOrd="10" destOrd="0" presId="urn:microsoft.com/office/officeart/2005/8/layout/hProcess11"/>
    <dgm:cxn modelId="{FC93F8CA-9194-4943-A68D-A082BE3234C2}" type="presParOf" srcId="{91DF375E-70EC-48A0-AC9A-2992D725B133}" destId="{968D5580-FFF8-4D73-85C3-C367034AA110}" srcOrd="0" destOrd="0" presId="urn:microsoft.com/office/officeart/2005/8/layout/hProcess11"/>
    <dgm:cxn modelId="{B5DEDB3D-0BC2-4BDF-B1D9-69D52633131F}" type="presParOf" srcId="{91DF375E-70EC-48A0-AC9A-2992D725B133}" destId="{831E4176-6540-40C5-A4B6-A7F613500F12}" srcOrd="1" destOrd="0" presId="urn:microsoft.com/office/officeart/2005/8/layout/hProcess11"/>
    <dgm:cxn modelId="{2527CC4F-6384-454D-B8F9-BF50BF274063}" type="presParOf" srcId="{91DF375E-70EC-48A0-AC9A-2992D725B133}" destId="{97D2A84E-1651-4BCE-8787-4C4AAF26A3D5}" srcOrd="2" destOrd="0" presId="urn:microsoft.com/office/officeart/2005/8/layout/hProcess11"/>
    <dgm:cxn modelId="{B2066786-7A04-4BF3-883D-259EAF8B2D78}" type="presParOf" srcId="{A4B6591F-E53C-4347-8252-BA695515449B}" destId="{15BBF1FB-E1A7-4D7F-AD98-4E53C5F97B63}" srcOrd="11" destOrd="0" presId="urn:microsoft.com/office/officeart/2005/8/layout/hProcess11"/>
    <dgm:cxn modelId="{0EADC6A0-FF15-47A7-AC3A-71EFC6CF979E}" type="presParOf" srcId="{A4B6591F-E53C-4347-8252-BA695515449B}" destId="{078E80C3-A34C-4CED-867A-D6B2C00B62CA}" srcOrd="12" destOrd="0" presId="urn:microsoft.com/office/officeart/2005/8/layout/hProcess11"/>
    <dgm:cxn modelId="{86CC1849-BED7-40C0-B927-DBC73958745B}" type="presParOf" srcId="{078E80C3-A34C-4CED-867A-D6B2C00B62CA}" destId="{4A1179DA-A8EC-4224-919A-3394F67FF725}" srcOrd="0" destOrd="0" presId="urn:microsoft.com/office/officeart/2005/8/layout/hProcess11"/>
    <dgm:cxn modelId="{BF3FBB1B-26EC-45A3-A7F6-690F3B84F5D1}" type="presParOf" srcId="{078E80C3-A34C-4CED-867A-D6B2C00B62CA}" destId="{CE478F3C-9B75-48D2-A7E9-E1826AF7CDBB}" srcOrd="1" destOrd="0" presId="urn:microsoft.com/office/officeart/2005/8/layout/hProcess11"/>
    <dgm:cxn modelId="{94C32E05-17EA-4AA3-89C1-E29A4C86495C}" type="presParOf" srcId="{078E80C3-A34C-4CED-867A-D6B2C00B62CA}" destId="{634F441A-C5FC-4145-AAB0-BA0DAB2F818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5D21C-7B6C-4506-A063-548F61371991}">
      <dsp:nvSpPr>
        <dsp:cNvPr id="0" name=""/>
        <dsp:cNvSpPr/>
      </dsp:nvSpPr>
      <dsp:spPr>
        <a:xfrm>
          <a:off x="0" y="1097279"/>
          <a:ext cx="12192000" cy="146303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4AE5B-2493-4438-86FE-6FA0EB9EDF53}">
      <dsp:nvSpPr>
        <dsp:cNvPr id="0" name=""/>
        <dsp:cNvSpPr/>
      </dsp:nvSpPr>
      <dsp:spPr>
        <a:xfrm>
          <a:off x="8182" y="0"/>
          <a:ext cx="147607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1960 AASHO Road Test</a:t>
          </a:r>
        </a:p>
      </dsp:txBody>
      <dsp:txXfrm>
        <a:off x="8182" y="0"/>
        <a:ext cx="1476077" cy="1463039"/>
      </dsp:txXfrm>
    </dsp:sp>
    <dsp:sp modelId="{6147B993-B662-49D6-B56B-B14BD808610E}">
      <dsp:nvSpPr>
        <dsp:cNvPr id="0" name=""/>
        <dsp:cNvSpPr/>
      </dsp:nvSpPr>
      <dsp:spPr>
        <a:xfrm>
          <a:off x="563341"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AE320-27EA-48C8-9FD3-6A9E6F959F8F}">
      <dsp:nvSpPr>
        <dsp:cNvPr id="0" name=""/>
        <dsp:cNvSpPr/>
      </dsp:nvSpPr>
      <dsp:spPr>
        <a:xfrm>
          <a:off x="1558063" y="2194559"/>
          <a:ext cx="147607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1961 Interim Guide</a:t>
          </a:r>
        </a:p>
      </dsp:txBody>
      <dsp:txXfrm>
        <a:off x="1558063" y="2194559"/>
        <a:ext cx="1476077" cy="1463039"/>
      </dsp:txXfrm>
    </dsp:sp>
    <dsp:sp modelId="{52D54A3C-3F06-4EB7-A0D9-41FF64D28CA2}">
      <dsp:nvSpPr>
        <dsp:cNvPr id="0" name=""/>
        <dsp:cNvSpPr/>
      </dsp:nvSpPr>
      <dsp:spPr>
        <a:xfrm>
          <a:off x="2113222"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375C2E-E1F9-40CD-8FD8-CF43E975D469}">
      <dsp:nvSpPr>
        <dsp:cNvPr id="0" name=""/>
        <dsp:cNvSpPr/>
      </dsp:nvSpPr>
      <dsp:spPr>
        <a:xfrm>
          <a:off x="3107944" y="0"/>
          <a:ext cx="147607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1972 Interim Guide</a:t>
          </a:r>
        </a:p>
      </dsp:txBody>
      <dsp:txXfrm>
        <a:off x="3107944" y="0"/>
        <a:ext cx="1476077" cy="1463039"/>
      </dsp:txXfrm>
    </dsp:sp>
    <dsp:sp modelId="{DA5A2C3F-0133-4949-B584-DD4A4EC24E3B}">
      <dsp:nvSpPr>
        <dsp:cNvPr id="0" name=""/>
        <dsp:cNvSpPr/>
      </dsp:nvSpPr>
      <dsp:spPr>
        <a:xfrm>
          <a:off x="3663103"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7E1DDE-89B3-4F4C-88D2-58B16F19521E}">
      <dsp:nvSpPr>
        <dsp:cNvPr id="0" name=""/>
        <dsp:cNvSpPr/>
      </dsp:nvSpPr>
      <dsp:spPr>
        <a:xfrm>
          <a:off x="4657826" y="2194559"/>
          <a:ext cx="147607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1981 Interim Guide</a:t>
          </a:r>
        </a:p>
      </dsp:txBody>
      <dsp:txXfrm>
        <a:off x="4657826" y="2194559"/>
        <a:ext cx="1476077" cy="1463039"/>
      </dsp:txXfrm>
    </dsp:sp>
    <dsp:sp modelId="{920B6C95-5960-4289-8172-6B8FC13D3BF4}">
      <dsp:nvSpPr>
        <dsp:cNvPr id="0" name=""/>
        <dsp:cNvSpPr/>
      </dsp:nvSpPr>
      <dsp:spPr>
        <a:xfrm>
          <a:off x="5212984"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58912-6A3C-473D-ABD3-3934ECD547E3}">
      <dsp:nvSpPr>
        <dsp:cNvPr id="0" name=""/>
        <dsp:cNvSpPr/>
      </dsp:nvSpPr>
      <dsp:spPr>
        <a:xfrm>
          <a:off x="6207707" y="0"/>
          <a:ext cx="147607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1986 Guide</a:t>
          </a:r>
        </a:p>
      </dsp:txBody>
      <dsp:txXfrm>
        <a:off x="6207707" y="0"/>
        <a:ext cx="1476077" cy="1463039"/>
      </dsp:txXfrm>
    </dsp:sp>
    <dsp:sp modelId="{B73640F5-9160-4455-8FC5-073AD5ACE5E4}">
      <dsp:nvSpPr>
        <dsp:cNvPr id="0" name=""/>
        <dsp:cNvSpPr/>
      </dsp:nvSpPr>
      <dsp:spPr>
        <a:xfrm>
          <a:off x="6762866"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D5580-FFF8-4D73-85C3-C367034AA110}">
      <dsp:nvSpPr>
        <dsp:cNvPr id="0" name=""/>
        <dsp:cNvSpPr/>
      </dsp:nvSpPr>
      <dsp:spPr>
        <a:xfrm>
          <a:off x="7757588" y="2194559"/>
          <a:ext cx="147607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1993 Guide</a:t>
          </a:r>
        </a:p>
      </dsp:txBody>
      <dsp:txXfrm>
        <a:off x="7757588" y="2194559"/>
        <a:ext cx="1476077" cy="1463039"/>
      </dsp:txXfrm>
    </dsp:sp>
    <dsp:sp modelId="{831E4176-6540-40C5-A4B6-A7F613500F12}">
      <dsp:nvSpPr>
        <dsp:cNvPr id="0" name=""/>
        <dsp:cNvSpPr/>
      </dsp:nvSpPr>
      <dsp:spPr>
        <a:xfrm>
          <a:off x="8312747"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179DA-A8EC-4224-919A-3394F67FF725}">
      <dsp:nvSpPr>
        <dsp:cNvPr id="0" name=""/>
        <dsp:cNvSpPr/>
      </dsp:nvSpPr>
      <dsp:spPr>
        <a:xfrm>
          <a:off x="9307469" y="0"/>
          <a:ext cx="1657147" cy="146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1998 Supplement</a:t>
          </a:r>
        </a:p>
      </dsp:txBody>
      <dsp:txXfrm>
        <a:off x="9307469" y="0"/>
        <a:ext cx="1657147" cy="1463039"/>
      </dsp:txXfrm>
    </dsp:sp>
    <dsp:sp modelId="{CE478F3C-9B75-48D2-A7E9-E1826AF7CDBB}">
      <dsp:nvSpPr>
        <dsp:cNvPr id="0" name=""/>
        <dsp:cNvSpPr/>
      </dsp:nvSpPr>
      <dsp:spPr>
        <a:xfrm>
          <a:off x="9953163" y="1645919"/>
          <a:ext cx="365759" cy="365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483B2D-138B-4B79-AC11-F58C776B8848}" type="datetimeFigureOut">
              <a:rPr lang="en-US" smtClean="0"/>
              <a:t>3/31/2023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2F811C8-1198-45B3-92E0-6D4F41D2C1A1}" type="slidenum">
              <a:rPr lang="en-US" smtClean="0"/>
              <a:t>‹#›</a:t>
            </a:fld>
            <a:endParaRPr lang="en-US" dirty="0"/>
          </a:p>
        </p:txBody>
      </p:sp>
    </p:spTree>
    <p:extLst>
      <p:ext uri="{BB962C8B-B14F-4D97-AF65-F5344CB8AC3E}">
        <p14:creationId xmlns:p14="http://schemas.microsoft.com/office/powerpoint/2010/main" val="3084669579"/>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2T20:36:32.897"/>
    </inkml:context>
    <inkml:brush xml:id="br0">
      <inkml:brushProperty name="width" value="0.1" units="cm"/>
      <inkml:brushProperty name="height" value="0.1" units="cm"/>
      <inkml:brushProperty name="color" value="#AE198D"/>
      <inkml:brushProperty name="inkEffects" value="galaxy"/>
      <inkml:brushProperty name="anchorX" value="-15691.78809"/>
      <inkml:brushProperty name="anchorY" value="-2486.9978"/>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675562"/>
      </p:ext>
    </p:extLst>
  </p:cSld>
  <p:clrMap bg1="lt1" tx1="dk1" bg2="dk2" tx2="lt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938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63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839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3547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97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56102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003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900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397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3684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397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8926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keeping your agency from implementing Pavement ME (select all that apply)?</a:t>
            </a:r>
          </a:p>
          <a:p>
            <a:pPr marL="788670" lvl="1" indent="-514350">
              <a:buFont typeface="+mj-lt"/>
              <a:buAutoNum type="alphaLcPeriod"/>
            </a:pPr>
            <a:r>
              <a:rPr lang="en-US" dirty="0"/>
              <a:t>Satisfied with the present pavement design methodology</a:t>
            </a:r>
          </a:p>
          <a:p>
            <a:pPr marL="788670" lvl="1" indent="-514350">
              <a:buFont typeface="+mj-lt"/>
              <a:buAutoNum type="alphaLcPeriod"/>
            </a:pPr>
            <a:r>
              <a:rPr lang="en-US" dirty="0"/>
              <a:t>Lack of perceived benefits</a:t>
            </a:r>
          </a:p>
          <a:p>
            <a:pPr marL="788670" lvl="1" indent="-514350">
              <a:buFont typeface="+mj-lt"/>
              <a:buAutoNum type="alphaLcPeriod"/>
            </a:pPr>
            <a:r>
              <a:rPr lang="en-US" dirty="0"/>
              <a:t>Inadequate staffing</a:t>
            </a:r>
          </a:p>
          <a:p>
            <a:pPr marL="788670" lvl="1" indent="-514350">
              <a:buFont typeface="+mj-lt"/>
              <a:buAutoNum type="alphaLcPeriod"/>
            </a:pPr>
            <a:r>
              <a:rPr lang="en-US" dirty="0"/>
              <a:t>Lack of financial resources</a:t>
            </a:r>
          </a:p>
          <a:p>
            <a:pPr marL="788670" lvl="1" indent="-514350">
              <a:buFont typeface="+mj-lt"/>
              <a:buAutoNum type="alphaLcPeriod"/>
            </a:pPr>
            <a:r>
              <a:rPr lang="en-US" dirty="0"/>
              <a:t>Level of effort to conduct local calibration and/or apply Pavement ME</a:t>
            </a:r>
          </a:p>
        </p:txBody>
      </p:sp>
    </p:spTree>
    <p:extLst>
      <p:ext uri="{BB962C8B-B14F-4D97-AF65-F5344CB8AC3E}">
        <p14:creationId xmlns:p14="http://schemas.microsoft.com/office/powerpoint/2010/main" val="1354308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technology transfer activity would be most beneficial for your agency in the implementation and use of Pavement ME (select one)?</a:t>
            </a:r>
          </a:p>
          <a:p>
            <a:pPr marL="788670" lvl="1" indent="-514350">
              <a:buFont typeface="+mj-lt"/>
              <a:buAutoNum type="alphaLcPeriod"/>
            </a:pPr>
            <a:r>
              <a:rPr lang="en-US" dirty="0"/>
              <a:t>Training course</a:t>
            </a:r>
          </a:p>
          <a:p>
            <a:pPr marL="788670" lvl="1" indent="-514350">
              <a:buFont typeface="+mj-lt"/>
              <a:buAutoNum type="alphaLcPeriod"/>
            </a:pPr>
            <a:r>
              <a:rPr lang="en-US" dirty="0"/>
              <a:t>Peer exchange</a:t>
            </a:r>
          </a:p>
          <a:p>
            <a:pPr marL="788670" lvl="1" indent="-514350">
              <a:buFont typeface="+mj-lt"/>
              <a:buAutoNum type="alphaLcPeriod"/>
            </a:pPr>
            <a:r>
              <a:rPr lang="en-US" dirty="0"/>
              <a:t>Webinars</a:t>
            </a:r>
          </a:p>
          <a:p>
            <a:pPr marL="788670" lvl="1" indent="-514350">
              <a:buFont typeface="+mj-lt"/>
              <a:buAutoNum type="alphaLcPeriod"/>
            </a:pPr>
            <a:r>
              <a:rPr lang="en-US" dirty="0"/>
              <a:t>One-to-one technical assistance</a:t>
            </a:r>
          </a:p>
          <a:p>
            <a:endParaRPr lang="en-US" dirty="0"/>
          </a:p>
        </p:txBody>
      </p:sp>
    </p:spTree>
    <p:extLst>
      <p:ext uri="{BB962C8B-B14F-4D97-AF65-F5344CB8AC3E}">
        <p14:creationId xmlns:p14="http://schemas.microsoft.com/office/powerpoint/2010/main" val="403371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activity most benefitted your agency’s implementation of Pavement ME (select one)?</a:t>
            </a:r>
          </a:p>
          <a:p>
            <a:pPr marL="788670" lvl="1" indent="-514350">
              <a:buFont typeface="+mj-lt"/>
              <a:buAutoNum type="alphaLcPeriod"/>
            </a:pPr>
            <a:r>
              <a:rPr lang="en-US" dirty="0"/>
              <a:t>Involving a university or consultant for assistance</a:t>
            </a:r>
          </a:p>
          <a:p>
            <a:pPr marL="788670" lvl="1" indent="-514350">
              <a:buFont typeface="+mj-lt"/>
              <a:buAutoNum type="alphaLcPeriod"/>
            </a:pPr>
            <a:r>
              <a:rPr lang="en-US" dirty="0"/>
              <a:t>Developing a materials library</a:t>
            </a:r>
          </a:p>
          <a:p>
            <a:pPr marL="788670" lvl="1" indent="-514350">
              <a:buFont typeface="+mj-lt"/>
              <a:buAutoNum type="alphaLcPeriod"/>
            </a:pPr>
            <a:r>
              <a:rPr lang="en-US" dirty="0"/>
              <a:t>Developing a traffic library</a:t>
            </a:r>
          </a:p>
          <a:p>
            <a:pPr marL="788670" lvl="1" indent="-514350">
              <a:buFont typeface="+mj-lt"/>
              <a:buAutoNum type="alphaLcPeriod"/>
            </a:pPr>
            <a:r>
              <a:rPr lang="en-US" dirty="0"/>
              <a:t>Strong internal champion</a:t>
            </a:r>
          </a:p>
        </p:txBody>
      </p:sp>
    </p:spTree>
    <p:extLst>
      <p:ext uri="{BB962C8B-B14F-4D97-AF65-F5344CB8AC3E}">
        <p14:creationId xmlns:p14="http://schemas.microsoft.com/office/powerpoint/2010/main" val="3422791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latinLnBrk="0" hangingPunct="1">
              <a:spcBef>
                <a:spcPts val="0"/>
              </a:spcBef>
              <a:spcAft>
                <a:spcPts val="600"/>
              </a:spcAft>
              <a:buClr>
                <a:srgbClr val="003E7E"/>
              </a:buClr>
              <a:buFont typeface="Times New Roman" panose="02020603050405020304" pitchFamily="18" charset="0"/>
              <a:buChar char="■"/>
            </a:pPr>
            <a:endParaRPr lang="en-US" sz="1800" b="0" i="0" u="none" strike="noStrike" kern="1200" cap="none" dirty="0">
              <a:solidFill>
                <a:srgbClr val="2D1D28"/>
              </a:solidFill>
              <a:effectLst/>
              <a:latin typeface="Times New Roman" panose="02020603050405020304" pitchFamily="18" charset="0"/>
              <a:cs typeface="Calibri"/>
              <a:sym typeface="Calibri"/>
            </a:endParaRPr>
          </a:p>
        </p:txBody>
      </p:sp>
    </p:spTree>
    <p:extLst>
      <p:ext uri="{BB962C8B-B14F-4D97-AF65-F5344CB8AC3E}">
        <p14:creationId xmlns:p14="http://schemas.microsoft.com/office/powerpoint/2010/main" val="2480998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03929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0134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600"/>
              </a:spcAft>
            </a:pPr>
            <a:endParaRPr lang="en-US" sz="1800" b="1" dirty="0">
              <a:effectLst/>
              <a:latin typeface="Bahnschrift"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Clr>
                <a:srgbClr val="003E7E"/>
              </a:buClr>
              <a:buFont typeface="Times New Roman" panose="02020603050405020304" pitchFamily="18" charset="0"/>
              <a:buChar char="■"/>
            </a:pPr>
            <a:endParaRPr lang="en-US" sz="1800" dirty="0">
              <a:solidFill>
                <a:srgbClr val="2D1D28"/>
              </a:solidFill>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98886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133732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36290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05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531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924523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837937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46182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35935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41469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29116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7616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3355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84806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9082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57924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07864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54012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3002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2414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24616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36339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74625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60451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89193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8404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1701009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12239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86204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24955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9246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60639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672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79094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7970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04056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4344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 your affiliation (select one)?</a:t>
            </a:r>
          </a:p>
          <a:p>
            <a:pPr marL="788670" lvl="1" indent="-514350">
              <a:buFont typeface="+mj-lt"/>
              <a:buAutoNum type="alphaLcPeriod"/>
            </a:pPr>
            <a:r>
              <a:rPr lang="en-US" dirty="0"/>
              <a:t>State highway agency</a:t>
            </a:r>
          </a:p>
          <a:p>
            <a:pPr marL="788670" lvl="1" indent="-514350">
              <a:buFont typeface="+mj-lt"/>
              <a:buAutoNum type="alphaLcPeriod"/>
            </a:pPr>
            <a:r>
              <a:rPr lang="en-US" dirty="0"/>
              <a:t>Local government agency</a:t>
            </a:r>
          </a:p>
          <a:p>
            <a:pPr marL="788670" lvl="1" indent="-514350">
              <a:buFont typeface="+mj-lt"/>
              <a:buAutoNum type="alphaLcPeriod"/>
            </a:pPr>
            <a:r>
              <a:rPr lang="en-US" dirty="0"/>
              <a:t>National highway agency (FHWA, AASHTO, etc.)</a:t>
            </a:r>
          </a:p>
          <a:p>
            <a:pPr marL="788670" lvl="1" indent="-514350">
              <a:buFont typeface="+mj-lt"/>
              <a:buAutoNum type="alphaLcPeriod"/>
            </a:pPr>
            <a:r>
              <a:rPr lang="en-US" dirty="0"/>
              <a:t>Consultant, university, or industry</a:t>
            </a:r>
          </a:p>
          <a:p>
            <a:pPr marL="788670" lvl="1" indent="-514350">
              <a:buFont typeface="+mj-lt"/>
              <a:buAutoNum type="alphaLcPeriod"/>
            </a:pPr>
            <a:r>
              <a:rPr lang="en-US" dirty="0"/>
              <a:t>Other</a:t>
            </a:r>
          </a:p>
          <a:p>
            <a:endParaRPr lang="en-US" dirty="0"/>
          </a:p>
        </p:txBody>
      </p:sp>
    </p:spTree>
    <p:extLst>
      <p:ext uri="{BB962C8B-B14F-4D97-AF65-F5344CB8AC3E}">
        <p14:creationId xmlns:p14="http://schemas.microsoft.com/office/powerpoint/2010/main" val="3847920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420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 your primary job function (select one)?</a:t>
            </a:r>
          </a:p>
          <a:p>
            <a:pPr marL="788670" lvl="1" indent="-514350">
              <a:buFont typeface="+mj-lt"/>
              <a:buAutoNum type="alphaLcPeriod"/>
            </a:pPr>
            <a:r>
              <a:rPr lang="en-US" dirty="0"/>
              <a:t>Pavement design</a:t>
            </a:r>
          </a:p>
          <a:p>
            <a:pPr marL="788670" lvl="1" indent="-514350">
              <a:buFont typeface="+mj-lt"/>
              <a:buAutoNum type="alphaLcPeriod"/>
            </a:pPr>
            <a:r>
              <a:rPr lang="en-US" dirty="0"/>
              <a:t>Pavement management</a:t>
            </a:r>
          </a:p>
          <a:p>
            <a:pPr marL="788670" lvl="1" indent="-514350">
              <a:buFont typeface="+mj-lt"/>
              <a:buAutoNum type="alphaLcPeriod"/>
            </a:pPr>
            <a:r>
              <a:rPr lang="en-US" dirty="0"/>
              <a:t>Pavement construction or materials</a:t>
            </a:r>
          </a:p>
          <a:p>
            <a:pPr marL="788670" lvl="1" indent="-514350">
              <a:buFont typeface="+mj-lt"/>
              <a:buAutoNum type="alphaLcPeriod"/>
            </a:pPr>
            <a:r>
              <a:rPr lang="en-US" dirty="0"/>
              <a:t>Research</a:t>
            </a:r>
          </a:p>
          <a:p>
            <a:pPr marL="788670" lvl="1" indent="-514350">
              <a:buFont typeface="+mj-lt"/>
              <a:buAutoNum type="alphaLcPeriod"/>
            </a:pPr>
            <a:r>
              <a:rPr lang="en-US" dirty="0"/>
              <a:t>Other</a:t>
            </a:r>
          </a:p>
          <a:p>
            <a:endParaRPr lang="en-US" dirty="0"/>
          </a:p>
        </p:txBody>
      </p:sp>
    </p:spTree>
    <p:extLst>
      <p:ext uri="{BB962C8B-B14F-4D97-AF65-F5344CB8AC3E}">
        <p14:creationId xmlns:p14="http://schemas.microsoft.com/office/powerpoint/2010/main" val="246587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2868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331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311" y="2302934"/>
            <a:ext cx="10419645" cy="2970741"/>
          </a:xfrm>
        </p:spPr>
        <p:txBody>
          <a:bodyPr anchor="b">
            <a:normAutofit/>
          </a:bodyPr>
          <a:lstStyle>
            <a:lvl1pPr algn="r">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06312" y="5396972"/>
            <a:ext cx="10419645" cy="876829"/>
          </a:xfrm>
        </p:spPr>
        <p:txBody>
          <a:bodyPr/>
          <a:lstStyle>
            <a:lvl1pPr marL="0" indent="0" algn="r">
              <a:buNone/>
              <a:defRPr sz="2400">
                <a:solidFill>
                  <a:srgbClr val="00B0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5707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Blank Slide</a:t>
            </a:r>
          </a:p>
        </p:txBody>
      </p:sp>
      <p:sp>
        <p:nvSpPr>
          <p:cNvPr id="4" name="Content Placeholder 3">
            <a:extLst>
              <a:ext uri="{FF2B5EF4-FFF2-40B4-BE49-F238E27FC236}">
                <a16:creationId xmlns:a16="http://schemas.microsoft.com/office/drawing/2014/main" id="{8EDBA98A-E7CC-4868-906B-86F722B20345}"/>
              </a:ext>
            </a:extLst>
          </p:cNvPr>
          <p:cNvSpPr>
            <a:spLocks noGrp="1"/>
          </p:cNvSpPr>
          <p:nvPr>
            <p:ph sz="quarter" idx="10" hasCustomPrompt="1"/>
          </p:nvPr>
        </p:nvSpPr>
        <p:spPr>
          <a:xfrm>
            <a:off x="0" y="1432344"/>
            <a:ext cx="12192000" cy="4770048"/>
          </a:xfrm>
        </p:spPr>
        <p:txBody>
          <a:bodyPr/>
          <a:lstStyle>
            <a:lvl1pPr>
              <a:defRPr sz="3200"/>
            </a:lvl1pPr>
            <a:lvl2pPr>
              <a:defRPr sz="2800"/>
            </a:lvl2pPr>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00927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g Chart Slide">
    <p:spTree>
      <p:nvGrpSpPr>
        <p:cNvPr id="1" name=""/>
        <p:cNvGrpSpPr/>
        <p:nvPr/>
      </p:nvGrpSpPr>
      <p:grpSpPr>
        <a:xfrm>
          <a:off x="0" y="0"/>
          <a:ext cx="0" cy="0"/>
          <a:chOff x="0" y="0"/>
          <a:chExt cx="0" cy="0"/>
        </a:xfrm>
      </p:grpSpPr>
      <p:sp>
        <p:nvSpPr>
          <p:cNvPr id="81" name="Text Placeholder 3"/>
          <p:cNvSpPr>
            <a:spLocks noGrp="1"/>
          </p:cNvSpPr>
          <p:nvPr>
            <p:ph type="body" sz="quarter" idx="35" hasCustomPrompt="1"/>
          </p:nvPr>
        </p:nvSpPr>
        <p:spPr>
          <a:xfrm rot="16200000">
            <a:off x="2142800" y="4210143"/>
            <a:ext cx="685800" cy="48768"/>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2" name="Text Placeholder 3"/>
          <p:cNvSpPr>
            <a:spLocks noGrp="1"/>
          </p:cNvSpPr>
          <p:nvPr>
            <p:ph type="body" sz="quarter" idx="36" hasCustomPrompt="1"/>
          </p:nvPr>
        </p:nvSpPr>
        <p:spPr>
          <a:xfrm rot="16200000">
            <a:off x="2142800" y="5089311"/>
            <a:ext cx="685800" cy="48768"/>
          </a:xfrm>
          <a:prstGeom prst="rect">
            <a:avLst/>
          </a:prstGeom>
          <a:solidFill>
            <a:schemeClr val="accent5"/>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3" name="Text Placeholder 3"/>
          <p:cNvSpPr>
            <a:spLocks noGrp="1"/>
          </p:cNvSpPr>
          <p:nvPr>
            <p:ph type="body" sz="quarter" idx="37" hasCustomPrompt="1"/>
          </p:nvPr>
        </p:nvSpPr>
        <p:spPr>
          <a:xfrm rot="16200000">
            <a:off x="5755709" y="4241710"/>
            <a:ext cx="685800" cy="48768"/>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4" name="Text Placeholder 3"/>
          <p:cNvSpPr>
            <a:spLocks noGrp="1"/>
          </p:cNvSpPr>
          <p:nvPr>
            <p:ph type="body" sz="quarter" idx="38" hasCustomPrompt="1"/>
          </p:nvPr>
        </p:nvSpPr>
        <p:spPr>
          <a:xfrm rot="16200000">
            <a:off x="9345181" y="4248243"/>
            <a:ext cx="685800" cy="48768"/>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6" name="Text Placeholder 3"/>
          <p:cNvSpPr>
            <a:spLocks noGrp="1"/>
          </p:cNvSpPr>
          <p:nvPr>
            <p:ph type="body" sz="quarter" idx="40" hasCustomPrompt="1"/>
          </p:nvPr>
        </p:nvSpPr>
        <p:spPr>
          <a:xfrm rot="16200000">
            <a:off x="5755709" y="5165339"/>
            <a:ext cx="685800" cy="48768"/>
          </a:xfrm>
          <a:prstGeom prst="rect">
            <a:avLst/>
          </a:prstGeom>
          <a:solidFill>
            <a:schemeClr val="accent5"/>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7" name="Text Placeholder 3"/>
          <p:cNvSpPr>
            <a:spLocks noGrp="1"/>
          </p:cNvSpPr>
          <p:nvPr>
            <p:ph type="body" sz="quarter" idx="41" hasCustomPrompt="1"/>
          </p:nvPr>
        </p:nvSpPr>
        <p:spPr>
          <a:xfrm rot="16200000">
            <a:off x="9345181" y="5139542"/>
            <a:ext cx="685800" cy="48768"/>
          </a:xfrm>
          <a:prstGeom prst="rect">
            <a:avLst/>
          </a:prstGeom>
          <a:solidFill>
            <a:schemeClr val="accent5"/>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7" name="Text Placeholder 3"/>
          <p:cNvSpPr>
            <a:spLocks noGrp="1"/>
          </p:cNvSpPr>
          <p:nvPr>
            <p:ph type="body" sz="quarter" idx="31" hasCustomPrompt="1"/>
          </p:nvPr>
        </p:nvSpPr>
        <p:spPr>
          <a:xfrm rot="16200000">
            <a:off x="3941716" y="3013003"/>
            <a:ext cx="685800" cy="48768"/>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8" name="Text Placeholder 3"/>
          <p:cNvSpPr>
            <a:spLocks noGrp="1"/>
          </p:cNvSpPr>
          <p:nvPr>
            <p:ph type="body" sz="quarter" idx="32" hasCustomPrompt="1"/>
          </p:nvPr>
        </p:nvSpPr>
        <p:spPr>
          <a:xfrm>
            <a:off x="2442719" y="3370932"/>
            <a:ext cx="3657600" cy="36576"/>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9" name="Text Placeholder 3"/>
          <p:cNvSpPr>
            <a:spLocks noGrp="1"/>
          </p:cNvSpPr>
          <p:nvPr>
            <p:ph type="body" sz="quarter" idx="33" hasCustomPrompt="1"/>
          </p:nvPr>
        </p:nvSpPr>
        <p:spPr>
          <a:xfrm rot="16200000">
            <a:off x="2120056" y="3689448"/>
            <a:ext cx="685800" cy="48768"/>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0" name="Text Placeholder 3"/>
          <p:cNvSpPr>
            <a:spLocks noGrp="1"/>
          </p:cNvSpPr>
          <p:nvPr>
            <p:ph type="body" sz="quarter" idx="34" hasCustomPrompt="1"/>
          </p:nvPr>
        </p:nvSpPr>
        <p:spPr>
          <a:xfrm rot="16200000">
            <a:off x="5715100" y="3707736"/>
            <a:ext cx="685800" cy="48768"/>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3" name="Text Placeholder 3"/>
          <p:cNvSpPr>
            <a:spLocks noGrp="1"/>
          </p:cNvSpPr>
          <p:nvPr>
            <p:ph type="body" sz="quarter" idx="27" hasCustomPrompt="1"/>
          </p:nvPr>
        </p:nvSpPr>
        <p:spPr>
          <a:xfrm rot="16200000">
            <a:off x="7555429" y="3031080"/>
            <a:ext cx="685800" cy="48768"/>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4" name="Text Placeholder 3"/>
          <p:cNvSpPr>
            <a:spLocks noGrp="1"/>
          </p:cNvSpPr>
          <p:nvPr>
            <p:ph type="body" sz="quarter" idx="28" hasCustomPrompt="1"/>
          </p:nvPr>
        </p:nvSpPr>
        <p:spPr>
          <a:xfrm>
            <a:off x="6045145" y="3370932"/>
            <a:ext cx="3657600" cy="36576"/>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6" name="Text Placeholder 3"/>
          <p:cNvSpPr>
            <a:spLocks noGrp="1"/>
          </p:cNvSpPr>
          <p:nvPr>
            <p:ph type="body" sz="quarter" idx="30" hasCustomPrompt="1"/>
          </p:nvPr>
        </p:nvSpPr>
        <p:spPr>
          <a:xfrm rot="16200000">
            <a:off x="9340256" y="3689447"/>
            <a:ext cx="685800" cy="48768"/>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69" name="Text Placeholder 3"/>
          <p:cNvSpPr>
            <a:spLocks noGrp="1"/>
          </p:cNvSpPr>
          <p:nvPr>
            <p:ph type="body" sz="quarter" idx="14" hasCustomPrompt="1"/>
          </p:nvPr>
        </p:nvSpPr>
        <p:spPr>
          <a:xfrm rot="16200000">
            <a:off x="5777484" y="2059535"/>
            <a:ext cx="685800" cy="48768"/>
          </a:xfrm>
          <a:prstGeom prst="rect">
            <a:avLst/>
          </a:prstGeom>
          <a:solidFill>
            <a:schemeClr val="accent1"/>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0" name="Text Placeholder 3"/>
          <p:cNvSpPr>
            <a:spLocks noGrp="1"/>
          </p:cNvSpPr>
          <p:nvPr>
            <p:ph type="body" sz="quarter" idx="24" hasCustomPrompt="1"/>
          </p:nvPr>
        </p:nvSpPr>
        <p:spPr>
          <a:xfrm>
            <a:off x="4261557" y="2399387"/>
            <a:ext cx="3657600" cy="36576"/>
          </a:xfrm>
          <a:prstGeom prst="rect">
            <a:avLst/>
          </a:prstGeom>
          <a:solidFill>
            <a:schemeClr val="accent1"/>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1" name="Text Placeholder 3"/>
          <p:cNvSpPr>
            <a:spLocks noGrp="1"/>
          </p:cNvSpPr>
          <p:nvPr>
            <p:ph type="body" sz="quarter" idx="25" hasCustomPrompt="1"/>
          </p:nvPr>
        </p:nvSpPr>
        <p:spPr>
          <a:xfrm rot="16200000">
            <a:off x="3943041" y="2717903"/>
            <a:ext cx="685800" cy="48768"/>
          </a:xfrm>
          <a:prstGeom prst="rect">
            <a:avLst/>
          </a:prstGeom>
          <a:solidFill>
            <a:schemeClr val="accent1"/>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2" name="Text Placeholder 3"/>
          <p:cNvSpPr>
            <a:spLocks noGrp="1"/>
          </p:cNvSpPr>
          <p:nvPr>
            <p:ph type="body" sz="quarter" idx="26" hasCustomPrompt="1"/>
          </p:nvPr>
        </p:nvSpPr>
        <p:spPr>
          <a:xfrm rot="16200000">
            <a:off x="7555429" y="2717903"/>
            <a:ext cx="685800" cy="48768"/>
          </a:xfrm>
          <a:prstGeom prst="rect">
            <a:avLst/>
          </a:prstGeom>
          <a:solidFill>
            <a:schemeClr val="accent1"/>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2" name="Title 1"/>
          <p:cNvSpPr>
            <a:spLocks noGrp="1"/>
          </p:cNvSpPr>
          <p:nvPr>
            <p:ph type="title" hasCustomPrompt="1"/>
          </p:nvPr>
        </p:nvSpPr>
        <p:spPr>
          <a:xfrm>
            <a:off x="838200" y="1"/>
            <a:ext cx="10515600" cy="1325563"/>
          </a:xfrm>
        </p:spPr>
        <p:txBody>
          <a:bodyPr/>
          <a:lstStyle>
            <a:lvl1pPr>
              <a:defRPr/>
            </a:lvl1pPr>
          </a:lstStyle>
          <a:p>
            <a:r>
              <a:rPr lang="en-US" dirty="0"/>
              <a:t>Organizational Chart</a:t>
            </a:r>
          </a:p>
        </p:txBody>
      </p:sp>
      <p:sp>
        <p:nvSpPr>
          <p:cNvPr id="5" name="Text Placeholder 4"/>
          <p:cNvSpPr>
            <a:spLocks noGrp="1"/>
          </p:cNvSpPr>
          <p:nvPr>
            <p:ph type="body" sz="quarter" idx="10" hasCustomPrompt="1"/>
          </p:nvPr>
        </p:nvSpPr>
        <p:spPr>
          <a:xfrm>
            <a:off x="3962400" y="1675673"/>
            <a:ext cx="4267200" cy="548640"/>
          </a:xfrm>
          <a:prstGeom prst="rect">
            <a:avLst/>
          </a:prstGeom>
          <a:solidFill>
            <a:schemeClr val="accent1"/>
          </a:solidFill>
          <a:ln>
            <a:solidFill>
              <a:schemeClr val="accent1"/>
            </a:solidFill>
          </a:ln>
        </p:spPr>
        <p:txBody>
          <a:bodyPr anchor="ctr">
            <a:noAutofit/>
          </a:bodyPr>
          <a:lstStyle>
            <a:lvl1pPr marL="0" indent="0" algn="ctr">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6" name="Text Placeholder 4"/>
          <p:cNvSpPr>
            <a:spLocks noGrp="1"/>
          </p:cNvSpPr>
          <p:nvPr>
            <p:ph type="body" sz="quarter" idx="11" hasCustomPrompt="1"/>
          </p:nvPr>
        </p:nvSpPr>
        <p:spPr>
          <a:xfrm>
            <a:off x="2593621" y="2664386"/>
            <a:ext cx="3352800" cy="548640"/>
          </a:xfrm>
          <a:solidFill>
            <a:schemeClr val="accent3"/>
          </a:solidFill>
        </p:spPr>
        <p:txBody>
          <a:bodyPr anchor="ctr">
            <a:noAutofit/>
          </a:bodyPr>
          <a:lstStyle>
            <a:lvl1pPr marL="0" indent="0" algn="ctr">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7" name="Text Placeholder 4"/>
          <p:cNvSpPr>
            <a:spLocks noGrp="1"/>
          </p:cNvSpPr>
          <p:nvPr>
            <p:ph type="body" sz="quarter" idx="12" hasCustomPrompt="1"/>
          </p:nvPr>
        </p:nvSpPr>
        <p:spPr>
          <a:xfrm>
            <a:off x="6245579" y="2664386"/>
            <a:ext cx="3352800" cy="548640"/>
          </a:xfrm>
          <a:solidFill>
            <a:schemeClr val="accent3"/>
          </a:solidFill>
        </p:spPr>
        <p:txBody>
          <a:bodyPr anchor="ctr">
            <a:noAutofit/>
          </a:bodyPr>
          <a:lstStyle>
            <a:lvl1pPr marL="0" indent="0" algn="ctr">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8" name="Text Placeholder 4"/>
          <p:cNvSpPr>
            <a:spLocks noGrp="1"/>
          </p:cNvSpPr>
          <p:nvPr>
            <p:ph type="body" sz="quarter" idx="13" hasCustomPrompt="1"/>
          </p:nvPr>
        </p:nvSpPr>
        <p:spPr>
          <a:xfrm>
            <a:off x="7921979" y="3653099"/>
            <a:ext cx="3048000" cy="548640"/>
          </a:xfrm>
          <a:solidFill>
            <a:schemeClr val="accent2"/>
          </a:solidFill>
        </p:spPr>
        <p:txBody>
          <a:bodyPr anchor="ctr">
            <a:noAutofit/>
          </a:bodyPr>
          <a:lstStyle>
            <a:lvl1pPr marL="0" indent="0" algn="ctr">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11" name="Text Placeholder 4"/>
          <p:cNvSpPr>
            <a:spLocks noGrp="1"/>
          </p:cNvSpPr>
          <p:nvPr>
            <p:ph type="body" sz="quarter" idx="16" hasCustomPrompt="1"/>
          </p:nvPr>
        </p:nvSpPr>
        <p:spPr>
          <a:xfrm>
            <a:off x="4572000" y="5368887"/>
            <a:ext cx="3048000" cy="548640"/>
          </a:xfrm>
          <a:solidFill>
            <a:schemeClr val="accent5"/>
          </a:solidFill>
        </p:spPr>
        <p:txBody>
          <a:bodyPr anchor="ctr">
            <a:no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12" name="Text Placeholder 4"/>
          <p:cNvSpPr>
            <a:spLocks noGrp="1"/>
          </p:cNvSpPr>
          <p:nvPr>
            <p:ph type="body" sz="quarter" idx="17" hasCustomPrompt="1"/>
          </p:nvPr>
        </p:nvSpPr>
        <p:spPr>
          <a:xfrm>
            <a:off x="4572000" y="3653099"/>
            <a:ext cx="3048000" cy="548640"/>
          </a:xfrm>
          <a:solidFill>
            <a:schemeClr val="accent2"/>
          </a:solidFill>
        </p:spPr>
        <p:txBody>
          <a:bodyPr anchor="ctr">
            <a:noAutofit/>
          </a:bodyPr>
          <a:lstStyle>
            <a:lvl1pPr marL="0" indent="0" algn="ctr">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13" name="Text Placeholder 4"/>
          <p:cNvSpPr>
            <a:spLocks noGrp="1"/>
          </p:cNvSpPr>
          <p:nvPr>
            <p:ph type="body" sz="quarter" idx="18" hasCustomPrompt="1"/>
          </p:nvPr>
        </p:nvSpPr>
        <p:spPr>
          <a:xfrm>
            <a:off x="1222021" y="3653099"/>
            <a:ext cx="3048000" cy="548640"/>
          </a:xfrm>
          <a:solidFill>
            <a:schemeClr val="accent2"/>
          </a:solidFill>
        </p:spPr>
        <p:txBody>
          <a:bodyPr anchor="ctr">
            <a:noAutofit/>
          </a:bodyPr>
          <a:lstStyle>
            <a:lvl1pPr marL="0" indent="0" algn="ctr">
              <a:buFontTx/>
              <a:buNone/>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14" name="Text Placeholder 4"/>
          <p:cNvSpPr>
            <a:spLocks noGrp="1"/>
          </p:cNvSpPr>
          <p:nvPr>
            <p:ph type="body" sz="quarter" idx="19" hasCustomPrompt="1"/>
          </p:nvPr>
        </p:nvSpPr>
        <p:spPr>
          <a:xfrm>
            <a:off x="4572000" y="4514807"/>
            <a:ext cx="3048000" cy="548640"/>
          </a:xfrm>
          <a:solidFill>
            <a:schemeClr val="accent5"/>
          </a:solidFill>
        </p:spPr>
        <p:txBody>
          <a:bodyPr anchor="ctr">
            <a:no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15" name="Text Placeholder 4"/>
          <p:cNvSpPr>
            <a:spLocks noGrp="1"/>
          </p:cNvSpPr>
          <p:nvPr>
            <p:ph type="body" sz="quarter" idx="20" hasCustomPrompt="1"/>
          </p:nvPr>
        </p:nvSpPr>
        <p:spPr>
          <a:xfrm>
            <a:off x="7919158" y="5368887"/>
            <a:ext cx="3050821" cy="548640"/>
          </a:xfrm>
          <a:solidFill>
            <a:schemeClr val="accent5"/>
          </a:solidFill>
        </p:spPr>
        <p:txBody>
          <a:bodyPr anchor="ctr">
            <a:no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16" name="Text Placeholder 4"/>
          <p:cNvSpPr>
            <a:spLocks noGrp="1"/>
          </p:cNvSpPr>
          <p:nvPr>
            <p:ph type="body" sz="quarter" idx="21" hasCustomPrompt="1"/>
          </p:nvPr>
        </p:nvSpPr>
        <p:spPr>
          <a:xfrm>
            <a:off x="7919158" y="4514807"/>
            <a:ext cx="3050821" cy="548640"/>
          </a:xfrm>
          <a:solidFill>
            <a:schemeClr val="accent5"/>
          </a:solidFill>
        </p:spPr>
        <p:txBody>
          <a:bodyPr anchor="ctr">
            <a:no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65" name="Text Placeholder 4"/>
          <p:cNvSpPr>
            <a:spLocks noGrp="1"/>
          </p:cNvSpPr>
          <p:nvPr>
            <p:ph type="body" sz="quarter" idx="22" hasCustomPrompt="1"/>
          </p:nvPr>
        </p:nvSpPr>
        <p:spPr>
          <a:xfrm>
            <a:off x="1219200" y="5368887"/>
            <a:ext cx="3048000" cy="548640"/>
          </a:xfrm>
          <a:solidFill>
            <a:schemeClr val="accent5"/>
          </a:solidFill>
        </p:spPr>
        <p:txBody>
          <a:bodyPr anchor="ctr">
            <a:no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
        <p:nvSpPr>
          <p:cNvPr id="66" name="Text Placeholder 4"/>
          <p:cNvSpPr>
            <a:spLocks noGrp="1"/>
          </p:cNvSpPr>
          <p:nvPr>
            <p:ph type="body" sz="quarter" idx="23" hasCustomPrompt="1"/>
          </p:nvPr>
        </p:nvSpPr>
        <p:spPr>
          <a:xfrm>
            <a:off x="1219200" y="4514807"/>
            <a:ext cx="3048000" cy="548640"/>
          </a:xfrm>
          <a:solidFill>
            <a:schemeClr val="accent5"/>
          </a:solidFill>
        </p:spPr>
        <p:txBody>
          <a:bodyPr anchor="ctr">
            <a:noAutofit/>
          </a:bodyPr>
          <a:lstStyle>
            <a:lvl1pPr marL="0" indent="0" algn="ctr">
              <a:buFontTx/>
              <a:buNone/>
              <a:defRPr sz="20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Name</a:t>
            </a:r>
          </a:p>
        </p:txBody>
      </p:sp>
    </p:spTree>
    <p:extLst>
      <p:ext uri="{BB962C8B-B14F-4D97-AF65-F5344CB8AC3E}">
        <p14:creationId xmlns:p14="http://schemas.microsoft.com/office/powerpoint/2010/main" val="1722283451"/>
      </p:ext>
    </p:extLst>
  </p:cSld>
  <p:clrMapOvr>
    <a:masterClrMapping/>
  </p:clrMapOvr>
  <p:extLst>
    <p:ext uri="{DCECCB84-F9BA-43D5-87BE-67443E8EF086}">
      <p15:sldGuideLst xmlns:p15="http://schemas.microsoft.com/office/powerpoint/2012/main">
        <p15:guide id="1" pos="3840" userDrawn="1">
          <p15:clr>
            <a:srgbClr val="FBAE40"/>
          </p15:clr>
        </p15:guide>
        <p15:guide id="2" pos="4992" userDrawn="1">
          <p15:clr>
            <a:srgbClr val="FBAE40"/>
          </p15:clr>
        </p15:guide>
        <p15:guide id="3" pos="26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2" name="Title 1"/>
          <p:cNvSpPr>
            <a:spLocks noGrp="1"/>
          </p:cNvSpPr>
          <p:nvPr>
            <p:ph type="title" hasCustomPrompt="1"/>
          </p:nvPr>
        </p:nvSpPr>
        <p:spPr>
          <a:xfrm>
            <a:off x="838200" y="1"/>
            <a:ext cx="10515600" cy="1428750"/>
          </a:xfrm>
        </p:spPr>
        <p:txBody>
          <a:bodyPr/>
          <a:lstStyle>
            <a:lvl1pPr algn="l">
              <a:defRPr baseline="0">
                <a:solidFill>
                  <a:schemeClr val="bg1"/>
                </a:solidFill>
              </a:defRPr>
            </a:lvl1pPr>
          </a:lstStyle>
          <a:p>
            <a:r>
              <a:rPr lang="en-US" dirty="0"/>
              <a:t>Table Template</a:t>
            </a:r>
          </a:p>
        </p:txBody>
      </p:sp>
      <p:pic>
        <p:nvPicPr>
          <p:cNvPr id="6" name="Picture 2" descr="C:\Users\bsimmons\Desktop\Logo_2nd page.bmp"/>
          <p:cNvPicPr>
            <a:picLocks noChangeAspect="1" noChangeArrowheads="1"/>
          </p:cNvPicPr>
          <p:nvPr userDrawn="1"/>
        </p:nvPicPr>
        <p:blipFill>
          <a:blip r:embed="rId3" cstate="print"/>
          <a:srcRect/>
          <a:stretch>
            <a:fillRect/>
          </a:stretch>
        </p:blipFill>
        <p:spPr bwMode="auto">
          <a:xfrm>
            <a:off x="10932584" y="6135160"/>
            <a:ext cx="842433" cy="421347"/>
          </a:xfrm>
          <a:prstGeom prst="rect">
            <a:avLst/>
          </a:prstGeom>
          <a:noFill/>
        </p:spPr>
      </p:pic>
    </p:spTree>
    <p:extLst>
      <p:ext uri="{BB962C8B-B14F-4D97-AF65-F5344CB8AC3E}">
        <p14:creationId xmlns:p14="http://schemas.microsoft.com/office/powerpoint/2010/main" val="146153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A8BB087-13D2-4904-B930-95A06ACBA472}"/>
              </a:ext>
            </a:extLst>
          </p:cNvPr>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47" name="Text Placeholder 3"/>
          <p:cNvSpPr>
            <a:spLocks noGrp="1"/>
          </p:cNvSpPr>
          <p:nvPr>
            <p:ph type="body" sz="quarter" idx="45" hasCustomPrompt="1"/>
          </p:nvPr>
        </p:nvSpPr>
        <p:spPr>
          <a:xfrm rot="10800000">
            <a:off x="1243555" y="3832407"/>
            <a:ext cx="9746883" cy="228600"/>
          </a:xfrm>
          <a:custGeom>
            <a:avLst/>
            <a:gdLst>
              <a:gd name="connsiteX0" fmla="*/ 182880 w 365760"/>
              <a:gd name="connsiteY0" fmla="*/ 0 h 365760"/>
              <a:gd name="connsiteX1" fmla="*/ 365556 w 365760"/>
              <a:gd name="connsiteY1" fmla="*/ 174243 h 365760"/>
              <a:gd name="connsiteX2" fmla="*/ 182880 w 365760"/>
              <a:gd name="connsiteY2" fmla="*/ 182880 h 365760"/>
              <a:gd name="connsiteX3" fmla="*/ 182880 w 365760"/>
              <a:gd name="connsiteY3" fmla="*/ 0 h 365760"/>
              <a:gd name="connsiteX0" fmla="*/ 182880 w 365760"/>
              <a:gd name="connsiteY0" fmla="*/ 0 h 365760"/>
              <a:gd name="connsiteX1" fmla="*/ 365556 w 365760"/>
              <a:gd name="connsiteY1" fmla="*/ 174243 h 365760"/>
              <a:gd name="connsiteX0" fmla="*/ 0 w 919276"/>
              <a:gd name="connsiteY0" fmla="*/ 8915 h 191795"/>
              <a:gd name="connsiteX1" fmla="*/ 182676 w 919276"/>
              <a:gd name="connsiteY1" fmla="*/ 183158 h 191795"/>
              <a:gd name="connsiteX2" fmla="*/ 0 w 919276"/>
              <a:gd name="connsiteY2" fmla="*/ 191795 h 191795"/>
              <a:gd name="connsiteX3" fmla="*/ 0 w 919276"/>
              <a:gd name="connsiteY3" fmla="*/ 8915 h 191795"/>
              <a:gd name="connsiteX0" fmla="*/ 0 w 919276"/>
              <a:gd name="connsiteY0" fmla="*/ 8915 h 191795"/>
              <a:gd name="connsiteX1" fmla="*/ 919276 w 919276"/>
              <a:gd name="connsiteY1" fmla="*/ 64625 h 191795"/>
              <a:gd name="connsiteX0" fmla="*/ 677337 w 1596613"/>
              <a:gd name="connsiteY0" fmla="*/ 59268 h 242148"/>
              <a:gd name="connsiteX1" fmla="*/ 860013 w 1596613"/>
              <a:gd name="connsiteY1" fmla="*/ 233511 h 242148"/>
              <a:gd name="connsiteX2" fmla="*/ 677337 w 1596613"/>
              <a:gd name="connsiteY2" fmla="*/ 242148 h 242148"/>
              <a:gd name="connsiteX3" fmla="*/ 677337 w 1596613"/>
              <a:gd name="connsiteY3" fmla="*/ 59268 h 242148"/>
              <a:gd name="connsiteX0" fmla="*/ 0 w 1596613"/>
              <a:gd name="connsiteY0" fmla="*/ 0 h 242148"/>
              <a:gd name="connsiteX1" fmla="*/ 1596613 w 1596613"/>
              <a:gd name="connsiteY1" fmla="*/ 114978 h 242148"/>
              <a:gd name="connsiteX0" fmla="*/ 677337 w 1596613"/>
              <a:gd name="connsiteY0" fmla="*/ 105269 h 288149"/>
              <a:gd name="connsiteX1" fmla="*/ 860013 w 1596613"/>
              <a:gd name="connsiteY1" fmla="*/ 279512 h 288149"/>
              <a:gd name="connsiteX2" fmla="*/ 677337 w 1596613"/>
              <a:gd name="connsiteY2" fmla="*/ 288149 h 288149"/>
              <a:gd name="connsiteX3" fmla="*/ 677337 w 1596613"/>
              <a:gd name="connsiteY3" fmla="*/ 105269 h 288149"/>
              <a:gd name="connsiteX0" fmla="*/ 0 w 1596613"/>
              <a:gd name="connsiteY0" fmla="*/ 46001 h 288149"/>
              <a:gd name="connsiteX1" fmla="*/ 1596613 w 1596613"/>
              <a:gd name="connsiteY1" fmla="*/ 42445 h 288149"/>
              <a:gd name="connsiteX0" fmla="*/ 677337 w 1596613"/>
              <a:gd name="connsiteY0" fmla="*/ 62824 h 245704"/>
              <a:gd name="connsiteX1" fmla="*/ 860013 w 1596613"/>
              <a:gd name="connsiteY1" fmla="*/ 237067 h 245704"/>
              <a:gd name="connsiteX2" fmla="*/ 677337 w 1596613"/>
              <a:gd name="connsiteY2" fmla="*/ 245704 h 245704"/>
              <a:gd name="connsiteX3" fmla="*/ 677337 w 1596613"/>
              <a:gd name="connsiteY3" fmla="*/ 62824 h 245704"/>
              <a:gd name="connsiteX0" fmla="*/ 0 w 1596613"/>
              <a:gd name="connsiteY0" fmla="*/ 3556 h 245704"/>
              <a:gd name="connsiteX1" fmla="*/ 1596613 w 1596613"/>
              <a:gd name="connsiteY1" fmla="*/ 0 h 245704"/>
            </a:gdLst>
            <a:ahLst/>
            <a:cxnLst>
              <a:cxn ang="0">
                <a:pos x="connsiteX0" y="connsiteY0"/>
              </a:cxn>
              <a:cxn ang="0">
                <a:pos x="connsiteX1" y="connsiteY1"/>
              </a:cxn>
            </a:cxnLst>
            <a:rect l="l" t="t" r="r" b="b"/>
            <a:pathLst>
              <a:path w="1596613" h="245704" stroke="0" extrusionOk="0">
                <a:moveTo>
                  <a:pt x="677337" y="62824"/>
                </a:moveTo>
                <a:cubicBezTo>
                  <a:pt x="774981" y="62824"/>
                  <a:pt x="855401" y="139532"/>
                  <a:pt x="860013" y="237067"/>
                </a:cubicBezTo>
                <a:lnTo>
                  <a:pt x="677337" y="245704"/>
                </a:lnTo>
                <a:lnTo>
                  <a:pt x="677337" y="62824"/>
                </a:lnTo>
                <a:close/>
              </a:path>
              <a:path w="1596613" h="245704" fill="none">
                <a:moveTo>
                  <a:pt x="0" y="3556"/>
                </a:moveTo>
                <a:lnTo>
                  <a:pt x="1596613" y="0"/>
                </a:lnTo>
              </a:path>
            </a:pathLst>
          </a:custGeom>
          <a:noFill/>
          <a:ln w="28575">
            <a:solidFill>
              <a:schemeClr val="tx2"/>
            </a:solidFill>
            <a:prstDash val="solid"/>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4" name="Text Placeholder 3"/>
          <p:cNvSpPr>
            <a:spLocks noGrp="1"/>
          </p:cNvSpPr>
          <p:nvPr>
            <p:ph type="body" sz="quarter" idx="44" hasCustomPrompt="1"/>
          </p:nvPr>
        </p:nvSpPr>
        <p:spPr>
          <a:xfrm rot="16200000">
            <a:off x="7940023" y="4764681"/>
            <a:ext cx="1565604" cy="304800"/>
          </a:xfrm>
          <a:custGeom>
            <a:avLst/>
            <a:gdLst>
              <a:gd name="connsiteX0" fmla="*/ 182880 w 365760"/>
              <a:gd name="connsiteY0" fmla="*/ 0 h 365760"/>
              <a:gd name="connsiteX1" fmla="*/ 365556 w 365760"/>
              <a:gd name="connsiteY1" fmla="*/ 174243 h 365760"/>
              <a:gd name="connsiteX2" fmla="*/ 182880 w 365760"/>
              <a:gd name="connsiteY2" fmla="*/ 182880 h 365760"/>
              <a:gd name="connsiteX3" fmla="*/ 182880 w 365760"/>
              <a:gd name="connsiteY3" fmla="*/ 0 h 365760"/>
              <a:gd name="connsiteX0" fmla="*/ 182880 w 365760"/>
              <a:gd name="connsiteY0" fmla="*/ 0 h 365760"/>
              <a:gd name="connsiteX1" fmla="*/ 365556 w 365760"/>
              <a:gd name="connsiteY1" fmla="*/ 174243 h 365760"/>
              <a:gd name="connsiteX0" fmla="*/ 0 w 919276"/>
              <a:gd name="connsiteY0" fmla="*/ 8915 h 191795"/>
              <a:gd name="connsiteX1" fmla="*/ 182676 w 919276"/>
              <a:gd name="connsiteY1" fmla="*/ 183158 h 191795"/>
              <a:gd name="connsiteX2" fmla="*/ 0 w 919276"/>
              <a:gd name="connsiteY2" fmla="*/ 191795 h 191795"/>
              <a:gd name="connsiteX3" fmla="*/ 0 w 919276"/>
              <a:gd name="connsiteY3" fmla="*/ 8915 h 191795"/>
              <a:gd name="connsiteX0" fmla="*/ 0 w 919276"/>
              <a:gd name="connsiteY0" fmla="*/ 8915 h 191795"/>
              <a:gd name="connsiteX1" fmla="*/ 919276 w 919276"/>
              <a:gd name="connsiteY1" fmla="*/ 64625 h 191795"/>
              <a:gd name="connsiteX0" fmla="*/ 677337 w 1596613"/>
              <a:gd name="connsiteY0" fmla="*/ 59268 h 242148"/>
              <a:gd name="connsiteX1" fmla="*/ 860013 w 1596613"/>
              <a:gd name="connsiteY1" fmla="*/ 233511 h 242148"/>
              <a:gd name="connsiteX2" fmla="*/ 677337 w 1596613"/>
              <a:gd name="connsiteY2" fmla="*/ 242148 h 242148"/>
              <a:gd name="connsiteX3" fmla="*/ 677337 w 1596613"/>
              <a:gd name="connsiteY3" fmla="*/ 59268 h 242148"/>
              <a:gd name="connsiteX0" fmla="*/ 0 w 1596613"/>
              <a:gd name="connsiteY0" fmla="*/ 0 h 242148"/>
              <a:gd name="connsiteX1" fmla="*/ 1596613 w 1596613"/>
              <a:gd name="connsiteY1" fmla="*/ 114978 h 242148"/>
              <a:gd name="connsiteX0" fmla="*/ 677337 w 1596613"/>
              <a:gd name="connsiteY0" fmla="*/ 105269 h 288149"/>
              <a:gd name="connsiteX1" fmla="*/ 860013 w 1596613"/>
              <a:gd name="connsiteY1" fmla="*/ 279512 h 288149"/>
              <a:gd name="connsiteX2" fmla="*/ 677337 w 1596613"/>
              <a:gd name="connsiteY2" fmla="*/ 288149 h 288149"/>
              <a:gd name="connsiteX3" fmla="*/ 677337 w 1596613"/>
              <a:gd name="connsiteY3" fmla="*/ 105269 h 288149"/>
              <a:gd name="connsiteX0" fmla="*/ 0 w 1596613"/>
              <a:gd name="connsiteY0" fmla="*/ 46001 h 288149"/>
              <a:gd name="connsiteX1" fmla="*/ 1596613 w 1596613"/>
              <a:gd name="connsiteY1" fmla="*/ 42445 h 288149"/>
              <a:gd name="connsiteX0" fmla="*/ 677337 w 1596613"/>
              <a:gd name="connsiteY0" fmla="*/ 62824 h 245704"/>
              <a:gd name="connsiteX1" fmla="*/ 860013 w 1596613"/>
              <a:gd name="connsiteY1" fmla="*/ 237067 h 245704"/>
              <a:gd name="connsiteX2" fmla="*/ 677337 w 1596613"/>
              <a:gd name="connsiteY2" fmla="*/ 245704 h 245704"/>
              <a:gd name="connsiteX3" fmla="*/ 677337 w 1596613"/>
              <a:gd name="connsiteY3" fmla="*/ 62824 h 245704"/>
              <a:gd name="connsiteX0" fmla="*/ 0 w 1596613"/>
              <a:gd name="connsiteY0" fmla="*/ 3556 h 245704"/>
              <a:gd name="connsiteX1" fmla="*/ 1596613 w 1596613"/>
              <a:gd name="connsiteY1" fmla="*/ 0 h 245704"/>
            </a:gdLst>
            <a:ahLst/>
            <a:cxnLst>
              <a:cxn ang="0">
                <a:pos x="connsiteX0" y="connsiteY0"/>
              </a:cxn>
              <a:cxn ang="0">
                <a:pos x="connsiteX1" y="connsiteY1"/>
              </a:cxn>
            </a:cxnLst>
            <a:rect l="l" t="t" r="r" b="b"/>
            <a:pathLst>
              <a:path w="1596613" h="245704" stroke="0" extrusionOk="0">
                <a:moveTo>
                  <a:pt x="677337" y="62824"/>
                </a:moveTo>
                <a:cubicBezTo>
                  <a:pt x="774981" y="62824"/>
                  <a:pt x="855401" y="139532"/>
                  <a:pt x="860013" y="237067"/>
                </a:cubicBezTo>
                <a:lnTo>
                  <a:pt x="677337" y="245704"/>
                </a:lnTo>
                <a:lnTo>
                  <a:pt x="677337" y="62824"/>
                </a:lnTo>
                <a:close/>
              </a:path>
              <a:path w="1596613" h="245704" fill="none">
                <a:moveTo>
                  <a:pt x="0" y="3556"/>
                </a:moveTo>
                <a:lnTo>
                  <a:pt x="1596613" y="0"/>
                </a:lnTo>
              </a:path>
            </a:pathLst>
          </a:custGeom>
          <a:noFill/>
          <a:ln w="28575">
            <a:solidFill>
              <a:schemeClr val="accent3"/>
            </a:solidFill>
            <a:prstDash val="sysDash"/>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3" name="Text Placeholder 3"/>
          <p:cNvSpPr>
            <a:spLocks noGrp="1"/>
          </p:cNvSpPr>
          <p:nvPr>
            <p:ph type="body" sz="quarter" idx="43" hasCustomPrompt="1"/>
          </p:nvPr>
        </p:nvSpPr>
        <p:spPr>
          <a:xfrm rot="16200000">
            <a:off x="2994459" y="4751172"/>
            <a:ext cx="1565604" cy="304800"/>
          </a:xfrm>
          <a:custGeom>
            <a:avLst/>
            <a:gdLst>
              <a:gd name="connsiteX0" fmla="*/ 182880 w 365760"/>
              <a:gd name="connsiteY0" fmla="*/ 0 h 365760"/>
              <a:gd name="connsiteX1" fmla="*/ 365556 w 365760"/>
              <a:gd name="connsiteY1" fmla="*/ 174243 h 365760"/>
              <a:gd name="connsiteX2" fmla="*/ 182880 w 365760"/>
              <a:gd name="connsiteY2" fmla="*/ 182880 h 365760"/>
              <a:gd name="connsiteX3" fmla="*/ 182880 w 365760"/>
              <a:gd name="connsiteY3" fmla="*/ 0 h 365760"/>
              <a:gd name="connsiteX0" fmla="*/ 182880 w 365760"/>
              <a:gd name="connsiteY0" fmla="*/ 0 h 365760"/>
              <a:gd name="connsiteX1" fmla="*/ 365556 w 365760"/>
              <a:gd name="connsiteY1" fmla="*/ 174243 h 365760"/>
              <a:gd name="connsiteX0" fmla="*/ 0 w 919276"/>
              <a:gd name="connsiteY0" fmla="*/ 8915 h 191795"/>
              <a:gd name="connsiteX1" fmla="*/ 182676 w 919276"/>
              <a:gd name="connsiteY1" fmla="*/ 183158 h 191795"/>
              <a:gd name="connsiteX2" fmla="*/ 0 w 919276"/>
              <a:gd name="connsiteY2" fmla="*/ 191795 h 191795"/>
              <a:gd name="connsiteX3" fmla="*/ 0 w 919276"/>
              <a:gd name="connsiteY3" fmla="*/ 8915 h 191795"/>
              <a:gd name="connsiteX0" fmla="*/ 0 w 919276"/>
              <a:gd name="connsiteY0" fmla="*/ 8915 h 191795"/>
              <a:gd name="connsiteX1" fmla="*/ 919276 w 919276"/>
              <a:gd name="connsiteY1" fmla="*/ 64625 h 191795"/>
              <a:gd name="connsiteX0" fmla="*/ 677337 w 1596613"/>
              <a:gd name="connsiteY0" fmla="*/ 59268 h 242148"/>
              <a:gd name="connsiteX1" fmla="*/ 860013 w 1596613"/>
              <a:gd name="connsiteY1" fmla="*/ 233511 h 242148"/>
              <a:gd name="connsiteX2" fmla="*/ 677337 w 1596613"/>
              <a:gd name="connsiteY2" fmla="*/ 242148 h 242148"/>
              <a:gd name="connsiteX3" fmla="*/ 677337 w 1596613"/>
              <a:gd name="connsiteY3" fmla="*/ 59268 h 242148"/>
              <a:gd name="connsiteX0" fmla="*/ 0 w 1596613"/>
              <a:gd name="connsiteY0" fmla="*/ 0 h 242148"/>
              <a:gd name="connsiteX1" fmla="*/ 1596613 w 1596613"/>
              <a:gd name="connsiteY1" fmla="*/ 114978 h 242148"/>
              <a:gd name="connsiteX0" fmla="*/ 677337 w 1596613"/>
              <a:gd name="connsiteY0" fmla="*/ 105269 h 288149"/>
              <a:gd name="connsiteX1" fmla="*/ 860013 w 1596613"/>
              <a:gd name="connsiteY1" fmla="*/ 279512 h 288149"/>
              <a:gd name="connsiteX2" fmla="*/ 677337 w 1596613"/>
              <a:gd name="connsiteY2" fmla="*/ 288149 h 288149"/>
              <a:gd name="connsiteX3" fmla="*/ 677337 w 1596613"/>
              <a:gd name="connsiteY3" fmla="*/ 105269 h 288149"/>
              <a:gd name="connsiteX0" fmla="*/ 0 w 1596613"/>
              <a:gd name="connsiteY0" fmla="*/ 46001 h 288149"/>
              <a:gd name="connsiteX1" fmla="*/ 1596613 w 1596613"/>
              <a:gd name="connsiteY1" fmla="*/ 42445 h 288149"/>
              <a:gd name="connsiteX0" fmla="*/ 677337 w 1596613"/>
              <a:gd name="connsiteY0" fmla="*/ 62824 h 245704"/>
              <a:gd name="connsiteX1" fmla="*/ 860013 w 1596613"/>
              <a:gd name="connsiteY1" fmla="*/ 237067 h 245704"/>
              <a:gd name="connsiteX2" fmla="*/ 677337 w 1596613"/>
              <a:gd name="connsiteY2" fmla="*/ 245704 h 245704"/>
              <a:gd name="connsiteX3" fmla="*/ 677337 w 1596613"/>
              <a:gd name="connsiteY3" fmla="*/ 62824 h 245704"/>
              <a:gd name="connsiteX0" fmla="*/ 0 w 1596613"/>
              <a:gd name="connsiteY0" fmla="*/ 3556 h 245704"/>
              <a:gd name="connsiteX1" fmla="*/ 1596613 w 1596613"/>
              <a:gd name="connsiteY1" fmla="*/ 0 h 245704"/>
            </a:gdLst>
            <a:ahLst/>
            <a:cxnLst>
              <a:cxn ang="0">
                <a:pos x="connsiteX0" y="connsiteY0"/>
              </a:cxn>
              <a:cxn ang="0">
                <a:pos x="connsiteX1" y="connsiteY1"/>
              </a:cxn>
            </a:cxnLst>
            <a:rect l="l" t="t" r="r" b="b"/>
            <a:pathLst>
              <a:path w="1596613" h="245704" stroke="0" extrusionOk="0">
                <a:moveTo>
                  <a:pt x="677337" y="62824"/>
                </a:moveTo>
                <a:cubicBezTo>
                  <a:pt x="774981" y="62824"/>
                  <a:pt x="855401" y="139532"/>
                  <a:pt x="860013" y="237067"/>
                </a:cubicBezTo>
                <a:lnTo>
                  <a:pt x="677337" y="245704"/>
                </a:lnTo>
                <a:lnTo>
                  <a:pt x="677337" y="62824"/>
                </a:lnTo>
                <a:close/>
              </a:path>
              <a:path w="1596613" h="245704" fill="none">
                <a:moveTo>
                  <a:pt x="0" y="3556"/>
                </a:moveTo>
                <a:lnTo>
                  <a:pt x="1596613" y="0"/>
                </a:lnTo>
              </a:path>
            </a:pathLst>
          </a:custGeom>
          <a:noFill/>
          <a:ln w="28575">
            <a:solidFill>
              <a:schemeClr val="accent5"/>
            </a:solidFill>
            <a:prstDash val="sysDash"/>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2" name="Text Placeholder 3"/>
          <p:cNvSpPr>
            <a:spLocks noGrp="1"/>
          </p:cNvSpPr>
          <p:nvPr>
            <p:ph type="body" sz="quarter" idx="42" hasCustomPrompt="1"/>
          </p:nvPr>
        </p:nvSpPr>
        <p:spPr>
          <a:xfrm rot="16200000">
            <a:off x="10360035" y="3133031"/>
            <a:ext cx="1565604" cy="304800"/>
          </a:xfrm>
          <a:custGeom>
            <a:avLst/>
            <a:gdLst>
              <a:gd name="connsiteX0" fmla="*/ 182880 w 365760"/>
              <a:gd name="connsiteY0" fmla="*/ 0 h 365760"/>
              <a:gd name="connsiteX1" fmla="*/ 365556 w 365760"/>
              <a:gd name="connsiteY1" fmla="*/ 174243 h 365760"/>
              <a:gd name="connsiteX2" fmla="*/ 182880 w 365760"/>
              <a:gd name="connsiteY2" fmla="*/ 182880 h 365760"/>
              <a:gd name="connsiteX3" fmla="*/ 182880 w 365760"/>
              <a:gd name="connsiteY3" fmla="*/ 0 h 365760"/>
              <a:gd name="connsiteX0" fmla="*/ 182880 w 365760"/>
              <a:gd name="connsiteY0" fmla="*/ 0 h 365760"/>
              <a:gd name="connsiteX1" fmla="*/ 365556 w 365760"/>
              <a:gd name="connsiteY1" fmla="*/ 174243 h 365760"/>
              <a:gd name="connsiteX0" fmla="*/ 0 w 919276"/>
              <a:gd name="connsiteY0" fmla="*/ 8915 h 191795"/>
              <a:gd name="connsiteX1" fmla="*/ 182676 w 919276"/>
              <a:gd name="connsiteY1" fmla="*/ 183158 h 191795"/>
              <a:gd name="connsiteX2" fmla="*/ 0 w 919276"/>
              <a:gd name="connsiteY2" fmla="*/ 191795 h 191795"/>
              <a:gd name="connsiteX3" fmla="*/ 0 w 919276"/>
              <a:gd name="connsiteY3" fmla="*/ 8915 h 191795"/>
              <a:gd name="connsiteX0" fmla="*/ 0 w 919276"/>
              <a:gd name="connsiteY0" fmla="*/ 8915 h 191795"/>
              <a:gd name="connsiteX1" fmla="*/ 919276 w 919276"/>
              <a:gd name="connsiteY1" fmla="*/ 64625 h 191795"/>
              <a:gd name="connsiteX0" fmla="*/ 677337 w 1596613"/>
              <a:gd name="connsiteY0" fmla="*/ 59268 h 242148"/>
              <a:gd name="connsiteX1" fmla="*/ 860013 w 1596613"/>
              <a:gd name="connsiteY1" fmla="*/ 233511 h 242148"/>
              <a:gd name="connsiteX2" fmla="*/ 677337 w 1596613"/>
              <a:gd name="connsiteY2" fmla="*/ 242148 h 242148"/>
              <a:gd name="connsiteX3" fmla="*/ 677337 w 1596613"/>
              <a:gd name="connsiteY3" fmla="*/ 59268 h 242148"/>
              <a:gd name="connsiteX0" fmla="*/ 0 w 1596613"/>
              <a:gd name="connsiteY0" fmla="*/ 0 h 242148"/>
              <a:gd name="connsiteX1" fmla="*/ 1596613 w 1596613"/>
              <a:gd name="connsiteY1" fmla="*/ 114978 h 242148"/>
              <a:gd name="connsiteX0" fmla="*/ 677337 w 1596613"/>
              <a:gd name="connsiteY0" fmla="*/ 105269 h 288149"/>
              <a:gd name="connsiteX1" fmla="*/ 860013 w 1596613"/>
              <a:gd name="connsiteY1" fmla="*/ 279512 h 288149"/>
              <a:gd name="connsiteX2" fmla="*/ 677337 w 1596613"/>
              <a:gd name="connsiteY2" fmla="*/ 288149 h 288149"/>
              <a:gd name="connsiteX3" fmla="*/ 677337 w 1596613"/>
              <a:gd name="connsiteY3" fmla="*/ 105269 h 288149"/>
              <a:gd name="connsiteX0" fmla="*/ 0 w 1596613"/>
              <a:gd name="connsiteY0" fmla="*/ 46001 h 288149"/>
              <a:gd name="connsiteX1" fmla="*/ 1596613 w 1596613"/>
              <a:gd name="connsiteY1" fmla="*/ 42445 h 288149"/>
              <a:gd name="connsiteX0" fmla="*/ 677337 w 1596613"/>
              <a:gd name="connsiteY0" fmla="*/ 62824 h 245704"/>
              <a:gd name="connsiteX1" fmla="*/ 860013 w 1596613"/>
              <a:gd name="connsiteY1" fmla="*/ 237067 h 245704"/>
              <a:gd name="connsiteX2" fmla="*/ 677337 w 1596613"/>
              <a:gd name="connsiteY2" fmla="*/ 245704 h 245704"/>
              <a:gd name="connsiteX3" fmla="*/ 677337 w 1596613"/>
              <a:gd name="connsiteY3" fmla="*/ 62824 h 245704"/>
              <a:gd name="connsiteX0" fmla="*/ 0 w 1596613"/>
              <a:gd name="connsiteY0" fmla="*/ 3556 h 245704"/>
              <a:gd name="connsiteX1" fmla="*/ 1596613 w 1596613"/>
              <a:gd name="connsiteY1" fmla="*/ 0 h 245704"/>
            </a:gdLst>
            <a:ahLst/>
            <a:cxnLst>
              <a:cxn ang="0">
                <a:pos x="connsiteX0" y="connsiteY0"/>
              </a:cxn>
              <a:cxn ang="0">
                <a:pos x="connsiteX1" y="connsiteY1"/>
              </a:cxn>
            </a:cxnLst>
            <a:rect l="l" t="t" r="r" b="b"/>
            <a:pathLst>
              <a:path w="1596613" h="245704" stroke="0" extrusionOk="0">
                <a:moveTo>
                  <a:pt x="677337" y="62824"/>
                </a:moveTo>
                <a:cubicBezTo>
                  <a:pt x="774981" y="62824"/>
                  <a:pt x="855401" y="139532"/>
                  <a:pt x="860013" y="237067"/>
                </a:cubicBezTo>
                <a:lnTo>
                  <a:pt x="677337" y="245704"/>
                </a:lnTo>
                <a:lnTo>
                  <a:pt x="677337" y="62824"/>
                </a:lnTo>
                <a:close/>
              </a:path>
              <a:path w="1596613" h="245704" fill="none">
                <a:moveTo>
                  <a:pt x="0" y="3556"/>
                </a:moveTo>
                <a:lnTo>
                  <a:pt x="1596613" y="0"/>
                </a:lnTo>
              </a:path>
            </a:pathLst>
          </a:custGeom>
          <a:noFill/>
          <a:ln w="28575">
            <a:solidFill>
              <a:schemeClr val="accent2"/>
            </a:solidFill>
            <a:prstDash val="sysDash"/>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0" name="Text Placeholder 3"/>
          <p:cNvSpPr>
            <a:spLocks noGrp="1"/>
          </p:cNvSpPr>
          <p:nvPr>
            <p:ph type="body" sz="quarter" idx="41" hasCustomPrompt="1"/>
          </p:nvPr>
        </p:nvSpPr>
        <p:spPr>
          <a:xfrm rot="16200000">
            <a:off x="5457969" y="3133031"/>
            <a:ext cx="1565604" cy="304800"/>
          </a:xfrm>
          <a:custGeom>
            <a:avLst/>
            <a:gdLst>
              <a:gd name="connsiteX0" fmla="*/ 182880 w 365760"/>
              <a:gd name="connsiteY0" fmla="*/ 0 h 365760"/>
              <a:gd name="connsiteX1" fmla="*/ 365556 w 365760"/>
              <a:gd name="connsiteY1" fmla="*/ 174243 h 365760"/>
              <a:gd name="connsiteX2" fmla="*/ 182880 w 365760"/>
              <a:gd name="connsiteY2" fmla="*/ 182880 h 365760"/>
              <a:gd name="connsiteX3" fmla="*/ 182880 w 365760"/>
              <a:gd name="connsiteY3" fmla="*/ 0 h 365760"/>
              <a:gd name="connsiteX0" fmla="*/ 182880 w 365760"/>
              <a:gd name="connsiteY0" fmla="*/ 0 h 365760"/>
              <a:gd name="connsiteX1" fmla="*/ 365556 w 365760"/>
              <a:gd name="connsiteY1" fmla="*/ 174243 h 365760"/>
              <a:gd name="connsiteX0" fmla="*/ 0 w 919276"/>
              <a:gd name="connsiteY0" fmla="*/ 8915 h 191795"/>
              <a:gd name="connsiteX1" fmla="*/ 182676 w 919276"/>
              <a:gd name="connsiteY1" fmla="*/ 183158 h 191795"/>
              <a:gd name="connsiteX2" fmla="*/ 0 w 919276"/>
              <a:gd name="connsiteY2" fmla="*/ 191795 h 191795"/>
              <a:gd name="connsiteX3" fmla="*/ 0 w 919276"/>
              <a:gd name="connsiteY3" fmla="*/ 8915 h 191795"/>
              <a:gd name="connsiteX0" fmla="*/ 0 w 919276"/>
              <a:gd name="connsiteY0" fmla="*/ 8915 h 191795"/>
              <a:gd name="connsiteX1" fmla="*/ 919276 w 919276"/>
              <a:gd name="connsiteY1" fmla="*/ 64625 h 191795"/>
              <a:gd name="connsiteX0" fmla="*/ 677337 w 1596613"/>
              <a:gd name="connsiteY0" fmla="*/ 59268 h 242148"/>
              <a:gd name="connsiteX1" fmla="*/ 860013 w 1596613"/>
              <a:gd name="connsiteY1" fmla="*/ 233511 h 242148"/>
              <a:gd name="connsiteX2" fmla="*/ 677337 w 1596613"/>
              <a:gd name="connsiteY2" fmla="*/ 242148 h 242148"/>
              <a:gd name="connsiteX3" fmla="*/ 677337 w 1596613"/>
              <a:gd name="connsiteY3" fmla="*/ 59268 h 242148"/>
              <a:gd name="connsiteX0" fmla="*/ 0 w 1596613"/>
              <a:gd name="connsiteY0" fmla="*/ 0 h 242148"/>
              <a:gd name="connsiteX1" fmla="*/ 1596613 w 1596613"/>
              <a:gd name="connsiteY1" fmla="*/ 114978 h 242148"/>
              <a:gd name="connsiteX0" fmla="*/ 677337 w 1596613"/>
              <a:gd name="connsiteY0" fmla="*/ 105269 h 288149"/>
              <a:gd name="connsiteX1" fmla="*/ 860013 w 1596613"/>
              <a:gd name="connsiteY1" fmla="*/ 279512 h 288149"/>
              <a:gd name="connsiteX2" fmla="*/ 677337 w 1596613"/>
              <a:gd name="connsiteY2" fmla="*/ 288149 h 288149"/>
              <a:gd name="connsiteX3" fmla="*/ 677337 w 1596613"/>
              <a:gd name="connsiteY3" fmla="*/ 105269 h 288149"/>
              <a:gd name="connsiteX0" fmla="*/ 0 w 1596613"/>
              <a:gd name="connsiteY0" fmla="*/ 46001 h 288149"/>
              <a:gd name="connsiteX1" fmla="*/ 1596613 w 1596613"/>
              <a:gd name="connsiteY1" fmla="*/ 42445 h 288149"/>
              <a:gd name="connsiteX0" fmla="*/ 677337 w 1596613"/>
              <a:gd name="connsiteY0" fmla="*/ 62824 h 245704"/>
              <a:gd name="connsiteX1" fmla="*/ 860013 w 1596613"/>
              <a:gd name="connsiteY1" fmla="*/ 237067 h 245704"/>
              <a:gd name="connsiteX2" fmla="*/ 677337 w 1596613"/>
              <a:gd name="connsiteY2" fmla="*/ 245704 h 245704"/>
              <a:gd name="connsiteX3" fmla="*/ 677337 w 1596613"/>
              <a:gd name="connsiteY3" fmla="*/ 62824 h 245704"/>
              <a:gd name="connsiteX0" fmla="*/ 0 w 1596613"/>
              <a:gd name="connsiteY0" fmla="*/ 3556 h 245704"/>
              <a:gd name="connsiteX1" fmla="*/ 1596613 w 1596613"/>
              <a:gd name="connsiteY1" fmla="*/ 0 h 245704"/>
            </a:gdLst>
            <a:ahLst/>
            <a:cxnLst>
              <a:cxn ang="0">
                <a:pos x="connsiteX0" y="connsiteY0"/>
              </a:cxn>
              <a:cxn ang="0">
                <a:pos x="connsiteX1" y="connsiteY1"/>
              </a:cxn>
            </a:cxnLst>
            <a:rect l="l" t="t" r="r" b="b"/>
            <a:pathLst>
              <a:path w="1596613" h="245704" stroke="0" extrusionOk="0">
                <a:moveTo>
                  <a:pt x="677337" y="62824"/>
                </a:moveTo>
                <a:cubicBezTo>
                  <a:pt x="774981" y="62824"/>
                  <a:pt x="855401" y="139532"/>
                  <a:pt x="860013" y="237067"/>
                </a:cubicBezTo>
                <a:lnTo>
                  <a:pt x="677337" y="245704"/>
                </a:lnTo>
                <a:lnTo>
                  <a:pt x="677337" y="62824"/>
                </a:lnTo>
                <a:close/>
              </a:path>
              <a:path w="1596613" h="245704" fill="none">
                <a:moveTo>
                  <a:pt x="0" y="3556"/>
                </a:moveTo>
                <a:lnTo>
                  <a:pt x="1596613" y="0"/>
                </a:lnTo>
              </a:path>
            </a:pathLst>
          </a:custGeom>
          <a:noFill/>
          <a:ln w="28575">
            <a:solidFill>
              <a:schemeClr val="accent1"/>
            </a:solidFill>
            <a:prstDash val="sysDash"/>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28" name="Content Placeholder 27"/>
          <p:cNvSpPr>
            <a:spLocks noGrp="1"/>
          </p:cNvSpPr>
          <p:nvPr>
            <p:ph sz="quarter" idx="10" hasCustomPrompt="1"/>
          </p:nvPr>
        </p:nvSpPr>
        <p:spPr>
          <a:xfrm>
            <a:off x="2154765" y="3109516"/>
            <a:ext cx="2980267" cy="475456"/>
          </a:xfrm>
          <a:solidFill>
            <a:schemeClr val="accent5"/>
          </a:solidFill>
        </p:spPr>
        <p:txBody>
          <a:bodyPr anchor="ctr">
            <a:normAutofit/>
          </a:bodyPr>
          <a:lstStyle>
            <a:lvl1pPr marL="0" indent="0" algn="ctr">
              <a:buFont typeface="Arial" panose="020B0604020202020204" pitchFamily="34" charset="0"/>
              <a:buNone/>
              <a:defRPr sz="2000">
                <a:solidFill>
                  <a:schemeClr val="bg1"/>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Date</a:t>
            </a:r>
          </a:p>
        </p:txBody>
      </p:sp>
      <p:sp>
        <p:nvSpPr>
          <p:cNvPr id="29" name="Content Placeholder 27"/>
          <p:cNvSpPr>
            <a:spLocks noGrp="1"/>
          </p:cNvSpPr>
          <p:nvPr>
            <p:ph sz="quarter" idx="11" hasCustomPrompt="1"/>
          </p:nvPr>
        </p:nvSpPr>
        <p:spPr>
          <a:xfrm>
            <a:off x="7056967" y="3103497"/>
            <a:ext cx="2980267" cy="475456"/>
          </a:xfrm>
          <a:solidFill>
            <a:schemeClr val="accent3"/>
          </a:solidFill>
        </p:spPr>
        <p:txBody>
          <a:bodyPr anchor="ctr">
            <a:normAutofit/>
          </a:bodyPr>
          <a:lstStyle>
            <a:lvl1pPr marL="0" indent="0" algn="ctr">
              <a:buFont typeface="Arial" panose="020B0604020202020204" pitchFamily="34" charset="0"/>
              <a:buNone/>
              <a:defRPr sz="2000">
                <a:solidFill>
                  <a:schemeClr val="bg1"/>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Date</a:t>
            </a:r>
          </a:p>
        </p:txBody>
      </p:sp>
      <p:sp>
        <p:nvSpPr>
          <p:cNvPr id="30" name="Content Placeholder 27"/>
          <p:cNvSpPr>
            <a:spLocks noGrp="1"/>
          </p:cNvSpPr>
          <p:nvPr>
            <p:ph sz="quarter" idx="12" hasCustomPrompt="1"/>
          </p:nvPr>
        </p:nvSpPr>
        <p:spPr>
          <a:xfrm>
            <a:off x="8814265" y="2028019"/>
            <a:ext cx="2980267" cy="475456"/>
          </a:xfrm>
          <a:ln w="28575">
            <a:solidFill>
              <a:schemeClr val="accent2"/>
            </a:solidFill>
          </a:ln>
        </p:spPr>
        <p:txBody>
          <a:bodyPr anchor="ctr">
            <a:normAutofit/>
          </a:bodyPr>
          <a:lstStyle>
            <a:lvl1pPr marL="0" indent="0" algn="ctr">
              <a:buFont typeface="Arial" panose="020B0604020202020204" pitchFamily="34" charset="0"/>
              <a:buNone/>
              <a:defRPr sz="2000" baseline="0">
                <a:solidFill>
                  <a:schemeClr val="accent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Brief description</a:t>
            </a:r>
          </a:p>
        </p:txBody>
      </p:sp>
      <p:sp>
        <p:nvSpPr>
          <p:cNvPr id="31" name="Content Placeholder 27"/>
          <p:cNvSpPr>
            <a:spLocks noGrp="1"/>
          </p:cNvSpPr>
          <p:nvPr>
            <p:ph sz="quarter" idx="13" hasCustomPrompt="1"/>
          </p:nvPr>
        </p:nvSpPr>
        <p:spPr>
          <a:xfrm>
            <a:off x="397465" y="2028019"/>
            <a:ext cx="2980267" cy="475456"/>
          </a:xfrm>
          <a:ln w="28575">
            <a:solidFill>
              <a:schemeClr val="accent4"/>
            </a:solidFill>
          </a:ln>
        </p:spPr>
        <p:txBody>
          <a:bodyPr anchor="ctr">
            <a:normAutofit/>
          </a:bodyPr>
          <a:lstStyle>
            <a:lvl1pPr marL="0" indent="0" algn="ctr">
              <a:buFont typeface="Arial" panose="020B0604020202020204" pitchFamily="34" charset="0"/>
              <a:buNone/>
              <a:defRPr sz="20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Brief description</a:t>
            </a:r>
          </a:p>
        </p:txBody>
      </p:sp>
      <p:sp>
        <p:nvSpPr>
          <p:cNvPr id="32" name="Content Placeholder 27"/>
          <p:cNvSpPr>
            <a:spLocks noGrp="1"/>
          </p:cNvSpPr>
          <p:nvPr>
            <p:ph sz="quarter" idx="14" hasCustomPrompt="1"/>
          </p:nvPr>
        </p:nvSpPr>
        <p:spPr>
          <a:xfrm>
            <a:off x="4605865" y="2032026"/>
            <a:ext cx="2980267" cy="475456"/>
          </a:xfrm>
          <a:ln w="28575">
            <a:solidFill>
              <a:schemeClr val="accent1"/>
            </a:solidFill>
          </a:ln>
        </p:spPr>
        <p:txBody>
          <a:bodyPr anchor="ctr">
            <a:normAutofit/>
          </a:bodyPr>
          <a:lstStyle>
            <a:lvl1pPr marL="0" indent="0" algn="ctr">
              <a:buFont typeface="Arial" panose="020B0604020202020204" pitchFamily="34" charset="0"/>
              <a:buNone/>
              <a:defRPr sz="2000">
                <a:solidFill>
                  <a:schemeClr val="accent1"/>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Brief description</a:t>
            </a:r>
          </a:p>
        </p:txBody>
      </p:sp>
      <p:sp>
        <p:nvSpPr>
          <p:cNvPr id="33" name="Content Placeholder 27"/>
          <p:cNvSpPr>
            <a:spLocks noGrp="1"/>
          </p:cNvSpPr>
          <p:nvPr>
            <p:ph sz="quarter" idx="15" hasCustomPrompt="1"/>
          </p:nvPr>
        </p:nvSpPr>
        <p:spPr>
          <a:xfrm>
            <a:off x="4605865" y="4624405"/>
            <a:ext cx="2980267" cy="475456"/>
          </a:xfrm>
          <a:solidFill>
            <a:schemeClr val="accent1"/>
          </a:solidFill>
        </p:spPr>
        <p:txBody>
          <a:bodyPr anchor="ctr">
            <a:normAutofit/>
          </a:bodyPr>
          <a:lstStyle>
            <a:lvl1pPr marL="0" indent="0" algn="ctr">
              <a:buFont typeface="Arial" panose="020B0604020202020204" pitchFamily="34" charset="0"/>
              <a:buNone/>
              <a:defRPr sz="2000">
                <a:solidFill>
                  <a:schemeClr val="bg1"/>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Date</a:t>
            </a:r>
          </a:p>
        </p:txBody>
      </p:sp>
      <p:sp>
        <p:nvSpPr>
          <p:cNvPr id="34" name="Content Placeholder 27"/>
          <p:cNvSpPr>
            <a:spLocks noGrp="1"/>
          </p:cNvSpPr>
          <p:nvPr>
            <p:ph sz="quarter" idx="16" hasCustomPrompt="1"/>
          </p:nvPr>
        </p:nvSpPr>
        <p:spPr>
          <a:xfrm>
            <a:off x="395603" y="4619227"/>
            <a:ext cx="2288328" cy="480635"/>
          </a:xfrm>
          <a:solidFill>
            <a:schemeClr val="accent4"/>
          </a:solidFill>
        </p:spPr>
        <p:txBody>
          <a:bodyPr anchor="ctr">
            <a:normAutofit/>
          </a:bodyPr>
          <a:lstStyle>
            <a:lvl1pPr marL="0" indent="0" algn="ctr">
              <a:buFont typeface="Arial" panose="020B0604020202020204" pitchFamily="34" charset="0"/>
              <a:buNone/>
              <a:defRPr sz="2000">
                <a:solidFill>
                  <a:schemeClr val="bg1"/>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Date</a:t>
            </a:r>
          </a:p>
        </p:txBody>
      </p:sp>
      <p:sp>
        <p:nvSpPr>
          <p:cNvPr id="35" name="Content Placeholder 27"/>
          <p:cNvSpPr>
            <a:spLocks noGrp="1"/>
          </p:cNvSpPr>
          <p:nvPr>
            <p:ph sz="quarter" idx="17" hasCustomPrompt="1"/>
          </p:nvPr>
        </p:nvSpPr>
        <p:spPr>
          <a:xfrm>
            <a:off x="7056967" y="5699883"/>
            <a:ext cx="2980267" cy="475456"/>
          </a:xfrm>
          <a:ln w="28575">
            <a:solidFill>
              <a:schemeClr val="accent3"/>
            </a:solidFill>
          </a:ln>
        </p:spPr>
        <p:txBody>
          <a:bodyPr anchor="ctr">
            <a:normAutofit/>
          </a:bodyPr>
          <a:lstStyle>
            <a:lvl1pPr marL="0" indent="0" algn="ctr">
              <a:buFont typeface="Arial" panose="020B0604020202020204" pitchFamily="34" charset="0"/>
              <a:buNone/>
              <a:defRPr sz="2000">
                <a:solidFill>
                  <a:schemeClr val="accent3"/>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Brief description</a:t>
            </a:r>
          </a:p>
        </p:txBody>
      </p:sp>
      <p:sp>
        <p:nvSpPr>
          <p:cNvPr id="36" name="Content Placeholder 27"/>
          <p:cNvSpPr>
            <a:spLocks noGrp="1"/>
          </p:cNvSpPr>
          <p:nvPr>
            <p:ph sz="quarter" idx="18" hasCustomPrompt="1"/>
          </p:nvPr>
        </p:nvSpPr>
        <p:spPr>
          <a:xfrm>
            <a:off x="2154765" y="5699883"/>
            <a:ext cx="2980267" cy="475456"/>
          </a:xfrm>
          <a:ln w="28575">
            <a:solidFill>
              <a:schemeClr val="accent5"/>
            </a:solidFill>
          </a:ln>
        </p:spPr>
        <p:txBody>
          <a:bodyPr anchor="ctr">
            <a:normAutofit/>
          </a:bodyPr>
          <a:lstStyle>
            <a:lvl1pPr marL="0" indent="0" algn="ctr">
              <a:buFont typeface="Arial" panose="020B0604020202020204" pitchFamily="34" charset="0"/>
              <a:buNone/>
              <a:defRPr sz="2000" baseline="0">
                <a:solidFill>
                  <a:schemeClr val="accent5"/>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Brief description</a:t>
            </a:r>
          </a:p>
        </p:txBody>
      </p:sp>
      <p:sp>
        <p:nvSpPr>
          <p:cNvPr id="41" name="Content Placeholder 27"/>
          <p:cNvSpPr>
            <a:spLocks noGrp="1"/>
          </p:cNvSpPr>
          <p:nvPr>
            <p:ph sz="quarter" idx="19" hasCustomPrompt="1"/>
          </p:nvPr>
        </p:nvSpPr>
        <p:spPr>
          <a:xfrm>
            <a:off x="9508070" y="4614148"/>
            <a:ext cx="2286463" cy="485714"/>
          </a:xfrm>
          <a:solidFill>
            <a:schemeClr val="accent2"/>
          </a:solidFill>
        </p:spPr>
        <p:txBody>
          <a:bodyPr anchor="ctr">
            <a:normAutofit/>
          </a:bodyPr>
          <a:lstStyle>
            <a:lvl1pPr marL="0" indent="0" algn="ctr">
              <a:buFont typeface="Arial" panose="020B0604020202020204" pitchFamily="34" charset="0"/>
              <a:buNone/>
              <a:defRPr sz="2000">
                <a:solidFill>
                  <a:schemeClr val="bg1"/>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Date</a:t>
            </a:r>
          </a:p>
        </p:txBody>
      </p:sp>
      <p:sp>
        <p:nvSpPr>
          <p:cNvPr id="46" name="Title 1"/>
          <p:cNvSpPr>
            <a:spLocks noGrp="1"/>
          </p:cNvSpPr>
          <p:nvPr>
            <p:ph type="title" hasCustomPrompt="1"/>
          </p:nvPr>
        </p:nvSpPr>
        <p:spPr>
          <a:xfrm>
            <a:off x="838200" y="1"/>
            <a:ext cx="10515600" cy="1428750"/>
          </a:xfrm>
        </p:spPr>
        <p:txBody>
          <a:bodyPr/>
          <a:lstStyle>
            <a:lvl1pPr algn="l">
              <a:defRPr baseline="0">
                <a:solidFill>
                  <a:schemeClr val="bg1"/>
                </a:solidFill>
              </a:defRPr>
            </a:lvl1pPr>
          </a:lstStyle>
          <a:p>
            <a:r>
              <a:rPr lang="en-US" dirty="0"/>
              <a:t>Timeline</a:t>
            </a:r>
          </a:p>
        </p:txBody>
      </p:sp>
      <p:sp>
        <p:nvSpPr>
          <p:cNvPr id="25" name="Text Placeholder 3"/>
          <p:cNvSpPr>
            <a:spLocks noGrp="1"/>
          </p:cNvSpPr>
          <p:nvPr>
            <p:ph type="body" sz="quarter" idx="35" hasCustomPrompt="1"/>
          </p:nvPr>
        </p:nvSpPr>
        <p:spPr>
          <a:xfrm rot="16200000">
            <a:off x="949369" y="3712074"/>
            <a:ext cx="535510" cy="714013"/>
          </a:xfrm>
          <a:prstGeom prst="ellipse">
            <a:avLst/>
          </a:prstGeom>
          <a:solidFill>
            <a:schemeClr val="accent4"/>
          </a:solidFill>
          <a:ln w="22225">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26" name="Text Placeholder 3"/>
          <p:cNvSpPr>
            <a:spLocks noGrp="1"/>
          </p:cNvSpPr>
          <p:nvPr>
            <p:ph type="body" sz="quarter" idx="36" hasCustomPrompt="1"/>
          </p:nvPr>
        </p:nvSpPr>
        <p:spPr>
          <a:xfrm rot="16200000">
            <a:off x="3462017" y="3825240"/>
            <a:ext cx="365760" cy="487680"/>
          </a:xfrm>
          <a:prstGeom prst="ellipse">
            <a:avLst/>
          </a:prstGeom>
          <a:solidFill>
            <a:schemeClr val="accent5"/>
          </a:solidFill>
          <a:ln w="22225">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27" name="Text Placeholder 3"/>
          <p:cNvSpPr>
            <a:spLocks noGrp="1"/>
          </p:cNvSpPr>
          <p:nvPr>
            <p:ph type="body" sz="quarter" idx="37" hasCustomPrompt="1"/>
          </p:nvPr>
        </p:nvSpPr>
        <p:spPr>
          <a:xfrm rot="16200000">
            <a:off x="10730445" y="3712074"/>
            <a:ext cx="535510" cy="714013"/>
          </a:xfrm>
          <a:prstGeom prst="ellipse">
            <a:avLst/>
          </a:prstGeom>
          <a:solidFill>
            <a:schemeClr val="accent2"/>
          </a:solidFill>
          <a:ln w="22225">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7" name="Text Placeholder 3"/>
          <p:cNvSpPr>
            <a:spLocks noGrp="1"/>
          </p:cNvSpPr>
          <p:nvPr>
            <p:ph type="body" sz="quarter" idx="38" hasCustomPrompt="1"/>
          </p:nvPr>
        </p:nvSpPr>
        <p:spPr>
          <a:xfrm rot="16200000">
            <a:off x="8387545" y="3825241"/>
            <a:ext cx="365760" cy="487680"/>
          </a:xfrm>
          <a:prstGeom prst="ellipse">
            <a:avLst/>
          </a:prstGeom>
          <a:solidFill>
            <a:schemeClr val="accent3"/>
          </a:solidFill>
          <a:ln w="22225">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8" name="Text Placeholder 3"/>
          <p:cNvSpPr>
            <a:spLocks noGrp="1"/>
          </p:cNvSpPr>
          <p:nvPr>
            <p:ph type="body" sz="quarter" idx="39" hasCustomPrompt="1"/>
          </p:nvPr>
        </p:nvSpPr>
        <p:spPr>
          <a:xfrm rot="16200000">
            <a:off x="5696351" y="3546387"/>
            <a:ext cx="784040" cy="1045387"/>
          </a:xfrm>
          <a:prstGeom prst="ellipse">
            <a:avLst/>
          </a:prstGeom>
          <a:solidFill>
            <a:schemeClr val="accent1"/>
          </a:solidFill>
          <a:ln w="22225">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9" name="Text Placeholder 3"/>
          <p:cNvSpPr>
            <a:spLocks noGrp="1"/>
          </p:cNvSpPr>
          <p:nvPr>
            <p:ph type="body" sz="quarter" idx="40" hasCustomPrompt="1"/>
          </p:nvPr>
        </p:nvSpPr>
        <p:spPr>
          <a:xfrm rot="16200000">
            <a:off x="586681" y="3158431"/>
            <a:ext cx="1565604" cy="304800"/>
          </a:xfrm>
          <a:custGeom>
            <a:avLst/>
            <a:gdLst>
              <a:gd name="connsiteX0" fmla="*/ 182880 w 365760"/>
              <a:gd name="connsiteY0" fmla="*/ 0 h 365760"/>
              <a:gd name="connsiteX1" fmla="*/ 365556 w 365760"/>
              <a:gd name="connsiteY1" fmla="*/ 174243 h 365760"/>
              <a:gd name="connsiteX2" fmla="*/ 182880 w 365760"/>
              <a:gd name="connsiteY2" fmla="*/ 182880 h 365760"/>
              <a:gd name="connsiteX3" fmla="*/ 182880 w 365760"/>
              <a:gd name="connsiteY3" fmla="*/ 0 h 365760"/>
              <a:gd name="connsiteX0" fmla="*/ 182880 w 365760"/>
              <a:gd name="connsiteY0" fmla="*/ 0 h 365760"/>
              <a:gd name="connsiteX1" fmla="*/ 365556 w 365760"/>
              <a:gd name="connsiteY1" fmla="*/ 174243 h 365760"/>
              <a:gd name="connsiteX0" fmla="*/ 0 w 919276"/>
              <a:gd name="connsiteY0" fmla="*/ 8915 h 191795"/>
              <a:gd name="connsiteX1" fmla="*/ 182676 w 919276"/>
              <a:gd name="connsiteY1" fmla="*/ 183158 h 191795"/>
              <a:gd name="connsiteX2" fmla="*/ 0 w 919276"/>
              <a:gd name="connsiteY2" fmla="*/ 191795 h 191795"/>
              <a:gd name="connsiteX3" fmla="*/ 0 w 919276"/>
              <a:gd name="connsiteY3" fmla="*/ 8915 h 191795"/>
              <a:gd name="connsiteX0" fmla="*/ 0 w 919276"/>
              <a:gd name="connsiteY0" fmla="*/ 8915 h 191795"/>
              <a:gd name="connsiteX1" fmla="*/ 919276 w 919276"/>
              <a:gd name="connsiteY1" fmla="*/ 64625 h 191795"/>
              <a:gd name="connsiteX0" fmla="*/ 677337 w 1596613"/>
              <a:gd name="connsiteY0" fmla="*/ 59268 h 242148"/>
              <a:gd name="connsiteX1" fmla="*/ 860013 w 1596613"/>
              <a:gd name="connsiteY1" fmla="*/ 233511 h 242148"/>
              <a:gd name="connsiteX2" fmla="*/ 677337 w 1596613"/>
              <a:gd name="connsiteY2" fmla="*/ 242148 h 242148"/>
              <a:gd name="connsiteX3" fmla="*/ 677337 w 1596613"/>
              <a:gd name="connsiteY3" fmla="*/ 59268 h 242148"/>
              <a:gd name="connsiteX0" fmla="*/ 0 w 1596613"/>
              <a:gd name="connsiteY0" fmla="*/ 0 h 242148"/>
              <a:gd name="connsiteX1" fmla="*/ 1596613 w 1596613"/>
              <a:gd name="connsiteY1" fmla="*/ 114978 h 242148"/>
              <a:gd name="connsiteX0" fmla="*/ 677337 w 1596613"/>
              <a:gd name="connsiteY0" fmla="*/ 105269 h 288149"/>
              <a:gd name="connsiteX1" fmla="*/ 860013 w 1596613"/>
              <a:gd name="connsiteY1" fmla="*/ 279512 h 288149"/>
              <a:gd name="connsiteX2" fmla="*/ 677337 w 1596613"/>
              <a:gd name="connsiteY2" fmla="*/ 288149 h 288149"/>
              <a:gd name="connsiteX3" fmla="*/ 677337 w 1596613"/>
              <a:gd name="connsiteY3" fmla="*/ 105269 h 288149"/>
              <a:gd name="connsiteX0" fmla="*/ 0 w 1596613"/>
              <a:gd name="connsiteY0" fmla="*/ 46001 h 288149"/>
              <a:gd name="connsiteX1" fmla="*/ 1596613 w 1596613"/>
              <a:gd name="connsiteY1" fmla="*/ 42445 h 288149"/>
              <a:gd name="connsiteX0" fmla="*/ 677337 w 1596613"/>
              <a:gd name="connsiteY0" fmla="*/ 62824 h 245704"/>
              <a:gd name="connsiteX1" fmla="*/ 860013 w 1596613"/>
              <a:gd name="connsiteY1" fmla="*/ 237067 h 245704"/>
              <a:gd name="connsiteX2" fmla="*/ 677337 w 1596613"/>
              <a:gd name="connsiteY2" fmla="*/ 245704 h 245704"/>
              <a:gd name="connsiteX3" fmla="*/ 677337 w 1596613"/>
              <a:gd name="connsiteY3" fmla="*/ 62824 h 245704"/>
              <a:gd name="connsiteX0" fmla="*/ 0 w 1596613"/>
              <a:gd name="connsiteY0" fmla="*/ 3556 h 245704"/>
              <a:gd name="connsiteX1" fmla="*/ 1596613 w 1596613"/>
              <a:gd name="connsiteY1" fmla="*/ 0 h 245704"/>
            </a:gdLst>
            <a:ahLst/>
            <a:cxnLst>
              <a:cxn ang="0">
                <a:pos x="connsiteX0" y="connsiteY0"/>
              </a:cxn>
              <a:cxn ang="0">
                <a:pos x="connsiteX1" y="connsiteY1"/>
              </a:cxn>
            </a:cxnLst>
            <a:rect l="l" t="t" r="r" b="b"/>
            <a:pathLst>
              <a:path w="1596613" h="245704" stroke="0" extrusionOk="0">
                <a:moveTo>
                  <a:pt x="677337" y="62824"/>
                </a:moveTo>
                <a:cubicBezTo>
                  <a:pt x="774981" y="62824"/>
                  <a:pt x="855401" y="139532"/>
                  <a:pt x="860013" y="237067"/>
                </a:cubicBezTo>
                <a:lnTo>
                  <a:pt x="677337" y="245704"/>
                </a:lnTo>
                <a:lnTo>
                  <a:pt x="677337" y="62824"/>
                </a:lnTo>
                <a:close/>
              </a:path>
              <a:path w="1596613" h="245704" fill="none">
                <a:moveTo>
                  <a:pt x="0" y="3556"/>
                </a:moveTo>
                <a:lnTo>
                  <a:pt x="1596613" y="0"/>
                </a:lnTo>
              </a:path>
            </a:pathLst>
          </a:custGeom>
          <a:noFill/>
          <a:ln w="28575">
            <a:solidFill>
              <a:schemeClr val="accent4"/>
            </a:solidFill>
            <a:prstDash val="sysDash"/>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Tree>
    <p:extLst>
      <p:ext uri="{BB962C8B-B14F-4D97-AF65-F5344CB8AC3E}">
        <p14:creationId xmlns:p14="http://schemas.microsoft.com/office/powerpoint/2010/main" val="3347384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Flowchart">
    <p:spTree>
      <p:nvGrpSpPr>
        <p:cNvPr id="1" name=""/>
        <p:cNvGrpSpPr/>
        <p:nvPr/>
      </p:nvGrpSpPr>
      <p:grpSpPr>
        <a:xfrm>
          <a:off x="0" y="0"/>
          <a:ext cx="0" cy="0"/>
          <a:chOff x="0" y="0"/>
          <a:chExt cx="0" cy="0"/>
        </a:xfrm>
      </p:grpSpPr>
      <p:sp>
        <p:nvSpPr>
          <p:cNvPr id="17" name="Text Placeholder 3"/>
          <p:cNvSpPr>
            <a:spLocks noGrp="1"/>
          </p:cNvSpPr>
          <p:nvPr>
            <p:ph type="body" sz="quarter" idx="20" hasCustomPrompt="1"/>
          </p:nvPr>
        </p:nvSpPr>
        <p:spPr>
          <a:xfrm rot="16200000">
            <a:off x="9044621" y="4215199"/>
            <a:ext cx="1921404" cy="71648"/>
          </a:xfrm>
          <a:prstGeom prst="rect">
            <a:avLst/>
          </a:prstGeom>
          <a:solidFill>
            <a:schemeClr val="accent4"/>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5" name="Text Placeholder 3"/>
          <p:cNvSpPr>
            <a:spLocks noGrp="1"/>
          </p:cNvSpPr>
          <p:nvPr>
            <p:ph type="body" sz="quarter" idx="18" hasCustomPrompt="1"/>
          </p:nvPr>
        </p:nvSpPr>
        <p:spPr>
          <a:xfrm>
            <a:off x="5327155" y="2196359"/>
            <a:ext cx="2561872" cy="53736"/>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3" name="Text Placeholder 3"/>
          <p:cNvSpPr>
            <a:spLocks noGrp="1"/>
          </p:cNvSpPr>
          <p:nvPr>
            <p:ph type="body" sz="quarter" idx="16" hasCustomPrompt="1"/>
          </p:nvPr>
        </p:nvSpPr>
        <p:spPr>
          <a:xfrm rot="18922912">
            <a:off x="7040701" y="4088606"/>
            <a:ext cx="2561872" cy="53736"/>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2" name="Text Placeholder 3"/>
          <p:cNvSpPr>
            <a:spLocks noGrp="1"/>
          </p:cNvSpPr>
          <p:nvPr>
            <p:ph type="body" sz="quarter" idx="15" hasCustomPrompt="1"/>
          </p:nvPr>
        </p:nvSpPr>
        <p:spPr>
          <a:xfrm rot="3209036">
            <a:off x="5135297" y="3668665"/>
            <a:ext cx="1921404" cy="71648"/>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1" name="Text Placeholder 3"/>
          <p:cNvSpPr>
            <a:spLocks noGrp="1"/>
          </p:cNvSpPr>
          <p:nvPr>
            <p:ph type="body" sz="quarter" idx="14" hasCustomPrompt="1"/>
          </p:nvPr>
        </p:nvSpPr>
        <p:spPr>
          <a:xfrm rot="19800000">
            <a:off x="1997004" y="3215363"/>
            <a:ext cx="2561872" cy="53736"/>
          </a:xfrm>
          <a:prstGeom prst="rect">
            <a:avLst/>
          </a:prstGeom>
          <a:solidFill>
            <a:schemeClr val="accent1"/>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 name="Text Placeholder 3"/>
          <p:cNvSpPr>
            <a:spLocks noGrp="1"/>
          </p:cNvSpPr>
          <p:nvPr>
            <p:ph type="body" sz="quarter" idx="10"/>
          </p:nvPr>
        </p:nvSpPr>
        <p:spPr>
          <a:xfrm>
            <a:off x="541225" y="2972329"/>
            <a:ext cx="2561872" cy="1921404"/>
          </a:xfrm>
          <a:prstGeom prst="ellipse">
            <a:avLst/>
          </a:prstGeom>
          <a:solidFill>
            <a:schemeClr val="accent1"/>
          </a:solidFill>
          <a:ln w="38100">
            <a:solidFill>
              <a:schemeClr val="bg1"/>
            </a:solidFill>
          </a:ln>
        </p:spPr>
        <p:txBody>
          <a:bodyPr anchor="ctr">
            <a:normAutofit/>
          </a:bodyPr>
          <a:lstStyle>
            <a:lvl1pPr marL="0" indent="0" algn="ctr">
              <a:buFontTx/>
              <a:buNone/>
              <a:defRPr sz="2000">
                <a:solidFill>
                  <a:schemeClr val="bg1"/>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5" name="Title 4"/>
          <p:cNvSpPr>
            <a:spLocks noGrp="1"/>
          </p:cNvSpPr>
          <p:nvPr>
            <p:ph type="title" hasCustomPrompt="1"/>
          </p:nvPr>
        </p:nvSpPr>
        <p:spPr/>
        <p:txBody>
          <a:bodyPr/>
          <a:lstStyle>
            <a:lvl1pPr>
              <a:defRPr/>
            </a:lvl1pPr>
          </a:lstStyle>
          <a:p>
            <a:r>
              <a:rPr lang="en-US" dirty="0"/>
              <a:t>Simple Flowchart</a:t>
            </a:r>
          </a:p>
        </p:txBody>
      </p:sp>
      <p:sp>
        <p:nvSpPr>
          <p:cNvPr id="6" name="Text Placeholder 3"/>
          <p:cNvSpPr>
            <a:spLocks noGrp="1"/>
          </p:cNvSpPr>
          <p:nvPr>
            <p:ph type="body" sz="quarter" idx="11"/>
          </p:nvPr>
        </p:nvSpPr>
        <p:spPr>
          <a:xfrm>
            <a:off x="3610836" y="1530059"/>
            <a:ext cx="2818059" cy="2113544"/>
          </a:xfrm>
          <a:prstGeom prst="ellipse">
            <a:avLst/>
          </a:prstGeom>
          <a:solidFill>
            <a:schemeClr val="accent3"/>
          </a:solidFill>
          <a:ln w="38100">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7" name="Text Placeholder 3"/>
          <p:cNvSpPr>
            <a:spLocks noGrp="1"/>
          </p:cNvSpPr>
          <p:nvPr>
            <p:ph type="body" sz="quarter" idx="12"/>
          </p:nvPr>
        </p:nvSpPr>
        <p:spPr>
          <a:xfrm>
            <a:off x="5332223" y="3862096"/>
            <a:ext cx="3099864" cy="2324898"/>
          </a:xfrm>
          <a:prstGeom prst="ellipse">
            <a:avLst/>
          </a:prstGeom>
          <a:solidFill>
            <a:schemeClr val="accent2"/>
          </a:solidFill>
          <a:ln w="38100">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8" name="Text Placeholder 3"/>
          <p:cNvSpPr>
            <a:spLocks noGrp="1"/>
          </p:cNvSpPr>
          <p:nvPr>
            <p:ph type="body" sz="quarter" idx="13"/>
          </p:nvPr>
        </p:nvSpPr>
        <p:spPr>
          <a:xfrm>
            <a:off x="8321637" y="1693635"/>
            <a:ext cx="3409851" cy="2557388"/>
          </a:xfrm>
          <a:prstGeom prst="ellipse">
            <a:avLst/>
          </a:prstGeom>
          <a:solidFill>
            <a:schemeClr val="accent5"/>
          </a:solidFill>
          <a:ln w="38100">
            <a:solidFill>
              <a:schemeClr val="bg1"/>
            </a:solidFill>
          </a:ln>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14" name="Text Placeholder 3"/>
          <p:cNvSpPr>
            <a:spLocks noGrp="1"/>
          </p:cNvSpPr>
          <p:nvPr>
            <p:ph type="body" sz="quarter" idx="17"/>
          </p:nvPr>
        </p:nvSpPr>
        <p:spPr>
          <a:xfrm>
            <a:off x="6861506" y="1680936"/>
            <a:ext cx="1446111" cy="1084583"/>
          </a:xfrm>
          <a:prstGeom prst="ellipse">
            <a:avLst/>
          </a:prstGeom>
          <a:solidFill>
            <a:schemeClr val="accent3"/>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a:t>
            </a:r>
          </a:p>
        </p:txBody>
      </p:sp>
      <p:sp>
        <p:nvSpPr>
          <p:cNvPr id="16" name="Text Placeholder 3"/>
          <p:cNvSpPr>
            <a:spLocks noGrp="1"/>
          </p:cNvSpPr>
          <p:nvPr>
            <p:ph type="body" sz="quarter" idx="19"/>
          </p:nvPr>
        </p:nvSpPr>
        <p:spPr>
          <a:xfrm>
            <a:off x="9303507" y="4805113"/>
            <a:ext cx="1446111" cy="1084583"/>
          </a:xfrm>
          <a:prstGeom prst="ellipse">
            <a:avLst/>
          </a:prstGeom>
          <a:solidFill>
            <a:schemeClr val="accent4"/>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a:t>
            </a:r>
          </a:p>
        </p:txBody>
      </p:sp>
    </p:spTree>
    <p:extLst>
      <p:ext uri="{BB962C8B-B14F-4D97-AF65-F5344CB8AC3E}">
        <p14:creationId xmlns:p14="http://schemas.microsoft.com/office/powerpoint/2010/main" val="1785696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tailed Flow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Detailed Flowchart</a:t>
            </a:r>
          </a:p>
        </p:txBody>
      </p:sp>
      <p:sp>
        <p:nvSpPr>
          <p:cNvPr id="3" name="Text Placeholder 3"/>
          <p:cNvSpPr>
            <a:spLocks noGrp="1"/>
          </p:cNvSpPr>
          <p:nvPr>
            <p:ph type="body" sz="quarter" idx="20" hasCustomPrompt="1"/>
          </p:nvPr>
        </p:nvSpPr>
        <p:spPr>
          <a:xfrm rot="17577849">
            <a:off x="6078782" y="3716953"/>
            <a:ext cx="1921404" cy="71648"/>
          </a:xfrm>
          <a:prstGeom prst="rect">
            <a:avLst/>
          </a:prstGeom>
          <a:solidFill>
            <a:schemeClr val="accent4"/>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 name="Text Placeholder 3"/>
          <p:cNvSpPr>
            <a:spLocks noGrp="1"/>
          </p:cNvSpPr>
          <p:nvPr>
            <p:ph type="body" sz="quarter" idx="18" hasCustomPrompt="1"/>
          </p:nvPr>
        </p:nvSpPr>
        <p:spPr>
          <a:xfrm rot="11130551">
            <a:off x="6322207" y="5035405"/>
            <a:ext cx="2561872" cy="53736"/>
          </a:xfrm>
          <a:prstGeom prst="rect">
            <a:avLst/>
          </a:prstGeom>
          <a:solidFill>
            <a:schemeClr val="accent6"/>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5" name="Text Placeholder 3"/>
          <p:cNvSpPr>
            <a:spLocks noGrp="1"/>
          </p:cNvSpPr>
          <p:nvPr>
            <p:ph type="body" sz="quarter" idx="16" hasCustomPrompt="1"/>
          </p:nvPr>
        </p:nvSpPr>
        <p:spPr>
          <a:xfrm rot="12141877">
            <a:off x="2899909" y="4325740"/>
            <a:ext cx="2561872" cy="53736"/>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6" name="Text Placeholder 3"/>
          <p:cNvSpPr>
            <a:spLocks noGrp="1"/>
          </p:cNvSpPr>
          <p:nvPr>
            <p:ph type="body" sz="quarter" idx="15" hasCustomPrompt="1"/>
          </p:nvPr>
        </p:nvSpPr>
        <p:spPr>
          <a:xfrm rot="19863228">
            <a:off x="2988552" y="5372753"/>
            <a:ext cx="2561872" cy="53736"/>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7" name="Text Placeholder 3"/>
          <p:cNvSpPr>
            <a:spLocks noGrp="1"/>
          </p:cNvSpPr>
          <p:nvPr>
            <p:ph type="body" sz="quarter" idx="14" hasCustomPrompt="1"/>
          </p:nvPr>
        </p:nvSpPr>
        <p:spPr>
          <a:xfrm rot="4679484">
            <a:off x="4515762" y="3529037"/>
            <a:ext cx="1921404" cy="71648"/>
          </a:xfrm>
          <a:prstGeom prst="rect">
            <a:avLst/>
          </a:prstGeom>
          <a:solidFill>
            <a:schemeClr val="accent5"/>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8" name="Text Placeholder 3"/>
          <p:cNvSpPr>
            <a:spLocks noGrp="1"/>
          </p:cNvSpPr>
          <p:nvPr>
            <p:ph type="body" sz="quarter" idx="10"/>
          </p:nvPr>
        </p:nvSpPr>
        <p:spPr>
          <a:xfrm>
            <a:off x="4222629" y="3653218"/>
            <a:ext cx="3409851" cy="2557388"/>
          </a:xfrm>
          <a:prstGeom prst="ellipse">
            <a:avLst/>
          </a:prstGeom>
          <a:solidFill>
            <a:schemeClr val="accent1"/>
          </a:solidFill>
          <a:ln w="38100">
            <a:solidFill>
              <a:schemeClr val="bg1"/>
            </a:solidFill>
          </a:ln>
        </p:spPr>
        <p:txBody>
          <a:bodyPr anchor="ctr">
            <a:noAutofit/>
          </a:bodyPr>
          <a:lstStyle>
            <a:lvl1pPr marL="0" indent="0" algn="ctr">
              <a:buFontTx/>
              <a:buNone/>
              <a:defRPr sz="2400">
                <a:solidFill>
                  <a:schemeClr val="bg1"/>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28" name="Text Placeholder 3"/>
          <p:cNvSpPr>
            <a:spLocks noGrp="1"/>
          </p:cNvSpPr>
          <p:nvPr>
            <p:ph type="body" sz="quarter" idx="35" hasCustomPrompt="1"/>
          </p:nvPr>
        </p:nvSpPr>
        <p:spPr>
          <a:xfrm rot="20146242">
            <a:off x="1079335" y="5941290"/>
            <a:ext cx="2561872" cy="53736"/>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29" name="Text Placeholder 3"/>
          <p:cNvSpPr>
            <a:spLocks noGrp="1"/>
          </p:cNvSpPr>
          <p:nvPr>
            <p:ph type="body" sz="quarter" idx="36" hasCustomPrompt="1"/>
          </p:nvPr>
        </p:nvSpPr>
        <p:spPr>
          <a:xfrm rot="1235856">
            <a:off x="619824" y="5394763"/>
            <a:ext cx="2561872" cy="53736"/>
          </a:xfrm>
          <a:prstGeom prst="rect">
            <a:avLst/>
          </a:prstGeom>
          <a:solidFill>
            <a:schemeClr val="accent3"/>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4" name="Text Placeholder 3"/>
          <p:cNvSpPr>
            <a:spLocks noGrp="1"/>
          </p:cNvSpPr>
          <p:nvPr>
            <p:ph type="body" sz="quarter" idx="21"/>
          </p:nvPr>
        </p:nvSpPr>
        <p:spPr>
          <a:xfrm>
            <a:off x="2214291" y="5096725"/>
            <a:ext cx="1924772" cy="1443579"/>
          </a:xfrm>
          <a:prstGeom prst="ellipse">
            <a:avLst/>
          </a:prstGeom>
          <a:solidFill>
            <a:schemeClr val="accent3"/>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17" name="Text Placeholder 3"/>
          <p:cNvSpPr>
            <a:spLocks noGrp="1"/>
          </p:cNvSpPr>
          <p:nvPr>
            <p:ph type="body" sz="quarter" idx="24" hasCustomPrompt="1"/>
          </p:nvPr>
        </p:nvSpPr>
        <p:spPr>
          <a:xfrm>
            <a:off x="332803" y="4737278"/>
            <a:ext cx="1195133" cy="896350"/>
          </a:xfrm>
          <a:prstGeom prst="ellipse">
            <a:avLst/>
          </a:prstGeom>
          <a:solidFill>
            <a:schemeClr val="accent3"/>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18" name="Text Placeholder 3"/>
          <p:cNvSpPr>
            <a:spLocks noGrp="1"/>
          </p:cNvSpPr>
          <p:nvPr>
            <p:ph type="body" sz="quarter" idx="25" hasCustomPrompt="1"/>
          </p:nvPr>
        </p:nvSpPr>
        <p:spPr>
          <a:xfrm>
            <a:off x="865750" y="5783091"/>
            <a:ext cx="1195133" cy="896350"/>
          </a:xfrm>
          <a:prstGeom prst="ellipse">
            <a:avLst/>
          </a:prstGeom>
          <a:solidFill>
            <a:schemeClr val="accent3"/>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30" name="Text Placeholder 3"/>
          <p:cNvSpPr>
            <a:spLocks noGrp="1"/>
          </p:cNvSpPr>
          <p:nvPr>
            <p:ph type="body" sz="quarter" idx="37" hasCustomPrompt="1"/>
          </p:nvPr>
        </p:nvSpPr>
        <p:spPr>
          <a:xfrm rot="13146757">
            <a:off x="800319" y="3317469"/>
            <a:ext cx="2561872" cy="53736"/>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1" name="Text Placeholder 3"/>
          <p:cNvSpPr>
            <a:spLocks noGrp="1"/>
          </p:cNvSpPr>
          <p:nvPr>
            <p:ph type="body" sz="quarter" idx="38" hasCustomPrompt="1"/>
          </p:nvPr>
        </p:nvSpPr>
        <p:spPr>
          <a:xfrm rot="10631006">
            <a:off x="1185385" y="4016588"/>
            <a:ext cx="2561872" cy="53736"/>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2" name="Text Placeholder 3"/>
          <p:cNvSpPr>
            <a:spLocks noGrp="1"/>
          </p:cNvSpPr>
          <p:nvPr>
            <p:ph type="body" sz="quarter" idx="39" hasCustomPrompt="1"/>
          </p:nvPr>
        </p:nvSpPr>
        <p:spPr>
          <a:xfrm rot="15279704">
            <a:off x="1941866" y="3417604"/>
            <a:ext cx="1921404" cy="71648"/>
          </a:xfrm>
          <a:prstGeom prst="rect">
            <a:avLst/>
          </a:prstGeom>
          <a:solidFill>
            <a:schemeClr val="accent2"/>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9" name="Text Placeholder 3"/>
          <p:cNvSpPr>
            <a:spLocks noGrp="1"/>
          </p:cNvSpPr>
          <p:nvPr>
            <p:ph type="body" sz="quarter" idx="11"/>
          </p:nvPr>
        </p:nvSpPr>
        <p:spPr>
          <a:xfrm>
            <a:off x="2174581" y="3301049"/>
            <a:ext cx="1924772" cy="1443579"/>
          </a:xfrm>
          <a:prstGeom prst="ellipse">
            <a:avLst/>
          </a:prstGeom>
          <a:solidFill>
            <a:schemeClr val="accent2"/>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12" name="Text Placeholder 3"/>
          <p:cNvSpPr>
            <a:spLocks noGrp="1"/>
          </p:cNvSpPr>
          <p:nvPr>
            <p:ph type="body" sz="quarter" idx="17" hasCustomPrompt="1"/>
          </p:nvPr>
        </p:nvSpPr>
        <p:spPr>
          <a:xfrm>
            <a:off x="611618" y="2404698"/>
            <a:ext cx="1195133" cy="896350"/>
          </a:xfrm>
          <a:prstGeom prst="ellipse">
            <a:avLst/>
          </a:prstGeom>
          <a:solidFill>
            <a:schemeClr val="accent2"/>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15" name="Text Placeholder 3"/>
          <p:cNvSpPr>
            <a:spLocks noGrp="1"/>
          </p:cNvSpPr>
          <p:nvPr>
            <p:ph type="body" sz="quarter" idx="22" hasCustomPrompt="1"/>
          </p:nvPr>
        </p:nvSpPr>
        <p:spPr>
          <a:xfrm>
            <a:off x="1806751" y="1755447"/>
            <a:ext cx="1195133" cy="896350"/>
          </a:xfrm>
          <a:prstGeom prst="ellipse">
            <a:avLst/>
          </a:prstGeom>
          <a:solidFill>
            <a:schemeClr val="accent2"/>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16" name="Text Placeholder 3"/>
          <p:cNvSpPr>
            <a:spLocks noGrp="1"/>
          </p:cNvSpPr>
          <p:nvPr>
            <p:ph type="body" sz="quarter" idx="23" hasCustomPrompt="1"/>
          </p:nvPr>
        </p:nvSpPr>
        <p:spPr>
          <a:xfrm>
            <a:off x="467158" y="3655303"/>
            <a:ext cx="1195133" cy="896350"/>
          </a:xfrm>
          <a:prstGeom prst="ellipse">
            <a:avLst/>
          </a:prstGeom>
          <a:solidFill>
            <a:schemeClr val="accent2"/>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33" name="Text Placeholder 3"/>
          <p:cNvSpPr>
            <a:spLocks noGrp="1"/>
          </p:cNvSpPr>
          <p:nvPr>
            <p:ph type="body" sz="quarter" idx="40" hasCustomPrompt="1"/>
          </p:nvPr>
        </p:nvSpPr>
        <p:spPr>
          <a:xfrm rot="5930608">
            <a:off x="4235071" y="2310130"/>
            <a:ext cx="1921404" cy="71648"/>
          </a:xfrm>
          <a:prstGeom prst="rect">
            <a:avLst/>
          </a:prstGeom>
          <a:solidFill>
            <a:schemeClr val="accent5"/>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4" name="Text Placeholder 3"/>
          <p:cNvSpPr>
            <a:spLocks noGrp="1"/>
          </p:cNvSpPr>
          <p:nvPr>
            <p:ph type="body" sz="quarter" idx="41" hasCustomPrompt="1"/>
          </p:nvPr>
        </p:nvSpPr>
        <p:spPr>
          <a:xfrm rot="3118959">
            <a:off x="3658191" y="2583767"/>
            <a:ext cx="1921404" cy="71648"/>
          </a:xfrm>
          <a:prstGeom prst="rect">
            <a:avLst/>
          </a:prstGeom>
          <a:solidFill>
            <a:schemeClr val="accent5"/>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0" name="Text Placeholder 3"/>
          <p:cNvSpPr>
            <a:spLocks noGrp="1"/>
          </p:cNvSpPr>
          <p:nvPr>
            <p:ph type="body" sz="quarter" idx="12"/>
          </p:nvPr>
        </p:nvSpPr>
        <p:spPr>
          <a:xfrm>
            <a:off x="3914743" y="2089671"/>
            <a:ext cx="2117251" cy="1587938"/>
          </a:xfrm>
          <a:prstGeom prst="ellipse">
            <a:avLst/>
          </a:prstGeom>
          <a:solidFill>
            <a:schemeClr val="accent5"/>
          </a:solidFill>
          <a:ln w="38100">
            <a:solidFill>
              <a:schemeClr val="bg1"/>
            </a:solidFill>
          </a:ln>
        </p:spPr>
        <p:txBody>
          <a:bodyPr anchor="ctr">
            <a:noAutofit/>
          </a:bodyPr>
          <a:lstStyle>
            <a:lvl1pPr marL="0" indent="0" algn="ctr">
              <a:buFontTx/>
              <a:buNone/>
              <a:defRPr sz="16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19" name="Text Placeholder 3"/>
          <p:cNvSpPr>
            <a:spLocks noGrp="1"/>
          </p:cNvSpPr>
          <p:nvPr>
            <p:ph type="body" sz="quarter" idx="26" hasCustomPrompt="1"/>
          </p:nvPr>
        </p:nvSpPr>
        <p:spPr>
          <a:xfrm>
            <a:off x="3112415" y="1377073"/>
            <a:ext cx="1195133" cy="896350"/>
          </a:xfrm>
          <a:prstGeom prst="ellipse">
            <a:avLst/>
          </a:prstGeom>
          <a:solidFill>
            <a:schemeClr val="accent5"/>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0" name="Text Placeholder 3"/>
          <p:cNvSpPr>
            <a:spLocks noGrp="1"/>
          </p:cNvSpPr>
          <p:nvPr>
            <p:ph type="body" sz="quarter" idx="27" hasCustomPrompt="1"/>
          </p:nvPr>
        </p:nvSpPr>
        <p:spPr>
          <a:xfrm>
            <a:off x="4758071" y="1077894"/>
            <a:ext cx="1195133" cy="896350"/>
          </a:xfrm>
          <a:prstGeom prst="ellipse">
            <a:avLst/>
          </a:prstGeom>
          <a:solidFill>
            <a:schemeClr val="accent5"/>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35" name="Text Placeholder 3"/>
          <p:cNvSpPr>
            <a:spLocks noGrp="1"/>
          </p:cNvSpPr>
          <p:nvPr>
            <p:ph type="body" sz="quarter" idx="42" hasCustomPrompt="1"/>
          </p:nvPr>
        </p:nvSpPr>
        <p:spPr>
          <a:xfrm rot="16200000">
            <a:off x="6459146" y="2250441"/>
            <a:ext cx="1921404" cy="71648"/>
          </a:xfrm>
          <a:prstGeom prst="rect">
            <a:avLst/>
          </a:prstGeom>
          <a:solidFill>
            <a:schemeClr val="accent4"/>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6" name="Text Placeholder 3"/>
          <p:cNvSpPr>
            <a:spLocks noGrp="1"/>
          </p:cNvSpPr>
          <p:nvPr>
            <p:ph type="body" sz="quarter" idx="43" hasCustomPrompt="1"/>
          </p:nvPr>
        </p:nvSpPr>
        <p:spPr>
          <a:xfrm rot="19553360">
            <a:off x="6866056" y="2404511"/>
            <a:ext cx="2561872" cy="53736"/>
          </a:xfrm>
          <a:prstGeom prst="rect">
            <a:avLst/>
          </a:prstGeom>
          <a:solidFill>
            <a:schemeClr val="accent4"/>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7" name="Text Placeholder 3"/>
          <p:cNvSpPr>
            <a:spLocks noGrp="1"/>
          </p:cNvSpPr>
          <p:nvPr>
            <p:ph type="body" sz="quarter" idx="44" hasCustomPrompt="1"/>
          </p:nvPr>
        </p:nvSpPr>
        <p:spPr>
          <a:xfrm rot="20935645">
            <a:off x="7902656" y="2637210"/>
            <a:ext cx="2561872" cy="53736"/>
          </a:xfrm>
          <a:prstGeom prst="rect">
            <a:avLst/>
          </a:prstGeom>
          <a:solidFill>
            <a:schemeClr val="accent4"/>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38" name="Text Placeholder 3"/>
          <p:cNvSpPr>
            <a:spLocks noGrp="1"/>
          </p:cNvSpPr>
          <p:nvPr>
            <p:ph type="body" sz="quarter" idx="45" hasCustomPrompt="1"/>
          </p:nvPr>
        </p:nvSpPr>
        <p:spPr>
          <a:xfrm rot="1008898">
            <a:off x="6958711" y="3108590"/>
            <a:ext cx="2561872" cy="53736"/>
          </a:xfrm>
          <a:prstGeom prst="rect">
            <a:avLst/>
          </a:prstGeom>
          <a:solidFill>
            <a:schemeClr val="accent4"/>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1" name="Text Placeholder 3"/>
          <p:cNvSpPr>
            <a:spLocks noGrp="1"/>
          </p:cNvSpPr>
          <p:nvPr>
            <p:ph type="body" sz="quarter" idx="13"/>
          </p:nvPr>
        </p:nvSpPr>
        <p:spPr>
          <a:xfrm>
            <a:off x="6549581" y="2259250"/>
            <a:ext cx="2117249" cy="1587937"/>
          </a:xfrm>
          <a:prstGeom prst="ellipse">
            <a:avLst/>
          </a:prstGeom>
          <a:solidFill>
            <a:schemeClr val="accent4"/>
          </a:solidFill>
          <a:ln w="38100">
            <a:solidFill>
              <a:schemeClr val="bg1"/>
            </a:solidFill>
          </a:ln>
        </p:spPr>
        <p:txBody>
          <a:bodyPr anchor="ctr">
            <a:noAutofit/>
          </a:bodyPr>
          <a:lstStyle>
            <a:lvl1pPr marL="0" indent="0" algn="ctr">
              <a:buFontTx/>
              <a:buNone/>
              <a:defRPr sz="18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21" name="Text Placeholder 3"/>
          <p:cNvSpPr>
            <a:spLocks noGrp="1"/>
          </p:cNvSpPr>
          <p:nvPr>
            <p:ph type="body" sz="quarter" idx="28" hasCustomPrompt="1"/>
          </p:nvPr>
        </p:nvSpPr>
        <p:spPr>
          <a:xfrm>
            <a:off x="8628599" y="1241557"/>
            <a:ext cx="1314647" cy="985985"/>
          </a:xfrm>
          <a:prstGeom prst="ellipse">
            <a:avLst/>
          </a:prstGeom>
          <a:solidFill>
            <a:schemeClr val="accent4"/>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2" name="Text Placeholder 3"/>
          <p:cNvSpPr>
            <a:spLocks noGrp="1"/>
          </p:cNvSpPr>
          <p:nvPr>
            <p:ph type="body" sz="quarter" idx="29" hasCustomPrompt="1"/>
          </p:nvPr>
        </p:nvSpPr>
        <p:spPr>
          <a:xfrm>
            <a:off x="9916358" y="1996399"/>
            <a:ext cx="1314647" cy="985985"/>
          </a:xfrm>
          <a:prstGeom prst="ellipse">
            <a:avLst/>
          </a:prstGeom>
          <a:solidFill>
            <a:schemeClr val="accent4"/>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3" name="Text Placeholder 3"/>
          <p:cNvSpPr>
            <a:spLocks noGrp="1"/>
          </p:cNvSpPr>
          <p:nvPr>
            <p:ph type="body" sz="quarter" idx="30" hasCustomPrompt="1"/>
          </p:nvPr>
        </p:nvSpPr>
        <p:spPr>
          <a:xfrm>
            <a:off x="9217818" y="3085656"/>
            <a:ext cx="1314647" cy="985985"/>
          </a:xfrm>
          <a:prstGeom prst="ellipse">
            <a:avLst/>
          </a:prstGeom>
          <a:solidFill>
            <a:schemeClr val="accent4"/>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4" name="Text Placeholder 3"/>
          <p:cNvSpPr>
            <a:spLocks noGrp="1"/>
          </p:cNvSpPr>
          <p:nvPr>
            <p:ph type="body" sz="quarter" idx="31" hasCustomPrompt="1"/>
          </p:nvPr>
        </p:nvSpPr>
        <p:spPr>
          <a:xfrm>
            <a:off x="6727142" y="1029538"/>
            <a:ext cx="1314647" cy="985985"/>
          </a:xfrm>
          <a:prstGeom prst="ellipse">
            <a:avLst/>
          </a:prstGeom>
          <a:solidFill>
            <a:schemeClr val="accent4"/>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39" name="Text Placeholder 3"/>
          <p:cNvSpPr>
            <a:spLocks noGrp="1"/>
          </p:cNvSpPr>
          <p:nvPr>
            <p:ph type="body" sz="quarter" idx="46" hasCustomPrompt="1"/>
          </p:nvPr>
        </p:nvSpPr>
        <p:spPr>
          <a:xfrm rot="10379606">
            <a:off x="8517608" y="4943632"/>
            <a:ext cx="2561872" cy="53736"/>
          </a:xfrm>
          <a:prstGeom prst="rect">
            <a:avLst/>
          </a:prstGeom>
          <a:solidFill>
            <a:schemeClr val="accent6"/>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0" name="Text Placeholder 3"/>
          <p:cNvSpPr>
            <a:spLocks noGrp="1"/>
          </p:cNvSpPr>
          <p:nvPr>
            <p:ph type="body" sz="quarter" idx="47" hasCustomPrompt="1"/>
          </p:nvPr>
        </p:nvSpPr>
        <p:spPr>
          <a:xfrm rot="13011470">
            <a:off x="8517608" y="5594555"/>
            <a:ext cx="2561872" cy="53736"/>
          </a:xfrm>
          <a:prstGeom prst="rect">
            <a:avLst/>
          </a:prstGeom>
          <a:solidFill>
            <a:schemeClr val="accent6"/>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41" name="Text Placeholder 3"/>
          <p:cNvSpPr>
            <a:spLocks noGrp="1"/>
          </p:cNvSpPr>
          <p:nvPr>
            <p:ph type="body" sz="quarter" idx="48" hasCustomPrompt="1"/>
          </p:nvPr>
        </p:nvSpPr>
        <p:spPr>
          <a:xfrm rot="7570651">
            <a:off x="7354239" y="5575810"/>
            <a:ext cx="1921404" cy="71648"/>
          </a:xfrm>
          <a:prstGeom prst="rect">
            <a:avLst/>
          </a:prstGeom>
          <a:solidFill>
            <a:schemeClr val="accent6"/>
          </a:solidFill>
        </p:spPr>
        <p:txBody>
          <a:bodyPr anchor="ctr">
            <a:normAutofit/>
          </a:bodyPr>
          <a:lstStyle>
            <a:lvl1pPr marL="0" indent="0" algn="ctr">
              <a:buFontTx/>
              <a:buNone/>
              <a:defRPr sz="20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 </a:t>
            </a:r>
          </a:p>
        </p:txBody>
      </p:sp>
      <p:sp>
        <p:nvSpPr>
          <p:cNvPr id="13" name="Text Placeholder 3"/>
          <p:cNvSpPr>
            <a:spLocks noGrp="1"/>
          </p:cNvSpPr>
          <p:nvPr>
            <p:ph type="body" sz="quarter" idx="19" hasCustomPrompt="1"/>
          </p:nvPr>
        </p:nvSpPr>
        <p:spPr>
          <a:xfrm>
            <a:off x="7815574" y="4126472"/>
            <a:ext cx="2328977" cy="1746733"/>
          </a:xfrm>
          <a:prstGeom prst="ellipse">
            <a:avLst/>
          </a:prstGeom>
          <a:solidFill>
            <a:schemeClr val="accent6"/>
          </a:solidFill>
          <a:ln w="38100">
            <a:solidFill>
              <a:schemeClr val="bg1"/>
            </a:solidFill>
          </a:ln>
        </p:spPr>
        <p:txBody>
          <a:bodyPr anchor="ctr">
            <a:noAutofit/>
          </a:bodyPr>
          <a:lstStyle>
            <a:lvl1pPr marL="0" indent="0" algn="ctr">
              <a:buFontTx/>
              <a:buNone/>
              <a:defRPr sz="28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5" name="Text Placeholder 3"/>
          <p:cNvSpPr>
            <a:spLocks noGrp="1"/>
          </p:cNvSpPr>
          <p:nvPr>
            <p:ph type="body" sz="quarter" idx="32" hasCustomPrompt="1"/>
          </p:nvPr>
        </p:nvSpPr>
        <p:spPr>
          <a:xfrm>
            <a:off x="10646303" y="4343933"/>
            <a:ext cx="1314647" cy="985985"/>
          </a:xfrm>
          <a:prstGeom prst="ellipse">
            <a:avLst/>
          </a:prstGeom>
          <a:solidFill>
            <a:schemeClr val="accent6"/>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6" name="Text Placeholder 3"/>
          <p:cNvSpPr>
            <a:spLocks noGrp="1"/>
          </p:cNvSpPr>
          <p:nvPr>
            <p:ph type="body" sz="quarter" idx="33" hasCustomPrompt="1"/>
          </p:nvPr>
        </p:nvSpPr>
        <p:spPr>
          <a:xfrm>
            <a:off x="10275217" y="5738274"/>
            <a:ext cx="1314647" cy="985985"/>
          </a:xfrm>
          <a:prstGeom prst="ellipse">
            <a:avLst/>
          </a:prstGeom>
          <a:solidFill>
            <a:schemeClr val="accent6"/>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
        <p:nvSpPr>
          <p:cNvPr id="27" name="Text Placeholder 3"/>
          <p:cNvSpPr>
            <a:spLocks noGrp="1"/>
          </p:cNvSpPr>
          <p:nvPr>
            <p:ph type="body" sz="quarter" idx="34" hasCustomPrompt="1"/>
          </p:nvPr>
        </p:nvSpPr>
        <p:spPr>
          <a:xfrm>
            <a:off x="6928358" y="5785535"/>
            <a:ext cx="1314647" cy="985985"/>
          </a:xfrm>
          <a:prstGeom prst="ellipse">
            <a:avLst/>
          </a:prstGeom>
          <a:solidFill>
            <a:schemeClr val="accent6"/>
          </a:solidFill>
          <a:ln w="38100">
            <a:solidFill>
              <a:schemeClr val="bg1"/>
            </a:solidFill>
          </a:ln>
        </p:spPr>
        <p:txBody>
          <a:bodyPr anchor="ctr">
            <a:noAutofit/>
          </a:bodyPr>
          <a:lstStyle>
            <a:lvl1pPr marL="0" indent="0" algn="ctr">
              <a:buFontTx/>
              <a:buNone/>
              <a:defRPr sz="1400">
                <a:solidFill>
                  <a:schemeClr val="bg2"/>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here</a:t>
            </a:r>
          </a:p>
        </p:txBody>
      </p:sp>
    </p:spTree>
    <p:extLst>
      <p:ext uri="{BB962C8B-B14F-4D97-AF65-F5344CB8AC3E}">
        <p14:creationId xmlns:p14="http://schemas.microsoft.com/office/powerpoint/2010/main" val="64843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Text Arrow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Three Text Arrows</a:t>
            </a:r>
          </a:p>
        </p:txBody>
      </p:sp>
      <p:sp>
        <p:nvSpPr>
          <p:cNvPr id="4" name="Content Placeholder 3"/>
          <p:cNvSpPr>
            <a:spLocks noGrp="1"/>
          </p:cNvSpPr>
          <p:nvPr>
            <p:ph sz="quarter" idx="10" hasCustomPrompt="1"/>
          </p:nvPr>
        </p:nvSpPr>
        <p:spPr>
          <a:xfrm>
            <a:off x="838203" y="1553634"/>
            <a:ext cx="3695357" cy="3746499"/>
          </a:xfrm>
          <a:prstGeom prst="chevron">
            <a:avLst>
              <a:gd name="adj" fmla="val 14376"/>
            </a:avLst>
          </a:prstGeom>
          <a:solidFill>
            <a:schemeClr val="accent1"/>
          </a:solidFill>
        </p:spPr>
        <p:txBody>
          <a:bodyPr/>
          <a:lstStyle>
            <a:lvl1pPr marL="0" indent="0">
              <a:buFont typeface="Arial" panose="020B0604020202020204" pitchFamily="34" charset="0"/>
              <a:buNone/>
              <a:defRPr>
                <a:solidFill>
                  <a:schemeClr val="bg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Step One:</a:t>
            </a:r>
          </a:p>
        </p:txBody>
      </p:sp>
      <p:sp>
        <p:nvSpPr>
          <p:cNvPr id="12" name="Content Placeholder 3"/>
          <p:cNvSpPr>
            <a:spLocks noGrp="1"/>
          </p:cNvSpPr>
          <p:nvPr>
            <p:ph sz="quarter" idx="11" hasCustomPrompt="1"/>
          </p:nvPr>
        </p:nvSpPr>
        <p:spPr>
          <a:xfrm>
            <a:off x="4248322" y="1553635"/>
            <a:ext cx="3695357" cy="3746499"/>
          </a:xfrm>
          <a:prstGeom prst="chevron">
            <a:avLst>
              <a:gd name="adj" fmla="val 14376"/>
            </a:avLst>
          </a:prstGeom>
          <a:solidFill>
            <a:schemeClr val="accent3"/>
          </a:solidFill>
        </p:spPr>
        <p:txBody>
          <a:bodyPr/>
          <a:lstStyle>
            <a:lvl1pPr marL="0" indent="0">
              <a:buFont typeface="Arial" panose="020B0604020202020204" pitchFamily="34" charset="0"/>
              <a:buNone/>
              <a:defRPr>
                <a:solidFill>
                  <a:schemeClr val="bg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Step Two:</a:t>
            </a:r>
          </a:p>
        </p:txBody>
      </p:sp>
      <p:sp>
        <p:nvSpPr>
          <p:cNvPr id="13" name="Content Placeholder 3"/>
          <p:cNvSpPr>
            <a:spLocks noGrp="1"/>
          </p:cNvSpPr>
          <p:nvPr>
            <p:ph sz="quarter" idx="12" hasCustomPrompt="1"/>
          </p:nvPr>
        </p:nvSpPr>
        <p:spPr>
          <a:xfrm>
            <a:off x="7658443" y="1553635"/>
            <a:ext cx="3695357" cy="3746499"/>
          </a:xfrm>
          <a:prstGeom prst="chevron">
            <a:avLst>
              <a:gd name="adj" fmla="val 14376"/>
            </a:avLst>
          </a:prstGeom>
          <a:solidFill>
            <a:schemeClr val="accent2"/>
          </a:solidFill>
        </p:spPr>
        <p:txBody>
          <a:bodyPr/>
          <a:lstStyle>
            <a:lvl1pPr marL="0" indent="0">
              <a:buFont typeface="Arial" panose="020B0604020202020204" pitchFamily="34" charset="0"/>
              <a:buNone/>
              <a:defRPr baseline="0">
                <a:solidFill>
                  <a:schemeClr val="bg2"/>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Step Three:</a:t>
            </a:r>
          </a:p>
        </p:txBody>
      </p:sp>
      <p:sp>
        <p:nvSpPr>
          <p:cNvPr id="6" name="Text Placeholder 9"/>
          <p:cNvSpPr>
            <a:spLocks noGrp="1"/>
          </p:cNvSpPr>
          <p:nvPr>
            <p:ph type="body" sz="quarter" idx="13" hasCustomPrompt="1"/>
          </p:nvPr>
        </p:nvSpPr>
        <p:spPr>
          <a:xfrm>
            <a:off x="294993" y="5604407"/>
            <a:ext cx="11656055" cy="1058862"/>
          </a:xfrm>
        </p:spPr>
        <p:txBody>
          <a:bodyPr>
            <a:noAutofit/>
          </a:bodyPr>
          <a:lstStyle>
            <a:lvl1pPr marL="0" indent="0">
              <a:buFont typeface="Arial" panose="020B0604020202020204" pitchFamily="34" charset="0"/>
              <a:buNone/>
              <a:defRPr sz="2000" baseline="0"/>
            </a:lvl1pPr>
          </a:lstStyle>
          <a:p>
            <a:pPr lvl="0"/>
            <a:r>
              <a:rPr lang="en-US" dirty="0"/>
              <a:t>Click to edit. Efficiently unleash cross-media information without cross-media value. Quickly maximize timely deliverables for real-time schemas. Dramatically maintain clicks-and-mortar solutions without functional solutions.</a:t>
            </a:r>
          </a:p>
        </p:txBody>
      </p:sp>
    </p:spTree>
    <p:extLst>
      <p:ext uri="{BB962C8B-B14F-4D97-AF65-F5344CB8AC3E}">
        <p14:creationId xmlns:p14="http://schemas.microsoft.com/office/powerpoint/2010/main" val="2912502149"/>
      </p:ext>
    </p:extLst>
  </p:cSld>
  <p:clrMapOvr>
    <a:masterClrMapping/>
  </p:clrMapOvr>
  <p:extLst>
    <p:ext uri="{DCECCB84-F9BA-43D5-87BE-67443E8EF086}">
      <p15:sldGuideLst xmlns:p15="http://schemas.microsoft.com/office/powerpoint/2012/main">
        <p15:guide id="1" orient="horz" pos="1128" userDrawn="1">
          <p15:clr>
            <a:srgbClr val="FBAE40"/>
          </p15:clr>
        </p15:guide>
        <p15:guide id="2" orient="horz" pos="3984" userDrawn="1">
          <p15:clr>
            <a:srgbClr val="FBAE40"/>
          </p15:clr>
        </p15:guide>
        <p15:guide id="3" pos="393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Circle Diagram Template</a:t>
            </a:r>
          </a:p>
        </p:txBody>
      </p:sp>
      <p:sp>
        <p:nvSpPr>
          <p:cNvPr id="9" name="Text Placeholder 3"/>
          <p:cNvSpPr>
            <a:spLocks noGrp="1"/>
          </p:cNvSpPr>
          <p:nvPr>
            <p:ph type="body" sz="quarter" idx="14"/>
          </p:nvPr>
        </p:nvSpPr>
        <p:spPr>
          <a:xfrm>
            <a:off x="1634425" y="3317439"/>
            <a:ext cx="4125920" cy="3094440"/>
          </a:xfrm>
          <a:prstGeom prst="ellipse">
            <a:avLst/>
          </a:prstGeom>
          <a:solidFill>
            <a:schemeClr val="tx2"/>
          </a:solidFill>
          <a:ln w="38100">
            <a:solidFill>
              <a:schemeClr val="bg1"/>
            </a:solidFill>
          </a:ln>
        </p:spPr>
        <p:txBody>
          <a:bodyPr anchor="ctr">
            <a:noAutofit/>
          </a:bodyPr>
          <a:lstStyle>
            <a:lvl1pPr marL="0" indent="0" algn="ctr">
              <a:buFontTx/>
              <a:buNone/>
              <a:defRPr sz="2400">
                <a:solidFill>
                  <a:schemeClr val="bg1"/>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11" name="Text Placeholder 10"/>
          <p:cNvSpPr>
            <a:spLocks noGrp="1"/>
          </p:cNvSpPr>
          <p:nvPr>
            <p:ph type="body" sz="quarter" idx="13"/>
          </p:nvPr>
        </p:nvSpPr>
        <p:spPr>
          <a:xfrm>
            <a:off x="3753819" y="1410229"/>
            <a:ext cx="4125920" cy="3094440"/>
          </a:xfrm>
          <a:custGeom>
            <a:avLst/>
            <a:gdLst>
              <a:gd name="connsiteX0" fmla="*/ 1547220 w 3094440"/>
              <a:gd name="connsiteY0" fmla="*/ 0 h 3094440"/>
              <a:gd name="connsiteX1" fmla="*/ 3094440 w 3094440"/>
              <a:gd name="connsiteY1" fmla="*/ 1547220 h 3094440"/>
              <a:gd name="connsiteX2" fmla="*/ 1547220 w 3094440"/>
              <a:gd name="connsiteY2" fmla="*/ 3094440 h 3094440"/>
              <a:gd name="connsiteX3" fmla="*/ 1475018 w 3094440"/>
              <a:gd name="connsiteY3" fmla="*/ 3090794 h 3094440"/>
              <a:gd name="connsiteX4" fmla="*/ 1452269 w 3094440"/>
              <a:gd name="connsiteY4" fmla="*/ 3002321 h 3094440"/>
              <a:gd name="connsiteX5" fmla="*/ 132803 w 3094440"/>
              <a:gd name="connsiteY5" fmla="*/ 1923185 h 3094440"/>
              <a:gd name="connsiteX6" fmla="*/ 46811 w 3094440"/>
              <a:gd name="connsiteY6" fmla="*/ 1918843 h 3094440"/>
              <a:gd name="connsiteX7" fmla="*/ 31434 w 3094440"/>
              <a:gd name="connsiteY7" fmla="*/ 1859039 h 3094440"/>
              <a:gd name="connsiteX8" fmla="*/ 0 w 3094440"/>
              <a:gd name="connsiteY8" fmla="*/ 1547220 h 3094440"/>
              <a:gd name="connsiteX9" fmla="*/ 1547220 w 3094440"/>
              <a:gd name="connsiteY9" fmla="*/ 0 h 30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440" h="3094440">
                <a:moveTo>
                  <a:pt x="1547220" y="0"/>
                </a:moveTo>
                <a:cubicBezTo>
                  <a:pt x="2401726" y="0"/>
                  <a:pt x="3094440" y="692714"/>
                  <a:pt x="3094440" y="1547220"/>
                </a:cubicBezTo>
                <a:cubicBezTo>
                  <a:pt x="3094440" y="2401726"/>
                  <a:pt x="2401726" y="3094440"/>
                  <a:pt x="1547220" y="3094440"/>
                </a:cubicBezTo>
                <a:lnTo>
                  <a:pt x="1475018" y="3090794"/>
                </a:lnTo>
                <a:lnTo>
                  <a:pt x="1452269" y="3002321"/>
                </a:lnTo>
                <a:cubicBezTo>
                  <a:pt x="1271442" y="2420945"/>
                  <a:pt x="756960" y="1986572"/>
                  <a:pt x="132803" y="1923185"/>
                </a:cubicBezTo>
                <a:lnTo>
                  <a:pt x="46811" y="1918843"/>
                </a:lnTo>
                <a:lnTo>
                  <a:pt x="31434" y="1859039"/>
                </a:lnTo>
                <a:cubicBezTo>
                  <a:pt x="10824" y="1758319"/>
                  <a:pt x="0" y="1654033"/>
                  <a:pt x="0" y="1547220"/>
                </a:cubicBezTo>
                <a:cubicBezTo>
                  <a:pt x="0" y="692714"/>
                  <a:pt x="692714" y="0"/>
                  <a:pt x="1547220" y="0"/>
                </a:cubicBezTo>
                <a:close/>
              </a:path>
            </a:pathLst>
          </a:custGeom>
          <a:solidFill>
            <a:schemeClr val="accent5"/>
          </a:solidFill>
          <a:ln w="38100">
            <a:solidFill>
              <a:schemeClr val="bg1"/>
            </a:solidFill>
          </a:ln>
        </p:spPr>
        <p:txBody>
          <a:bodyPr wrap="square" anchor="ctr">
            <a:noAutofit/>
          </a:bodyPr>
          <a:lstStyle>
            <a:lvl1pPr marL="0" indent="0" algn="ctr">
              <a:buFontTx/>
              <a:buNone/>
              <a:defRPr sz="2400">
                <a:solidFill>
                  <a:schemeClr val="bg1"/>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8" name="Text Placeholder 7"/>
          <p:cNvSpPr>
            <a:spLocks noGrp="1"/>
          </p:cNvSpPr>
          <p:nvPr>
            <p:ph type="body" sz="quarter" idx="12"/>
          </p:nvPr>
        </p:nvSpPr>
        <p:spPr>
          <a:xfrm>
            <a:off x="5563307" y="3498558"/>
            <a:ext cx="4125920" cy="3090703"/>
          </a:xfrm>
          <a:custGeom>
            <a:avLst/>
            <a:gdLst>
              <a:gd name="connsiteX0" fmla="*/ 1621227 w 3094440"/>
              <a:gd name="connsiteY0" fmla="*/ 0 h 3090703"/>
              <a:gd name="connsiteX1" fmla="*/ 1705415 w 3094440"/>
              <a:gd name="connsiteY1" fmla="*/ 4251 h 3090703"/>
              <a:gd name="connsiteX2" fmla="*/ 3094440 w 3094440"/>
              <a:gd name="connsiteY2" fmla="*/ 1543483 h 3090703"/>
              <a:gd name="connsiteX3" fmla="*/ 1547220 w 3094440"/>
              <a:gd name="connsiteY3" fmla="*/ 3090703 h 3090703"/>
              <a:gd name="connsiteX4" fmla="*/ 0 w 3094440"/>
              <a:gd name="connsiteY4" fmla="*/ 1543483 h 3090703"/>
              <a:gd name="connsiteX5" fmla="*/ 69560 w 3094440"/>
              <a:gd name="connsiteY5" fmla="*/ 1083387 h 3090703"/>
              <a:gd name="connsiteX6" fmla="*/ 93013 w 3094440"/>
              <a:gd name="connsiteY6" fmla="*/ 1019310 h 3090703"/>
              <a:gd name="connsiteX7" fmla="*/ 167019 w 3094440"/>
              <a:gd name="connsiteY7" fmla="*/ 1023047 h 3090703"/>
              <a:gd name="connsiteX8" fmla="*/ 1592651 w 3094440"/>
              <a:gd name="connsiteY8" fmla="*/ 78075 h 309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4440" h="3090703">
                <a:moveTo>
                  <a:pt x="1621227" y="0"/>
                </a:moveTo>
                <a:lnTo>
                  <a:pt x="1705415" y="4251"/>
                </a:lnTo>
                <a:cubicBezTo>
                  <a:pt x="2485610" y="83484"/>
                  <a:pt x="3094440" y="742384"/>
                  <a:pt x="3094440" y="1543483"/>
                </a:cubicBezTo>
                <a:cubicBezTo>
                  <a:pt x="3094440" y="2397989"/>
                  <a:pt x="2401726" y="3090703"/>
                  <a:pt x="1547220" y="3090703"/>
                </a:cubicBezTo>
                <a:cubicBezTo>
                  <a:pt x="692714" y="3090703"/>
                  <a:pt x="0" y="2397989"/>
                  <a:pt x="0" y="1543483"/>
                </a:cubicBezTo>
                <a:cubicBezTo>
                  <a:pt x="0" y="1383263"/>
                  <a:pt x="24354" y="1228732"/>
                  <a:pt x="69560" y="1083387"/>
                </a:cubicBezTo>
                <a:lnTo>
                  <a:pt x="93013" y="1019310"/>
                </a:lnTo>
                <a:lnTo>
                  <a:pt x="167019" y="1023047"/>
                </a:lnTo>
                <a:cubicBezTo>
                  <a:pt x="807899" y="1023047"/>
                  <a:pt x="1357770" y="633396"/>
                  <a:pt x="1592651" y="78075"/>
                </a:cubicBezTo>
                <a:close/>
              </a:path>
            </a:pathLst>
          </a:custGeom>
          <a:solidFill>
            <a:schemeClr val="accent2"/>
          </a:solidFill>
          <a:ln w="38100">
            <a:solidFill>
              <a:schemeClr val="bg1"/>
            </a:solidFill>
          </a:ln>
        </p:spPr>
        <p:txBody>
          <a:bodyPr wrap="square" anchor="ctr">
            <a:noAutofit/>
          </a:bodyPr>
          <a:lstStyle>
            <a:lvl1pPr marL="0" indent="0" algn="ctr">
              <a:buFontTx/>
              <a:buNone/>
              <a:defRPr sz="2400">
                <a:solidFill>
                  <a:schemeClr val="bg1"/>
                </a:solidFill>
              </a:defRPr>
            </a:lvl1pPr>
            <a:lvl2pPr marL="457200" indent="0" algn="l">
              <a:buFont typeface="Arial" panose="020B0604020202020204" pitchFamily="34" charset="0"/>
              <a:buNone/>
              <a:defRPr/>
            </a:lvl2pPr>
            <a:lvl3pPr marL="914400" indent="0" algn="l">
              <a:buFont typeface="Arial" panose="020B0604020202020204" pitchFamily="34" charset="0"/>
              <a:buNone/>
              <a:defRPr/>
            </a:lvl3pPr>
            <a:lvl4pPr marL="1371600" indent="0" algn="l">
              <a:buFont typeface="Arial" panose="020B0604020202020204" pitchFamily="34" charset="0"/>
              <a:buNone/>
              <a:defRPr/>
            </a:lvl4pPr>
            <a:lvl5pPr marL="1828800" indent="0" algn="l">
              <a:buFont typeface="Arial" panose="020B0604020202020204" pitchFamily="34" charset="0"/>
              <a:buNone/>
              <a:defRPr/>
            </a:lvl5pPr>
          </a:lstStyle>
          <a:p>
            <a:pPr lvl="0"/>
            <a:r>
              <a:rPr lang="en-US" dirty="0"/>
              <a:t>Click to edit Master text styles</a:t>
            </a:r>
          </a:p>
        </p:txBody>
      </p:sp>
      <p:sp>
        <p:nvSpPr>
          <p:cNvPr id="13" name="Text Placeholder 12"/>
          <p:cNvSpPr>
            <a:spLocks noGrp="1"/>
          </p:cNvSpPr>
          <p:nvPr>
            <p:ph type="body" sz="quarter" idx="15" hasCustomPrompt="1"/>
          </p:nvPr>
        </p:nvSpPr>
        <p:spPr>
          <a:xfrm>
            <a:off x="7879739" y="1932552"/>
            <a:ext cx="2844800" cy="428918"/>
          </a:xfrm>
        </p:spPr>
        <p:txBody>
          <a:bodyPr>
            <a:normAutofit/>
          </a:bodyPr>
          <a:lstStyle>
            <a:lvl1pPr marL="0" indent="0">
              <a:buFont typeface="Arial" panose="020B0604020202020204" pitchFamily="34" charset="0"/>
              <a:buNone/>
              <a:defRPr sz="2400"/>
            </a:lvl1pPr>
          </a:lstStyle>
          <a:p>
            <a:pPr lvl="0"/>
            <a:r>
              <a:rPr lang="en-US" dirty="0"/>
              <a:t>Insert text here</a:t>
            </a:r>
          </a:p>
        </p:txBody>
      </p:sp>
      <p:sp>
        <p:nvSpPr>
          <p:cNvPr id="14" name="Text Placeholder 12"/>
          <p:cNvSpPr>
            <a:spLocks noGrp="1"/>
          </p:cNvSpPr>
          <p:nvPr>
            <p:ph type="body" sz="quarter" idx="16" hasCustomPrompt="1"/>
          </p:nvPr>
        </p:nvSpPr>
        <p:spPr>
          <a:xfrm>
            <a:off x="674511" y="2756792"/>
            <a:ext cx="2844800" cy="428918"/>
          </a:xfrm>
        </p:spPr>
        <p:txBody>
          <a:bodyPr>
            <a:normAutofit/>
          </a:bodyPr>
          <a:lstStyle>
            <a:lvl1pPr marL="0" indent="0">
              <a:buFont typeface="Arial" panose="020B0604020202020204" pitchFamily="34" charset="0"/>
              <a:buNone/>
              <a:defRPr sz="2400"/>
            </a:lvl1pPr>
          </a:lstStyle>
          <a:p>
            <a:pPr lvl="0"/>
            <a:r>
              <a:rPr lang="en-US" dirty="0"/>
              <a:t>Insert text here</a:t>
            </a:r>
          </a:p>
        </p:txBody>
      </p:sp>
      <p:sp>
        <p:nvSpPr>
          <p:cNvPr id="15" name="Text Placeholder 12"/>
          <p:cNvSpPr>
            <a:spLocks noGrp="1"/>
          </p:cNvSpPr>
          <p:nvPr>
            <p:ph type="body" sz="quarter" idx="17" hasCustomPrompt="1"/>
          </p:nvPr>
        </p:nvSpPr>
        <p:spPr>
          <a:xfrm>
            <a:off x="8828005" y="3353893"/>
            <a:ext cx="2844800" cy="428918"/>
          </a:xfrm>
        </p:spPr>
        <p:txBody>
          <a:bodyPr>
            <a:normAutofit/>
          </a:bodyPr>
          <a:lstStyle>
            <a:lvl1pPr marL="0" indent="0">
              <a:buFont typeface="Arial" panose="020B0604020202020204" pitchFamily="34" charset="0"/>
              <a:buNone/>
              <a:defRPr sz="2400"/>
            </a:lvl1pPr>
          </a:lstStyle>
          <a:p>
            <a:pPr lvl="0"/>
            <a:r>
              <a:rPr lang="en-US" dirty="0"/>
              <a:t>Insert text here</a:t>
            </a:r>
          </a:p>
        </p:txBody>
      </p:sp>
    </p:spTree>
    <p:extLst>
      <p:ext uri="{BB962C8B-B14F-4D97-AF65-F5344CB8AC3E}">
        <p14:creationId xmlns:p14="http://schemas.microsoft.com/office/powerpoint/2010/main" val="202277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4" name="Title 1"/>
          <p:cNvSpPr>
            <a:spLocks noGrp="1"/>
          </p:cNvSpPr>
          <p:nvPr>
            <p:ph type="ctrTitle" hasCustomPrompt="1"/>
          </p:nvPr>
        </p:nvSpPr>
        <p:spPr>
          <a:xfrm>
            <a:off x="4797777" y="4008438"/>
            <a:ext cx="6728179" cy="1747837"/>
          </a:xfrm>
        </p:spPr>
        <p:txBody>
          <a:bodyPr anchor="b">
            <a:normAutofit/>
          </a:bodyPr>
          <a:lstStyle>
            <a:lvl1pPr algn="r">
              <a:defRPr sz="7200">
                <a:solidFill>
                  <a:schemeClr val="bg1"/>
                </a:solidFill>
              </a:defRPr>
            </a:lvl1pPr>
          </a:lstStyle>
          <a:p>
            <a:r>
              <a:rPr lang="en-US" dirty="0"/>
              <a:t>Thank you!</a:t>
            </a:r>
          </a:p>
        </p:txBody>
      </p:sp>
    </p:spTree>
    <p:extLst>
      <p:ext uri="{BB962C8B-B14F-4D97-AF65-F5344CB8AC3E}">
        <p14:creationId xmlns:p14="http://schemas.microsoft.com/office/powerpoint/2010/main" val="22184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32, 28,24 bullet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33C5BC-7066-46C0-AC7E-EBF1458A5DA3}" type="slidenum">
              <a:rPr lang="en-US" smtClean="0"/>
              <a:pPr/>
              <a:t>‹#›</a:t>
            </a:fld>
            <a:endParaRPr lang="en-US" dirty="0"/>
          </a:p>
        </p:txBody>
      </p:sp>
      <p:sp>
        <p:nvSpPr>
          <p:cNvPr id="9" name="Title 1"/>
          <p:cNvSpPr>
            <a:spLocks noGrp="1"/>
          </p:cNvSpPr>
          <p:nvPr>
            <p:ph type="title"/>
          </p:nvPr>
        </p:nvSpPr>
        <p:spPr>
          <a:xfrm>
            <a:off x="609600" y="76200"/>
            <a:ext cx="10972800" cy="1143000"/>
          </a:xfrm>
        </p:spPr>
        <p:txBody>
          <a:bodyPr>
            <a:noAutofit/>
          </a:bodyPr>
          <a:lstStyle>
            <a:lvl1pPr algn="l">
              <a:defRPr sz="4000" baseline="0"/>
            </a:lvl1pPr>
          </a:lstStyle>
          <a:p>
            <a:r>
              <a:rPr lang="en-US"/>
              <a:t>Click to edit Master title style</a:t>
            </a:r>
            <a:endParaRPr lang="en-US" dirty="0"/>
          </a:p>
        </p:txBody>
      </p:sp>
      <p:sp>
        <p:nvSpPr>
          <p:cNvPr id="10" name="Content Placeholder 2"/>
          <p:cNvSpPr>
            <a:spLocks noGrp="1"/>
          </p:cNvSpPr>
          <p:nvPr>
            <p:ph idx="1"/>
          </p:nvPr>
        </p:nvSpPr>
        <p:spPr>
          <a:xfrm>
            <a:off x="609600" y="1447801"/>
            <a:ext cx="10972800" cy="1667123"/>
          </a:xfrm>
        </p:spPr>
        <p:txBody>
          <a:bodyPr>
            <a:spAutoFit/>
          </a:bodyPr>
          <a:lstStyle>
            <a:lvl1pPr>
              <a:lnSpc>
                <a:spcPct val="100000"/>
              </a:lnSpc>
              <a:spcBef>
                <a:spcPts val="800"/>
              </a:spcBef>
              <a:defRPr sz="3200"/>
            </a:lvl1pPr>
            <a:lvl2pPr>
              <a:lnSpc>
                <a:spcPct val="100000"/>
              </a:lnSpc>
              <a:spcBef>
                <a:spcPts val="800"/>
              </a:spcBef>
              <a:defRPr sz="2800"/>
            </a:lvl2pPr>
            <a:lvl3pPr>
              <a:lnSpc>
                <a:spcPct val="100000"/>
              </a:lnSpc>
              <a:spcBef>
                <a:spcPts val="800"/>
              </a:spcBef>
              <a:buFont typeface="Wingdings" pitchFamily="2" charset="2"/>
              <a:buChar char="Ø"/>
              <a:defRPr sz="2400"/>
            </a:lvl3pPr>
            <a:lvl4pPr>
              <a:lnSpc>
                <a:spcPct val="150000"/>
              </a:lnSpc>
              <a:spcBef>
                <a:spcPts val="0"/>
              </a:spcBef>
              <a:defRPr sz="2800"/>
            </a:lvl4pPr>
            <a:lvl5pPr>
              <a:lnSpc>
                <a:spcPct val="150000"/>
              </a:lnSpc>
              <a:spcBef>
                <a:spcPts val="0"/>
              </a:spcBef>
              <a:defRPr sz="2800"/>
            </a:lvl5pPr>
          </a:lstStyle>
          <a:p>
            <a:pPr lvl="0"/>
            <a:r>
              <a:rPr lang="en-US" dirty="0"/>
              <a:t>Edit Master text styles</a:t>
            </a:r>
          </a:p>
          <a:p>
            <a:pPr lvl="1"/>
            <a:r>
              <a:rPr lang="en-US" dirty="0"/>
              <a:t>Second level</a:t>
            </a:r>
          </a:p>
          <a:p>
            <a:pPr lvl="2"/>
            <a:r>
              <a:rPr lang="en-US" dirty="0"/>
              <a:t>Third level</a:t>
            </a:r>
          </a:p>
        </p:txBody>
      </p:sp>
      <p:pic>
        <p:nvPicPr>
          <p:cNvPr id="11" name="Picture 2" descr="C:\Users\bsimmons\Desktop\Logo_2nd page.bmp"/>
          <p:cNvPicPr>
            <a:picLocks noChangeAspect="1" noChangeArrowheads="1"/>
          </p:cNvPicPr>
          <p:nvPr userDrawn="1"/>
        </p:nvPicPr>
        <p:blipFill>
          <a:blip r:embed="rId2" cstate="print"/>
          <a:srcRect/>
          <a:stretch>
            <a:fillRect/>
          </a:stretch>
        </p:blipFill>
        <p:spPr bwMode="auto">
          <a:xfrm>
            <a:off x="11074401" y="6248401"/>
            <a:ext cx="842433" cy="421347"/>
          </a:xfrm>
          <a:prstGeom prst="rect">
            <a:avLst/>
          </a:prstGeom>
          <a:noFill/>
        </p:spPr>
      </p:pic>
    </p:spTree>
    <p:extLst>
      <p:ext uri="{BB962C8B-B14F-4D97-AF65-F5344CB8AC3E}">
        <p14:creationId xmlns:p14="http://schemas.microsoft.com/office/powerpoint/2010/main" val="242758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 Points">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2" name="Title 1"/>
          <p:cNvSpPr>
            <a:spLocks noGrp="1"/>
          </p:cNvSpPr>
          <p:nvPr>
            <p:ph type="title" hasCustomPrompt="1"/>
          </p:nvPr>
        </p:nvSpPr>
        <p:spPr>
          <a:xfrm>
            <a:off x="0" y="1"/>
            <a:ext cx="12192000" cy="1428750"/>
          </a:xfrm>
        </p:spPr>
        <p:txBody>
          <a:bodyPr/>
          <a:lstStyle>
            <a:lvl1pPr algn="l">
              <a:defRPr baseline="0">
                <a:solidFill>
                  <a:schemeClr val="bg1"/>
                </a:solidFill>
              </a:defRPr>
            </a:lvl1pPr>
          </a:lstStyle>
          <a:p>
            <a:r>
              <a:rPr lang="en-US" dirty="0"/>
              <a:t>Basic Bullet Points Slide</a:t>
            </a:r>
          </a:p>
        </p:txBody>
      </p:sp>
      <p:sp>
        <p:nvSpPr>
          <p:cNvPr id="3" name="Content Placeholder 2"/>
          <p:cNvSpPr>
            <a:spLocks noGrp="1"/>
          </p:cNvSpPr>
          <p:nvPr>
            <p:ph idx="1"/>
          </p:nvPr>
        </p:nvSpPr>
        <p:spPr>
          <a:xfrm>
            <a:off x="0" y="1613959"/>
            <a:ext cx="12192000" cy="4482042"/>
          </a:xfrm>
        </p:spPr>
        <p:txBody>
          <a:bodyPr>
            <a:normAutofit/>
          </a:bodyPr>
          <a:lstStyle>
            <a:lvl1pPr>
              <a:lnSpc>
                <a:spcPct val="100000"/>
              </a:lnSpc>
              <a:spcBef>
                <a:spcPts val="600"/>
              </a:spcBef>
              <a:spcAft>
                <a:spcPts val="300"/>
              </a:spcAft>
              <a:buSzPct val="80000"/>
              <a:defRPr sz="3200">
                <a:latin typeface="Arial" panose="020B0604020202020204" pitchFamily="34" charset="0"/>
                <a:cs typeface="Arial" panose="020B0604020202020204" pitchFamily="34" charset="0"/>
              </a:defRPr>
            </a:lvl1pPr>
            <a:lvl2pPr marL="548640" indent="-274320">
              <a:lnSpc>
                <a:spcPct val="100000"/>
              </a:lnSpc>
              <a:spcBef>
                <a:spcPts val="300"/>
              </a:spcBef>
              <a:spcAft>
                <a:spcPts val="300"/>
              </a:spcAft>
              <a:buClr>
                <a:schemeClr val="accent4">
                  <a:lumMod val="90000"/>
                  <a:lumOff val="10000"/>
                </a:schemeClr>
              </a:buClr>
              <a:buSzPct val="100000"/>
              <a:buFont typeface="Franklin Gothic Demi Cond" panose="020B0706030402020204" pitchFamily="34" charset="0"/>
              <a:buChar char="»"/>
              <a:defRPr sz="2800">
                <a:latin typeface="Arial" panose="020B0604020202020204" pitchFamily="34" charset="0"/>
                <a:cs typeface="Arial" panose="020B0604020202020204" pitchFamily="34" charset="0"/>
              </a:defRPr>
            </a:lvl2pPr>
            <a:lvl3pPr marL="822960" indent="-274320">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3940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2" name="Title 1"/>
          <p:cNvSpPr>
            <a:spLocks noGrp="1"/>
          </p:cNvSpPr>
          <p:nvPr>
            <p:ph type="title" hasCustomPrompt="1"/>
          </p:nvPr>
        </p:nvSpPr>
        <p:spPr>
          <a:xfrm>
            <a:off x="838200" y="1"/>
            <a:ext cx="10515600" cy="1428750"/>
          </a:xfrm>
        </p:spPr>
        <p:txBody>
          <a:bodyPr/>
          <a:lstStyle>
            <a:lvl1pPr algn="l">
              <a:defRPr baseline="0">
                <a:solidFill>
                  <a:schemeClr val="bg1"/>
                </a:solidFill>
              </a:defRPr>
            </a:lvl1pPr>
          </a:lstStyle>
          <a:p>
            <a:r>
              <a:rPr lang="en-US" dirty="0"/>
              <a:t>Two Column Bullet Points Slide</a:t>
            </a:r>
          </a:p>
        </p:txBody>
      </p:sp>
      <p:sp>
        <p:nvSpPr>
          <p:cNvPr id="3" name="Content Placeholder 2"/>
          <p:cNvSpPr>
            <a:spLocks noGrp="1"/>
          </p:cNvSpPr>
          <p:nvPr>
            <p:ph idx="1"/>
          </p:nvPr>
        </p:nvSpPr>
        <p:spPr>
          <a:xfrm>
            <a:off x="838201" y="1613959"/>
            <a:ext cx="5099756" cy="4433158"/>
          </a:xfrm>
        </p:spPr>
        <p:txBody>
          <a:bodyPr>
            <a:normAutofit/>
          </a:bodyPr>
          <a:lstStyle>
            <a:lvl1pPr>
              <a:lnSpc>
                <a:spcPct val="100000"/>
              </a:lnSpc>
              <a:spcBef>
                <a:spcPts val="600"/>
              </a:spcBef>
              <a:spcAft>
                <a:spcPts val="300"/>
              </a:spcAft>
              <a:buClr>
                <a:schemeClr val="accent4">
                  <a:lumMod val="90000"/>
                  <a:lumOff val="10000"/>
                </a:schemeClr>
              </a:buClr>
              <a:buSzPct val="100000"/>
              <a:defRPr sz="3200">
                <a:latin typeface="+mj-lt"/>
              </a:defRPr>
            </a:lvl1pPr>
            <a:lvl2pPr marL="548640" indent="-274320">
              <a:lnSpc>
                <a:spcPct val="100000"/>
              </a:lnSpc>
              <a:spcBef>
                <a:spcPts val="300"/>
              </a:spcBef>
              <a:spcAft>
                <a:spcPts val="300"/>
              </a:spcAft>
              <a:buClr>
                <a:schemeClr val="accent4">
                  <a:lumMod val="90000"/>
                  <a:lumOff val="10000"/>
                </a:schemeClr>
              </a:buClr>
              <a:buSzPct val="120000"/>
              <a:buFont typeface="Franklin Gothic Demi Cond" panose="020B0706030402020204" pitchFamily="34" charset="0"/>
              <a:buChar char="»"/>
              <a:defRPr sz="2800">
                <a:latin typeface="+mj-lt"/>
              </a:defRPr>
            </a:lvl2pPr>
            <a:lvl3pPr marL="822960" indent="-274320">
              <a:buClr>
                <a:schemeClr val="accent4">
                  <a:lumMod val="90000"/>
                  <a:lumOff val="10000"/>
                </a:schemeClr>
              </a:buClr>
              <a:buFont typeface="Arial" panose="020B0604020202020204" pitchFamily="34" charset="0"/>
              <a:buChar char="•"/>
              <a:defRPr sz="24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2"/>
          <p:cNvSpPr>
            <a:spLocks noGrp="1"/>
          </p:cNvSpPr>
          <p:nvPr>
            <p:ph idx="10"/>
          </p:nvPr>
        </p:nvSpPr>
        <p:spPr>
          <a:xfrm>
            <a:off x="6211019" y="1613959"/>
            <a:ext cx="5142781" cy="4433158"/>
          </a:xfrm>
        </p:spPr>
        <p:txBody>
          <a:bodyPr>
            <a:normAutofit/>
          </a:bodyPr>
          <a:lstStyle>
            <a:lvl1pPr>
              <a:lnSpc>
                <a:spcPct val="100000"/>
              </a:lnSpc>
              <a:spcBef>
                <a:spcPts val="600"/>
              </a:spcBef>
              <a:spcAft>
                <a:spcPts val="300"/>
              </a:spcAft>
              <a:buClr>
                <a:schemeClr val="accent4">
                  <a:lumMod val="90000"/>
                  <a:lumOff val="10000"/>
                </a:schemeClr>
              </a:buClr>
              <a:buSzPct val="120000"/>
              <a:defRPr sz="3200">
                <a:latin typeface="+mj-lt"/>
              </a:defRPr>
            </a:lvl1pPr>
            <a:lvl2pPr marL="548640" indent="-274320">
              <a:lnSpc>
                <a:spcPct val="100000"/>
              </a:lnSpc>
              <a:spcBef>
                <a:spcPts val="300"/>
              </a:spcBef>
              <a:spcAft>
                <a:spcPts val="300"/>
              </a:spcAft>
              <a:buClr>
                <a:schemeClr val="accent4">
                  <a:lumMod val="90000"/>
                  <a:lumOff val="10000"/>
                </a:schemeClr>
              </a:buClr>
              <a:buSzPct val="120000"/>
              <a:buFont typeface="Franklin Gothic Demi Cond" panose="020B0706030402020204" pitchFamily="34" charset="0"/>
              <a:buChar char="»"/>
              <a:defRPr sz="2800">
                <a:latin typeface="+mj-lt"/>
              </a:defRPr>
            </a:lvl2pPr>
            <a:lvl3pPr marL="822960" indent="-274320">
              <a:buClr>
                <a:schemeClr val="accent4">
                  <a:lumMod val="90000"/>
                  <a:lumOff val="10000"/>
                </a:schemeClr>
              </a:buClr>
              <a:buFont typeface="Arial" panose="020B0604020202020204" pitchFamily="34" charset="0"/>
              <a:buChar char="•"/>
              <a:defRPr sz="24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3013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4" name="Title 1"/>
          <p:cNvSpPr>
            <a:spLocks noGrp="1"/>
          </p:cNvSpPr>
          <p:nvPr>
            <p:ph type="title" hasCustomPrompt="1"/>
          </p:nvPr>
        </p:nvSpPr>
        <p:spPr>
          <a:xfrm>
            <a:off x="838200" y="1"/>
            <a:ext cx="10515600" cy="1428750"/>
          </a:xfrm>
        </p:spPr>
        <p:txBody>
          <a:bodyPr/>
          <a:lstStyle>
            <a:lvl1pPr algn="l">
              <a:defRPr baseline="0">
                <a:solidFill>
                  <a:schemeClr val="bg1"/>
                </a:solidFill>
              </a:defRPr>
            </a:lvl1pPr>
          </a:lstStyle>
          <a:p>
            <a:r>
              <a:rPr lang="en-US" dirty="0"/>
              <a:t>Full Size Image Only</a:t>
            </a:r>
          </a:p>
        </p:txBody>
      </p:sp>
      <p:sp>
        <p:nvSpPr>
          <p:cNvPr id="6" name="Picture Placeholder 5"/>
          <p:cNvSpPr>
            <a:spLocks noGrp="1"/>
          </p:cNvSpPr>
          <p:nvPr>
            <p:ph type="pic" sz="quarter" idx="10"/>
          </p:nvPr>
        </p:nvSpPr>
        <p:spPr>
          <a:xfrm>
            <a:off x="0" y="1428750"/>
            <a:ext cx="12192000" cy="5429250"/>
          </a:xfrm>
        </p:spPr>
        <p:txBody>
          <a:bodyPr/>
          <a:lstStyle/>
          <a:p>
            <a:endParaRPr lang="en-US" dirty="0"/>
          </a:p>
        </p:txBody>
      </p:sp>
    </p:spTree>
    <p:extLst>
      <p:ext uri="{BB962C8B-B14F-4D97-AF65-F5344CB8AC3E}">
        <p14:creationId xmlns:p14="http://schemas.microsoft.com/office/powerpoint/2010/main" val="103975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083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Gallery Option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4" name="Title 1"/>
          <p:cNvSpPr>
            <a:spLocks noGrp="1"/>
          </p:cNvSpPr>
          <p:nvPr>
            <p:ph type="title" hasCustomPrompt="1"/>
          </p:nvPr>
        </p:nvSpPr>
        <p:spPr>
          <a:xfrm>
            <a:off x="838200" y="1"/>
            <a:ext cx="10515600" cy="1428750"/>
          </a:xfrm>
        </p:spPr>
        <p:txBody>
          <a:bodyPr/>
          <a:lstStyle>
            <a:lvl1pPr algn="l">
              <a:defRPr baseline="0">
                <a:solidFill>
                  <a:schemeClr val="bg1"/>
                </a:solidFill>
              </a:defRPr>
            </a:lvl1pPr>
          </a:lstStyle>
          <a:p>
            <a:r>
              <a:rPr lang="en-US" dirty="0"/>
              <a:t>Photo Gallery Option One</a:t>
            </a:r>
          </a:p>
        </p:txBody>
      </p:sp>
      <p:sp>
        <p:nvSpPr>
          <p:cNvPr id="7" name="Picture Placeholder 5"/>
          <p:cNvSpPr>
            <a:spLocks noGrp="1"/>
          </p:cNvSpPr>
          <p:nvPr>
            <p:ph type="pic" sz="quarter" idx="11"/>
          </p:nvPr>
        </p:nvSpPr>
        <p:spPr>
          <a:xfrm>
            <a:off x="7123289" y="1600202"/>
            <a:ext cx="4786488" cy="2184399"/>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txBody>
          <a:bodyPr/>
          <a:lstStyle>
            <a:lvl1pPr>
              <a:defRPr>
                <a:solidFill>
                  <a:schemeClr val="bg2"/>
                </a:solidFill>
              </a:defRPr>
            </a:lvl1pPr>
          </a:lstStyle>
          <a:p>
            <a:endParaRPr lang="en-US" dirty="0"/>
          </a:p>
        </p:txBody>
      </p:sp>
      <p:sp>
        <p:nvSpPr>
          <p:cNvPr id="8" name="Picture Placeholder 5"/>
          <p:cNvSpPr>
            <a:spLocks noGrp="1"/>
          </p:cNvSpPr>
          <p:nvPr>
            <p:ph type="pic" sz="quarter" idx="12"/>
          </p:nvPr>
        </p:nvSpPr>
        <p:spPr>
          <a:xfrm>
            <a:off x="7123289" y="3920067"/>
            <a:ext cx="4786488" cy="2709333"/>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txBody>
          <a:bodyPr/>
          <a:lstStyle>
            <a:lvl1pPr>
              <a:defRPr>
                <a:solidFill>
                  <a:schemeClr val="bg2"/>
                </a:solidFill>
              </a:defRPr>
            </a:lvl1pPr>
          </a:lstStyle>
          <a:p>
            <a:endParaRPr lang="en-US" dirty="0"/>
          </a:p>
        </p:txBody>
      </p:sp>
      <p:sp>
        <p:nvSpPr>
          <p:cNvPr id="10" name="Content Placeholder 9"/>
          <p:cNvSpPr>
            <a:spLocks noGrp="1"/>
          </p:cNvSpPr>
          <p:nvPr>
            <p:ph sz="quarter" idx="13"/>
          </p:nvPr>
        </p:nvSpPr>
        <p:spPr>
          <a:xfrm>
            <a:off x="304800" y="1600201"/>
            <a:ext cx="6580717" cy="5029199"/>
          </a:xfrm>
        </p:spPr>
        <p:txBody>
          <a:bodyPr>
            <a:normAutofit/>
          </a:bodyPr>
          <a:lstStyle>
            <a:lvl1pPr>
              <a:spcAft>
                <a:spcPts val="600"/>
              </a:spcAft>
              <a:defRPr sz="3600">
                <a:latin typeface="+mj-lt"/>
              </a:defRPr>
            </a:lvl1pPr>
            <a:lvl2pPr>
              <a:spcAft>
                <a:spcPts val="600"/>
              </a:spcAft>
              <a:buClr>
                <a:schemeClr val="accent4">
                  <a:lumMod val="90000"/>
                  <a:lumOff val="10000"/>
                </a:schemeClr>
              </a:buClr>
              <a:defRPr sz="3200">
                <a:latin typeface="+mj-lt"/>
              </a:defRPr>
            </a:lvl2pPr>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7183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Gallery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Photo Gallery Option Two</a:t>
            </a:r>
          </a:p>
        </p:txBody>
      </p:sp>
      <p:sp>
        <p:nvSpPr>
          <p:cNvPr id="9" name="Picture Placeholder 5"/>
          <p:cNvSpPr>
            <a:spLocks noGrp="1"/>
          </p:cNvSpPr>
          <p:nvPr>
            <p:ph type="pic" sz="quarter" idx="11"/>
          </p:nvPr>
        </p:nvSpPr>
        <p:spPr>
          <a:xfrm>
            <a:off x="6096000" y="1325564"/>
            <a:ext cx="6096000" cy="55324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txBody>
          <a:bodyPr/>
          <a:lstStyle>
            <a:lvl1pPr>
              <a:defRPr>
                <a:solidFill>
                  <a:schemeClr val="bg2"/>
                </a:solidFill>
              </a:defRPr>
            </a:lvl1pPr>
          </a:lstStyle>
          <a:p>
            <a:endParaRPr lang="en-US" dirty="0"/>
          </a:p>
        </p:txBody>
      </p:sp>
      <p:sp>
        <p:nvSpPr>
          <p:cNvPr id="12" name="Picture Placeholder 5"/>
          <p:cNvSpPr>
            <a:spLocks noGrp="1"/>
          </p:cNvSpPr>
          <p:nvPr>
            <p:ph type="pic" sz="quarter" idx="12"/>
          </p:nvPr>
        </p:nvSpPr>
        <p:spPr>
          <a:xfrm>
            <a:off x="0" y="1325563"/>
            <a:ext cx="6096000" cy="2781248"/>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txBody>
          <a:bodyPr/>
          <a:lstStyle>
            <a:lvl1pPr>
              <a:defRPr>
                <a:solidFill>
                  <a:schemeClr val="bg2"/>
                </a:solidFill>
              </a:defRPr>
            </a:lvl1pPr>
          </a:lstStyle>
          <a:p>
            <a:endParaRPr lang="en-US" dirty="0"/>
          </a:p>
        </p:txBody>
      </p:sp>
      <p:sp>
        <p:nvSpPr>
          <p:cNvPr id="13" name="Picture Placeholder 5"/>
          <p:cNvSpPr>
            <a:spLocks noGrp="1"/>
          </p:cNvSpPr>
          <p:nvPr>
            <p:ph type="pic" sz="quarter" idx="13"/>
          </p:nvPr>
        </p:nvSpPr>
        <p:spPr>
          <a:xfrm>
            <a:off x="0" y="4106814"/>
            <a:ext cx="6096000" cy="275118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txBody>
          <a:bodyPr/>
          <a:lstStyle>
            <a:lvl1pPr>
              <a:defRPr>
                <a:solidFill>
                  <a:schemeClr val="bg2"/>
                </a:solidFill>
              </a:defRPr>
            </a:lvl1pPr>
          </a:lstStyle>
          <a:p>
            <a:endParaRPr lang="en-US" dirty="0"/>
          </a:p>
        </p:txBody>
      </p:sp>
    </p:spTree>
    <p:extLst>
      <p:ext uri="{BB962C8B-B14F-4D97-AF65-F5344CB8AC3E}">
        <p14:creationId xmlns:p14="http://schemas.microsoft.com/office/powerpoint/2010/main" val="1728958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E38248-A358-4820-9F07-56CD64812952}"/>
              </a:ext>
            </a:extLst>
          </p:cNvPr>
          <p:cNvPicPr>
            <a:picLocks noChangeAspect="1"/>
          </p:cNvPicPr>
          <p:nvPr userDrawn="1"/>
        </p:nvPicPr>
        <p:blipFill rotWithShape="1">
          <a:blip r:embed="rId2" cstate="print">
            <a:duotone>
              <a:prstClr val="black"/>
              <a:schemeClr val="accent4">
                <a:lumMod val="50000"/>
                <a:lumOff val="50000"/>
                <a:tint val="45000"/>
                <a:satMod val="400000"/>
              </a:schemeClr>
            </a:duotone>
            <a:extLst>
              <a:ext uri="{28A0092B-C50C-407E-A947-70E740481C1C}">
                <a14:useLocalDpi xmlns:a14="http://schemas.microsoft.com/office/drawing/2010/main" val="0"/>
              </a:ext>
            </a:extLst>
          </a:blip>
          <a:srcRect b="16543"/>
          <a:stretch/>
        </p:blipFill>
        <p:spPr>
          <a:xfrm>
            <a:off x="0" y="1"/>
            <a:ext cx="12192000" cy="1430866"/>
          </a:xfrm>
          <a:prstGeom prst="rect">
            <a:avLst/>
          </a:prstGeom>
        </p:spPr>
      </p:pic>
      <p:sp>
        <p:nvSpPr>
          <p:cNvPr id="5" name="Title 1"/>
          <p:cNvSpPr>
            <a:spLocks noGrp="1"/>
          </p:cNvSpPr>
          <p:nvPr>
            <p:ph type="title" hasCustomPrompt="1"/>
          </p:nvPr>
        </p:nvSpPr>
        <p:spPr>
          <a:xfrm>
            <a:off x="838200" y="1"/>
            <a:ext cx="10515600" cy="1428750"/>
          </a:xfrm>
        </p:spPr>
        <p:txBody>
          <a:bodyPr/>
          <a:lstStyle>
            <a:lvl1pPr algn="l">
              <a:defRPr baseline="0">
                <a:solidFill>
                  <a:schemeClr val="bg1"/>
                </a:solidFill>
              </a:defRPr>
            </a:lvl1pPr>
          </a:lstStyle>
          <a:p>
            <a:r>
              <a:rPr lang="en-US" dirty="0"/>
              <a:t>Photos with Captions</a:t>
            </a:r>
          </a:p>
        </p:txBody>
      </p:sp>
      <p:sp>
        <p:nvSpPr>
          <p:cNvPr id="3" name="Picture Placeholder 2"/>
          <p:cNvSpPr>
            <a:spLocks noGrp="1"/>
          </p:cNvSpPr>
          <p:nvPr>
            <p:ph type="pic" sz="quarter" idx="10"/>
          </p:nvPr>
        </p:nvSpPr>
        <p:spPr>
          <a:xfrm>
            <a:off x="544690" y="2171701"/>
            <a:ext cx="3598333" cy="2988733"/>
          </a:xfrm>
          <a:gradFill flip="none" rotWithShape="1">
            <a:gsLst>
              <a:gs pos="0">
                <a:schemeClr val="bg2"/>
              </a:gs>
              <a:gs pos="100000">
                <a:schemeClr val="bg2">
                  <a:lumMod val="75000"/>
                </a:schemeClr>
              </a:gs>
            </a:gsLst>
            <a:lin ang="2700000" scaled="1"/>
            <a:tileRect/>
          </a:gradFill>
          <a:ln>
            <a:noFill/>
          </a:ln>
        </p:spPr>
        <p:txBody>
          <a:bodyPr/>
          <a:lstStyle/>
          <a:p>
            <a:endParaRPr lang="en-US" dirty="0"/>
          </a:p>
        </p:txBody>
      </p:sp>
      <p:sp>
        <p:nvSpPr>
          <p:cNvPr id="10" name="Picture Placeholder 2"/>
          <p:cNvSpPr>
            <a:spLocks noGrp="1"/>
          </p:cNvSpPr>
          <p:nvPr>
            <p:ph type="pic" sz="quarter" idx="11"/>
          </p:nvPr>
        </p:nvSpPr>
        <p:spPr>
          <a:xfrm>
            <a:off x="4349045" y="2171701"/>
            <a:ext cx="3598333" cy="2988733"/>
          </a:xfrm>
          <a:gradFill flip="none" rotWithShape="1">
            <a:gsLst>
              <a:gs pos="0">
                <a:schemeClr val="bg2"/>
              </a:gs>
              <a:gs pos="100000">
                <a:schemeClr val="bg2">
                  <a:lumMod val="75000"/>
                </a:schemeClr>
              </a:gs>
            </a:gsLst>
            <a:lin ang="2700000" scaled="1"/>
            <a:tileRect/>
          </a:gradFill>
          <a:ln>
            <a:noFill/>
          </a:ln>
        </p:spPr>
        <p:txBody>
          <a:bodyPr/>
          <a:lstStyle/>
          <a:p>
            <a:endParaRPr lang="en-US" dirty="0"/>
          </a:p>
        </p:txBody>
      </p:sp>
      <p:sp>
        <p:nvSpPr>
          <p:cNvPr id="11" name="Picture Placeholder 2"/>
          <p:cNvSpPr>
            <a:spLocks noGrp="1"/>
          </p:cNvSpPr>
          <p:nvPr>
            <p:ph type="pic" sz="quarter" idx="12"/>
          </p:nvPr>
        </p:nvSpPr>
        <p:spPr>
          <a:xfrm>
            <a:off x="8153402" y="2171701"/>
            <a:ext cx="3598333" cy="2988733"/>
          </a:xfrm>
          <a:gradFill flip="none" rotWithShape="1">
            <a:gsLst>
              <a:gs pos="0">
                <a:schemeClr val="bg2"/>
              </a:gs>
              <a:gs pos="100000">
                <a:schemeClr val="bg2">
                  <a:lumMod val="75000"/>
                </a:schemeClr>
              </a:gs>
            </a:gsLst>
            <a:lin ang="2700000" scaled="1"/>
            <a:tileRect/>
          </a:gradFill>
          <a:ln>
            <a:noFill/>
          </a:ln>
        </p:spPr>
        <p:txBody>
          <a:bodyPr/>
          <a:lstStyle/>
          <a:p>
            <a:endParaRPr lang="en-US" dirty="0"/>
          </a:p>
        </p:txBody>
      </p:sp>
      <p:sp>
        <p:nvSpPr>
          <p:cNvPr id="14" name="Text Placeholder 13"/>
          <p:cNvSpPr>
            <a:spLocks noGrp="1"/>
          </p:cNvSpPr>
          <p:nvPr>
            <p:ph type="body" sz="quarter" idx="13" hasCustomPrompt="1"/>
          </p:nvPr>
        </p:nvSpPr>
        <p:spPr>
          <a:xfrm>
            <a:off x="1128889" y="4875743"/>
            <a:ext cx="3013427" cy="503237"/>
          </a:xfrm>
          <a:prstGeom prst="wedgeRectCallout">
            <a:avLst>
              <a:gd name="adj1" fmla="val 20901"/>
              <a:gd name="adj2" fmla="val -72816"/>
            </a:avLst>
          </a:prstGeom>
          <a:gradFill flip="none" rotWithShape="1">
            <a:gsLst>
              <a:gs pos="0">
                <a:schemeClr val="tx1"/>
              </a:gs>
              <a:gs pos="100000">
                <a:schemeClr val="tx2"/>
              </a:gs>
            </a:gsLst>
            <a:lin ang="16200000" scaled="1"/>
            <a:tileRect/>
          </a:gradFill>
        </p:spPr>
        <p:txBody>
          <a:bodyPr anchor="ctr">
            <a:normAutofit/>
          </a:bodyPr>
          <a:lstStyle>
            <a:lvl1pPr marL="0" indent="0" algn="ctr">
              <a:buFontTx/>
              <a:buNone/>
              <a:defRPr sz="2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Caption</a:t>
            </a:r>
          </a:p>
        </p:txBody>
      </p:sp>
      <p:sp>
        <p:nvSpPr>
          <p:cNvPr id="16" name="Text Placeholder 13"/>
          <p:cNvSpPr>
            <a:spLocks noGrp="1"/>
          </p:cNvSpPr>
          <p:nvPr>
            <p:ph type="body" sz="quarter" idx="14" hasCustomPrompt="1"/>
          </p:nvPr>
        </p:nvSpPr>
        <p:spPr>
          <a:xfrm>
            <a:off x="8738308" y="4809597"/>
            <a:ext cx="3013427" cy="569382"/>
          </a:xfrm>
          <a:prstGeom prst="wedgeRectCallout">
            <a:avLst>
              <a:gd name="adj1" fmla="val 20901"/>
              <a:gd name="adj2" fmla="val -72816"/>
            </a:avLst>
          </a:prstGeom>
          <a:gradFill>
            <a:gsLst>
              <a:gs pos="0">
                <a:schemeClr val="tx1"/>
              </a:gs>
              <a:gs pos="100000">
                <a:schemeClr val="tx2"/>
              </a:gs>
            </a:gsLst>
            <a:lin ang="16200000" scaled="1"/>
          </a:gradFill>
        </p:spPr>
        <p:txBody>
          <a:bodyPr anchor="ctr">
            <a:normAutofit/>
          </a:bodyPr>
          <a:lstStyle>
            <a:lvl1pPr marL="0" indent="0" algn="ctr">
              <a:buFontTx/>
              <a:buNone/>
              <a:defRPr sz="2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Caption</a:t>
            </a:r>
          </a:p>
        </p:txBody>
      </p:sp>
      <p:sp>
        <p:nvSpPr>
          <p:cNvPr id="17" name="Text Placeholder 13"/>
          <p:cNvSpPr>
            <a:spLocks noGrp="1"/>
          </p:cNvSpPr>
          <p:nvPr>
            <p:ph type="body" sz="quarter" idx="15" hasCustomPrompt="1"/>
          </p:nvPr>
        </p:nvSpPr>
        <p:spPr>
          <a:xfrm>
            <a:off x="4933952" y="4809597"/>
            <a:ext cx="3013427" cy="569382"/>
          </a:xfrm>
          <a:prstGeom prst="wedgeRectCallout">
            <a:avLst>
              <a:gd name="adj1" fmla="val 20901"/>
              <a:gd name="adj2" fmla="val -72816"/>
            </a:avLst>
          </a:prstGeom>
          <a:gradFill>
            <a:gsLst>
              <a:gs pos="0">
                <a:schemeClr val="tx1"/>
              </a:gs>
              <a:gs pos="100000">
                <a:schemeClr val="tx2"/>
              </a:gs>
            </a:gsLst>
            <a:lin ang="16200000" scaled="1"/>
          </a:gradFill>
        </p:spPr>
        <p:txBody>
          <a:bodyPr anchor="ctr">
            <a:normAutofit/>
          </a:bodyPr>
          <a:lstStyle>
            <a:lvl1pPr marL="0" indent="0" algn="ctr">
              <a:buFontTx/>
              <a:buNone/>
              <a:defRPr sz="2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Caption</a:t>
            </a:r>
          </a:p>
        </p:txBody>
      </p:sp>
    </p:spTree>
    <p:extLst>
      <p:ext uri="{BB962C8B-B14F-4D97-AF65-F5344CB8AC3E}">
        <p14:creationId xmlns:p14="http://schemas.microsoft.com/office/powerpoint/2010/main" val="4043142773"/>
      </p:ext>
    </p:extLst>
  </p:cSld>
  <p:clrMapOvr>
    <a:masterClrMapping/>
  </p:clrMapOvr>
  <p:extLst>
    <p:ext uri="{DCECCB84-F9BA-43D5-87BE-67443E8EF086}">
      <p15:sldGuideLst xmlns:p15="http://schemas.microsoft.com/office/powerpoint/2012/main">
        <p15:guide id="1" orient="horz" pos="3552" userDrawn="1">
          <p15:clr>
            <a:srgbClr val="FBAE40"/>
          </p15:clr>
        </p15:guide>
        <p15:guide id="2" orient="horz" pos="13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Blank Slide</a:t>
            </a:r>
          </a:p>
        </p:txBody>
      </p:sp>
    </p:spTree>
    <p:extLst>
      <p:ext uri="{BB962C8B-B14F-4D97-AF65-F5344CB8AC3E}">
        <p14:creationId xmlns:p14="http://schemas.microsoft.com/office/powerpoint/2010/main" val="18325297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13959"/>
            <a:ext cx="12192000" cy="4897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TextBox 4">
            <a:extLst>
              <a:ext uri="{FF2B5EF4-FFF2-40B4-BE49-F238E27FC236}">
                <a16:creationId xmlns:a16="http://schemas.microsoft.com/office/drawing/2014/main" id="{129FB939-BF2F-42E0-9929-FBB99E58B7CC}"/>
              </a:ext>
            </a:extLst>
          </p:cNvPr>
          <p:cNvSpPr txBox="1"/>
          <p:nvPr userDrawn="1"/>
        </p:nvSpPr>
        <p:spPr>
          <a:xfrm>
            <a:off x="11176000" y="6511133"/>
            <a:ext cx="1016000" cy="338554"/>
          </a:xfrm>
          <a:prstGeom prst="rect">
            <a:avLst/>
          </a:prstGeom>
          <a:noFill/>
        </p:spPr>
        <p:txBody>
          <a:bodyPr wrap="square" rtlCol="0">
            <a:spAutoFit/>
          </a:bodyPr>
          <a:lstStyle/>
          <a:p>
            <a:pPr algn="r"/>
            <a:fld id="{2A94437F-5DC2-4535-9C0A-413BD4FA0369}" type="slidenum">
              <a:rPr lang="en-US" sz="1600" smtClean="0">
                <a:solidFill>
                  <a:schemeClr val="accent2"/>
                </a:solidFill>
                <a:latin typeface="+mj-lt"/>
              </a:rPr>
              <a:t>‹#›</a:t>
            </a:fld>
            <a:endParaRPr lang="en-US" sz="1400" dirty="0">
              <a:solidFill>
                <a:schemeClr val="accent2"/>
              </a:solidFill>
              <a:latin typeface="+mj-lt"/>
            </a:endParaRPr>
          </a:p>
        </p:txBody>
      </p:sp>
    </p:spTree>
    <p:extLst>
      <p:ext uri="{BB962C8B-B14F-4D97-AF65-F5344CB8AC3E}">
        <p14:creationId xmlns:p14="http://schemas.microsoft.com/office/powerpoint/2010/main" val="30011918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36" r:id="rId3"/>
    <p:sldLayoutId id="2147483717" r:id="rId4"/>
    <p:sldLayoutId id="2147483739" r:id="rId5"/>
    <p:sldLayoutId id="2147483719" r:id="rId6"/>
    <p:sldLayoutId id="2147483720" r:id="rId7"/>
    <p:sldLayoutId id="2147483721" r:id="rId8"/>
    <p:sldLayoutId id="2147483723" r:id="rId9"/>
    <p:sldLayoutId id="2147483743" r:id="rId10"/>
    <p:sldLayoutId id="2147483724" r:id="rId11"/>
    <p:sldLayoutId id="2147483737" r:id="rId12"/>
    <p:sldLayoutId id="2147483725" r:id="rId13"/>
    <p:sldLayoutId id="2147483726" r:id="rId14"/>
    <p:sldLayoutId id="2147483727" r:id="rId15"/>
    <p:sldLayoutId id="2147483728" r:id="rId16"/>
    <p:sldLayoutId id="2147483731" r:id="rId17"/>
    <p:sldLayoutId id="2147483733" r:id="rId18"/>
    <p:sldLayoutId id="2147483740" r:id="rId19"/>
  </p:sldLayoutIdLst>
  <p:hf sldNum="0" hdr="0" ftr="0" dt="0"/>
  <p:txStyles>
    <p:titleStyle>
      <a:lvl1pPr algn="ctr" defTabSz="914400" rtl="0" eaLnBrk="1" latinLnBrk="0" hangingPunct="1">
        <a:lnSpc>
          <a:spcPct val="90000"/>
        </a:lnSpc>
        <a:spcBef>
          <a:spcPct val="0"/>
        </a:spcBef>
        <a:buNone/>
        <a:defRPr sz="4400" b="0" i="0" u="none" kern="1200">
          <a:solidFill>
            <a:schemeClr val="tx2"/>
          </a:solidFill>
          <a:latin typeface="+mj-lt"/>
          <a:ea typeface="+mj-ea"/>
          <a:cs typeface="+mj-cs"/>
        </a:defRPr>
      </a:lvl1pPr>
    </p:titleStyle>
    <p:bodyStyle>
      <a:lvl1pPr marL="274320" indent="-274320" algn="l" defTabSz="914400" rtl="0" eaLnBrk="1" latinLnBrk="0" hangingPunct="1">
        <a:lnSpc>
          <a:spcPct val="100000"/>
        </a:lnSpc>
        <a:spcBef>
          <a:spcPts val="600"/>
        </a:spcBef>
        <a:spcAft>
          <a:spcPts val="300"/>
        </a:spcAft>
        <a:buSzPct val="120000"/>
        <a:buFont typeface="Wingdings" panose="05000000000000000000" pitchFamily="2" charset="2"/>
        <a:buChar char="§"/>
        <a:defRPr sz="2800" kern="1200" baseline="0">
          <a:solidFill>
            <a:schemeClr val="accent4">
              <a:lumMod val="90000"/>
              <a:lumOff val="10000"/>
            </a:schemeClr>
          </a:solidFill>
          <a:latin typeface="+mn-lt"/>
          <a:ea typeface="+mn-ea"/>
          <a:cs typeface="+mn-cs"/>
        </a:defRPr>
      </a:lvl1pPr>
      <a:lvl2pPr marL="548640" indent="-274320" algn="l" defTabSz="914400" rtl="0" eaLnBrk="1" latinLnBrk="0" hangingPunct="1">
        <a:lnSpc>
          <a:spcPct val="100000"/>
        </a:lnSpc>
        <a:spcBef>
          <a:spcPts val="300"/>
        </a:spcBef>
        <a:spcAft>
          <a:spcPts val="300"/>
        </a:spcAft>
        <a:buClr>
          <a:schemeClr val="accent4">
            <a:lumMod val="90000"/>
            <a:lumOff val="10000"/>
          </a:schemeClr>
        </a:buClr>
        <a:buSzPct val="150000"/>
        <a:buFont typeface="Franklin Gothic Medium" panose="020B0603020102020204" pitchFamily="34" charset="0"/>
        <a:buChar char="»"/>
        <a:defRPr sz="2400" b="0" i="0" u="none" kern="1200" baseline="0">
          <a:solidFill>
            <a:schemeClr val="accent4">
              <a:lumMod val="90000"/>
              <a:lumOff val="10000"/>
            </a:schemeClr>
          </a:solidFill>
          <a:latin typeface="+mn-lt"/>
          <a:ea typeface="+mn-ea"/>
          <a:cs typeface="+mn-cs"/>
        </a:defRPr>
      </a:lvl2pPr>
      <a:lvl3pPr marL="822960" indent="-274320" algn="l" defTabSz="914400" rtl="0" eaLnBrk="1" latinLnBrk="0" hangingPunct="1">
        <a:lnSpc>
          <a:spcPct val="100000"/>
        </a:lnSpc>
        <a:spcBef>
          <a:spcPts val="300"/>
        </a:spcBef>
        <a:spcAft>
          <a:spcPts val="300"/>
        </a:spcAft>
        <a:buClr>
          <a:schemeClr val="accent4">
            <a:lumMod val="90000"/>
            <a:lumOff val="10000"/>
          </a:schemeClr>
        </a:buClr>
        <a:buSzPct val="100000"/>
        <a:buFont typeface="Arial" panose="020B0604020202020204" pitchFamily="34" charset="0"/>
        <a:buChar char="•"/>
        <a:defRPr sz="2000" kern="1200" baseline="0">
          <a:solidFill>
            <a:schemeClr val="accent4">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spcAft>
          <a:spcPts val="1200"/>
        </a:spcAft>
        <a:buSzPct val="120000"/>
        <a:buFontTx/>
        <a:buBlip>
          <a:blip r:embed="rId21"/>
        </a:buBlip>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spcAft>
          <a:spcPts val="1200"/>
        </a:spcAft>
        <a:buSzPct val="120000"/>
        <a:buFontTx/>
        <a:buBlip>
          <a:blip r:embed="rId21"/>
        </a:buBlip>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ooledfund.org/details/study/54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ooledfund.org/details/study/54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2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pooledfund.org/details/study/549"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jennifer.albert@dot.gov" TargetMode="External"/><Relationship Id="rId7" Type="http://schemas.openxmlformats.org/officeDocument/2006/relationships/hyperlink" Target="mailto:jmv7@pitt.edu"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mailto:lpierce@nce.net" TargetMode="External"/><Relationship Id="rId5" Type="http://schemas.openxmlformats.org/officeDocument/2006/relationships/hyperlink" Target="mailto:klsmith@appliedpavement.com" TargetMode="External"/><Relationship Id="rId4" Type="http://schemas.openxmlformats.org/officeDocument/2006/relationships/hyperlink" Target="mailto:tom.yu@dot.gov"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27B907E-BF78-4C6C-81DA-9C18E8C9FC76}"/>
              </a:ext>
            </a:extLst>
          </p:cNvPr>
          <p:cNvSpPr txBox="1">
            <a:spLocks/>
          </p:cNvSpPr>
          <p:nvPr/>
        </p:nvSpPr>
        <p:spPr bwMode="auto">
          <a:xfrm>
            <a:off x="2362200" y="795558"/>
            <a:ext cx="7239000" cy="652242"/>
          </a:xfrm>
          <a:prstGeom prst="rect">
            <a:avLst/>
          </a:prstGeom>
          <a:noFill/>
          <a:ln w="9525">
            <a:noFill/>
            <a:miter lim="800000"/>
            <a:headEnd/>
            <a:tailEnd/>
          </a:ln>
        </p:spPr>
        <p:txBody>
          <a:bodyPr/>
          <a:lstStyle/>
          <a:p>
            <a:pPr algn="ctr">
              <a:spcBef>
                <a:spcPct val="20000"/>
              </a:spcBef>
            </a:pPr>
            <a:r>
              <a:rPr lang="en-US" sz="4000" dirty="0">
                <a:solidFill>
                  <a:srgbClr val="0070C0"/>
                </a:solidFill>
                <a:latin typeface="+mj-lt"/>
              </a:rPr>
              <a:t>WELCOME TO THE</a:t>
            </a:r>
          </a:p>
        </p:txBody>
      </p:sp>
      <p:sp>
        <p:nvSpPr>
          <p:cNvPr id="8" name="Subtitle 2">
            <a:extLst>
              <a:ext uri="{FF2B5EF4-FFF2-40B4-BE49-F238E27FC236}">
                <a16:creationId xmlns:a16="http://schemas.microsoft.com/office/drawing/2014/main" id="{3A9FEF2A-6F9E-4C48-84CE-CD969469DCDF}"/>
              </a:ext>
            </a:extLst>
          </p:cNvPr>
          <p:cNvSpPr txBox="1">
            <a:spLocks/>
          </p:cNvSpPr>
          <p:nvPr/>
        </p:nvSpPr>
        <p:spPr bwMode="auto">
          <a:xfrm>
            <a:off x="1521909" y="1447800"/>
            <a:ext cx="8993691" cy="1371600"/>
          </a:xfrm>
          <a:prstGeom prst="rect">
            <a:avLst/>
          </a:prstGeom>
          <a:noFill/>
          <a:ln w="9525">
            <a:noFill/>
            <a:miter lim="800000"/>
            <a:headEnd/>
            <a:tailEnd/>
          </a:ln>
        </p:spPr>
        <p:txBody>
          <a:bodyPr/>
          <a:lstStyle/>
          <a:p>
            <a:pPr algn="ctr"/>
            <a:r>
              <a:rPr lang="en-US" sz="4000" dirty="0">
                <a:solidFill>
                  <a:schemeClr val="tx1"/>
                </a:solidFill>
                <a:latin typeface="+mj-lt"/>
              </a:rPr>
              <a:t>Pavement ME User Group (PMEUG)</a:t>
            </a:r>
          </a:p>
          <a:p>
            <a:pPr algn="ctr"/>
            <a:r>
              <a:rPr lang="en-US" sz="4000" dirty="0">
                <a:solidFill>
                  <a:schemeClr val="tx1"/>
                </a:solidFill>
                <a:latin typeface="+mj-lt"/>
              </a:rPr>
              <a:t>Software Training Webinar #5</a:t>
            </a:r>
          </a:p>
        </p:txBody>
      </p:sp>
      <p:sp>
        <p:nvSpPr>
          <p:cNvPr id="2" name="Rectangle 1">
            <a:extLst>
              <a:ext uri="{FF2B5EF4-FFF2-40B4-BE49-F238E27FC236}">
                <a16:creationId xmlns:a16="http://schemas.microsoft.com/office/drawing/2014/main" id="{92752E12-24AB-4BC6-9F21-CE5AF5FD04BE}"/>
              </a:ext>
            </a:extLst>
          </p:cNvPr>
          <p:cNvSpPr/>
          <p:nvPr/>
        </p:nvSpPr>
        <p:spPr>
          <a:xfrm>
            <a:off x="8991600" y="6007286"/>
            <a:ext cx="1600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698D45-49B2-4A82-B418-E670E72DCB05}"/>
              </a:ext>
            </a:extLst>
          </p:cNvPr>
          <p:cNvSpPr/>
          <p:nvPr/>
        </p:nvSpPr>
        <p:spPr>
          <a:xfrm>
            <a:off x="1981200" y="3146048"/>
            <a:ext cx="7848600" cy="892552"/>
          </a:xfrm>
          <a:prstGeom prst="rect">
            <a:avLst/>
          </a:prstGeom>
        </p:spPr>
        <p:txBody>
          <a:bodyPr wrap="square">
            <a:spAutoFit/>
          </a:bodyPr>
          <a:lstStyle/>
          <a:p>
            <a:pPr algn="ctr"/>
            <a:r>
              <a:rPr lang="en-US" sz="2600" b="1" dirty="0">
                <a:solidFill>
                  <a:srgbClr val="C00000"/>
                </a:solidFill>
              </a:rPr>
              <a:t>MEPDG Implementation RoadMap Workshop and Report</a:t>
            </a:r>
            <a:endParaRPr lang="en-US" b="1" dirty="0">
              <a:solidFill>
                <a:srgbClr val="C00000"/>
              </a:solidFill>
            </a:endParaRPr>
          </a:p>
        </p:txBody>
      </p:sp>
      <p:pic>
        <p:nvPicPr>
          <p:cNvPr id="3" name="Picture 2" descr="Image result for fhwa">
            <a:extLst>
              <a:ext uri="{FF2B5EF4-FFF2-40B4-BE49-F238E27FC236}">
                <a16:creationId xmlns:a16="http://schemas.microsoft.com/office/drawing/2014/main" id="{36EB533D-5D71-4DE1-9280-BD5FD32808BF}"/>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14109" y="88714"/>
            <a:ext cx="2401691" cy="597086"/>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Graphical user interface, text, application&#10;&#10;Description automatically generated">
            <a:extLst>
              <a:ext uri="{FF2B5EF4-FFF2-40B4-BE49-F238E27FC236}">
                <a16:creationId xmlns:a16="http://schemas.microsoft.com/office/drawing/2014/main" id="{60000B83-82BC-4EE5-A2DB-87B7FE0738ED}"/>
              </a:ext>
            </a:extLst>
          </p:cNvPr>
          <p:cNvPicPr>
            <a:picLocks noChangeAspect="1"/>
          </p:cNvPicPr>
          <p:nvPr/>
        </p:nvPicPr>
        <p:blipFill>
          <a:blip r:embed="rId5"/>
          <a:stretch>
            <a:fillRect/>
          </a:stretch>
        </p:blipFill>
        <p:spPr>
          <a:xfrm>
            <a:off x="76200" y="65274"/>
            <a:ext cx="1981200" cy="1084224"/>
          </a:xfrm>
          <a:prstGeom prst="rect">
            <a:avLst/>
          </a:prstGeom>
        </p:spPr>
      </p:pic>
      <p:pic>
        <p:nvPicPr>
          <p:cNvPr id="6" name="Picture 5" descr="A picture containing indoor, toy, table, person&#10;&#10;Description automatically generated">
            <a:extLst>
              <a:ext uri="{FF2B5EF4-FFF2-40B4-BE49-F238E27FC236}">
                <a16:creationId xmlns:a16="http://schemas.microsoft.com/office/drawing/2014/main" id="{7CBF38B9-13D3-485A-B44C-32C821625FB7}"/>
              </a:ext>
            </a:extLst>
          </p:cNvPr>
          <p:cNvPicPr>
            <a:picLocks noChangeAspect="1"/>
          </p:cNvPicPr>
          <p:nvPr/>
        </p:nvPicPr>
        <p:blipFill>
          <a:blip r:embed="rId6"/>
          <a:stretch>
            <a:fillRect/>
          </a:stretch>
        </p:blipFill>
        <p:spPr>
          <a:xfrm>
            <a:off x="4510088" y="4655314"/>
            <a:ext cx="2881312" cy="1821685"/>
          </a:xfrm>
          <a:prstGeom prst="rect">
            <a:avLst/>
          </a:prstGeom>
        </p:spPr>
      </p:pic>
      <p:sp>
        <p:nvSpPr>
          <p:cNvPr id="10" name="Rectangle 9">
            <a:extLst>
              <a:ext uri="{FF2B5EF4-FFF2-40B4-BE49-F238E27FC236}">
                <a16:creationId xmlns:a16="http://schemas.microsoft.com/office/drawing/2014/main" id="{83D22FF8-F523-477F-B7B1-418BF6967BC3}"/>
              </a:ext>
            </a:extLst>
          </p:cNvPr>
          <p:cNvSpPr/>
          <p:nvPr/>
        </p:nvSpPr>
        <p:spPr>
          <a:xfrm>
            <a:off x="7848600" y="5646003"/>
            <a:ext cx="4191000" cy="830997"/>
          </a:xfrm>
          <a:prstGeom prst="rect">
            <a:avLst/>
          </a:prstGeom>
        </p:spPr>
        <p:txBody>
          <a:bodyPr wrap="square">
            <a:spAutoFit/>
          </a:bodyPr>
          <a:lstStyle/>
          <a:p>
            <a:pPr algn="ctr"/>
            <a:r>
              <a:rPr lang="en-US" sz="2400" b="1" dirty="0">
                <a:solidFill>
                  <a:schemeClr val="tx1"/>
                </a:solidFill>
              </a:rPr>
              <a:t>Wednesday March 29, 2023</a:t>
            </a:r>
          </a:p>
          <a:p>
            <a:pPr algn="ctr"/>
            <a:r>
              <a:rPr lang="en-US" sz="2400" b="1" dirty="0">
                <a:solidFill>
                  <a:schemeClr val="tx1"/>
                </a:solidFill>
              </a:rPr>
              <a:t>1 – 3 pm Eastern</a:t>
            </a:r>
          </a:p>
        </p:txBody>
      </p:sp>
    </p:spTree>
    <p:extLst>
      <p:ext uri="{BB962C8B-B14F-4D97-AF65-F5344CB8AC3E}">
        <p14:creationId xmlns:p14="http://schemas.microsoft.com/office/powerpoint/2010/main" val="150389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FHWA DGIT Team—2006/07 Survey</a:t>
            </a:r>
          </a:p>
        </p:txBody>
      </p:sp>
      <p:sp>
        <p:nvSpPr>
          <p:cNvPr id="4" name="TextBox 3">
            <a:extLst>
              <a:ext uri="{FF2B5EF4-FFF2-40B4-BE49-F238E27FC236}">
                <a16:creationId xmlns:a16="http://schemas.microsoft.com/office/drawing/2014/main" id="{7AF8C8FF-5270-C81A-8116-3D1D39B5E084}"/>
              </a:ext>
            </a:extLst>
          </p:cNvPr>
          <p:cNvSpPr txBox="1"/>
          <p:nvPr/>
        </p:nvSpPr>
        <p:spPr>
          <a:xfrm>
            <a:off x="3733800" y="1447800"/>
            <a:ext cx="4622892"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Timeframe for Implementation</a:t>
            </a:r>
          </a:p>
        </p:txBody>
      </p:sp>
      <p:pic>
        <p:nvPicPr>
          <p:cNvPr id="7" name="Picture 6">
            <a:extLst>
              <a:ext uri="{FF2B5EF4-FFF2-40B4-BE49-F238E27FC236}">
                <a16:creationId xmlns:a16="http://schemas.microsoft.com/office/drawing/2014/main" id="{E1A03BC5-CBE8-E6F8-55B7-56F693F4852A}"/>
              </a:ext>
            </a:extLst>
          </p:cNvPr>
          <p:cNvPicPr>
            <a:picLocks noChangeAspect="1"/>
          </p:cNvPicPr>
          <p:nvPr/>
        </p:nvPicPr>
        <p:blipFill>
          <a:blip r:embed="rId3"/>
          <a:stretch>
            <a:fillRect/>
          </a:stretch>
        </p:blipFill>
        <p:spPr>
          <a:xfrm>
            <a:off x="1346016" y="2038351"/>
            <a:ext cx="9398184" cy="4667249"/>
          </a:xfrm>
          <a:prstGeom prst="rect">
            <a:avLst/>
          </a:prstGeom>
        </p:spPr>
      </p:pic>
    </p:spTree>
    <p:extLst>
      <p:ext uri="{BB962C8B-B14F-4D97-AF65-F5344CB8AC3E}">
        <p14:creationId xmlns:p14="http://schemas.microsoft.com/office/powerpoint/2010/main" val="2326635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NCHRP Synthesis 457—2013 Survey</a:t>
            </a:r>
          </a:p>
        </p:txBody>
      </p:sp>
      <p:pic>
        <p:nvPicPr>
          <p:cNvPr id="3" name="Picture 2">
            <a:extLst>
              <a:ext uri="{FF2B5EF4-FFF2-40B4-BE49-F238E27FC236}">
                <a16:creationId xmlns:a16="http://schemas.microsoft.com/office/drawing/2014/main" id="{D9AEE080-4C01-C6F9-030E-695088DFC107}"/>
              </a:ext>
            </a:extLst>
          </p:cNvPr>
          <p:cNvPicPr>
            <a:picLocks noChangeAspect="1"/>
          </p:cNvPicPr>
          <p:nvPr/>
        </p:nvPicPr>
        <p:blipFill>
          <a:blip r:embed="rId3"/>
          <a:stretch>
            <a:fillRect/>
          </a:stretch>
        </p:blipFill>
        <p:spPr>
          <a:xfrm>
            <a:off x="2260296" y="1447800"/>
            <a:ext cx="6959904" cy="5334000"/>
          </a:xfrm>
          <a:prstGeom prst="rect">
            <a:avLst/>
          </a:prstGeom>
        </p:spPr>
      </p:pic>
      <p:cxnSp>
        <p:nvCxnSpPr>
          <p:cNvPr id="5" name="Straight Arrow Connector 4">
            <a:extLst>
              <a:ext uri="{FF2B5EF4-FFF2-40B4-BE49-F238E27FC236}">
                <a16:creationId xmlns:a16="http://schemas.microsoft.com/office/drawing/2014/main" id="{C3A184A5-8753-323C-B8CA-082F4B5C40FE}"/>
              </a:ext>
            </a:extLst>
          </p:cNvPr>
          <p:cNvCxnSpPr>
            <a:cxnSpLocks/>
          </p:cNvCxnSpPr>
          <p:nvPr/>
        </p:nvCxnSpPr>
        <p:spPr>
          <a:xfrm flipV="1">
            <a:off x="3810000" y="4846766"/>
            <a:ext cx="762000" cy="10990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8D1DB18-EDC8-C9EC-6D2D-C5C0DB6D0867}"/>
              </a:ext>
            </a:extLst>
          </p:cNvPr>
          <p:cNvCxnSpPr>
            <a:cxnSpLocks/>
          </p:cNvCxnSpPr>
          <p:nvPr/>
        </p:nvCxnSpPr>
        <p:spPr>
          <a:xfrm flipV="1">
            <a:off x="3810000" y="5564832"/>
            <a:ext cx="2819400" cy="381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63BB7A-64E8-618A-820A-085812290ECD}"/>
              </a:ext>
            </a:extLst>
          </p:cNvPr>
          <p:cNvCxnSpPr>
            <a:cxnSpLocks/>
          </p:cNvCxnSpPr>
          <p:nvPr/>
        </p:nvCxnSpPr>
        <p:spPr>
          <a:xfrm flipV="1">
            <a:off x="3810000" y="5354166"/>
            <a:ext cx="3352802" cy="591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AF8C8FF-5270-C81A-8116-3D1D39B5E084}"/>
              </a:ext>
            </a:extLst>
          </p:cNvPr>
          <p:cNvSpPr txBox="1"/>
          <p:nvPr/>
        </p:nvSpPr>
        <p:spPr>
          <a:xfrm>
            <a:off x="1371600" y="5710535"/>
            <a:ext cx="2438400" cy="46166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Early Adopters</a:t>
            </a:r>
          </a:p>
        </p:txBody>
      </p:sp>
    </p:spTree>
    <p:extLst>
      <p:ext uri="{BB962C8B-B14F-4D97-AF65-F5344CB8AC3E}">
        <p14:creationId xmlns:p14="http://schemas.microsoft.com/office/powerpoint/2010/main" val="127120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2022 PMEUG Meeting Assessment</a:t>
            </a:r>
          </a:p>
        </p:txBody>
      </p:sp>
      <p:sp>
        <p:nvSpPr>
          <p:cNvPr id="7" name="TextBox 6">
            <a:extLst>
              <a:ext uri="{FF2B5EF4-FFF2-40B4-BE49-F238E27FC236}">
                <a16:creationId xmlns:a16="http://schemas.microsoft.com/office/drawing/2014/main" id="{76187F49-EE57-0489-6FB0-882B35C62C20}"/>
              </a:ext>
            </a:extLst>
          </p:cNvPr>
          <p:cNvSpPr txBox="1"/>
          <p:nvPr/>
        </p:nvSpPr>
        <p:spPr>
          <a:xfrm>
            <a:off x="304800" y="1428751"/>
            <a:ext cx="55626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Asphalt Pavements and/or Overlays</a:t>
            </a:r>
          </a:p>
        </p:txBody>
      </p:sp>
      <p:sp>
        <p:nvSpPr>
          <p:cNvPr id="9" name="TextBox 8">
            <a:extLst>
              <a:ext uri="{FF2B5EF4-FFF2-40B4-BE49-F238E27FC236}">
                <a16:creationId xmlns:a16="http://schemas.microsoft.com/office/drawing/2014/main" id="{ED6DB553-B91D-5ECD-3149-F0007CBBB54D}"/>
              </a:ext>
            </a:extLst>
          </p:cNvPr>
          <p:cNvSpPr txBox="1"/>
          <p:nvPr/>
        </p:nvSpPr>
        <p:spPr>
          <a:xfrm>
            <a:off x="6019800" y="1428750"/>
            <a:ext cx="57150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Concrete Pavements and/or Overlays</a:t>
            </a:r>
          </a:p>
        </p:txBody>
      </p:sp>
      <p:pic>
        <p:nvPicPr>
          <p:cNvPr id="4" name="Picture 3" descr="Map&#10;&#10;Description automatically generated">
            <a:extLst>
              <a:ext uri="{FF2B5EF4-FFF2-40B4-BE49-F238E27FC236}">
                <a16:creationId xmlns:a16="http://schemas.microsoft.com/office/drawing/2014/main" id="{EE913AA2-C8E2-751E-A060-2E412307DCC8}"/>
              </a:ext>
            </a:extLst>
          </p:cNvPr>
          <p:cNvPicPr>
            <a:picLocks/>
          </p:cNvPicPr>
          <p:nvPr/>
        </p:nvPicPr>
        <p:blipFill>
          <a:blip r:embed="rId3"/>
          <a:stretch>
            <a:fillRect/>
          </a:stretch>
        </p:blipFill>
        <p:spPr>
          <a:xfrm>
            <a:off x="868680" y="1842211"/>
            <a:ext cx="4160520" cy="4939589"/>
          </a:xfrm>
          <a:prstGeom prst="rect">
            <a:avLst/>
          </a:prstGeom>
        </p:spPr>
      </p:pic>
      <p:pic>
        <p:nvPicPr>
          <p:cNvPr id="6" name="Picture 5" descr="Map&#10;&#10;Description automatically generated">
            <a:extLst>
              <a:ext uri="{FF2B5EF4-FFF2-40B4-BE49-F238E27FC236}">
                <a16:creationId xmlns:a16="http://schemas.microsoft.com/office/drawing/2014/main" id="{AA0D59A1-4EA6-3D44-1D34-3FDFDDFE0891}"/>
              </a:ext>
            </a:extLst>
          </p:cNvPr>
          <p:cNvPicPr>
            <a:picLocks/>
          </p:cNvPicPr>
          <p:nvPr/>
        </p:nvPicPr>
        <p:blipFill>
          <a:blip r:embed="rId4"/>
          <a:stretch>
            <a:fillRect/>
          </a:stretch>
        </p:blipFill>
        <p:spPr>
          <a:xfrm>
            <a:off x="6812280" y="1828800"/>
            <a:ext cx="4160520" cy="4939589"/>
          </a:xfrm>
          <a:prstGeom prst="rect">
            <a:avLst/>
          </a:prstGeom>
        </p:spPr>
      </p:pic>
    </p:spTree>
    <p:extLst>
      <p:ext uri="{BB962C8B-B14F-4D97-AF65-F5344CB8AC3E}">
        <p14:creationId xmlns:p14="http://schemas.microsoft.com/office/powerpoint/2010/main" val="1758459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Summary of Implementation Progress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5244040"/>
          </a:xfrm>
        </p:spPr>
        <p:txBody>
          <a:bodyPr>
            <a:normAutofit/>
          </a:bodyPr>
          <a:lstStyle/>
          <a:p>
            <a:r>
              <a:rPr lang="en-US" sz="3400" dirty="0"/>
              <a:t>Early adopters (2008-2010)</a:t>
            </a:r>
          </a:p>
          <a:p>
            <a:r>
              <a:rPr lang="en-US" sz="3400" dirty="0"/>
              <a:t>Steady growth (2010-2020)</a:t>
            </a:r>
          </a:p>
          <a:p>
            <a:r>
              <a:rPr lang="en-US" sz="3400" dirty="0">
                <a:solidFill>
                  <a:srgbClr val="FF0000"/>
                </a:solidFill>
              </a:rPr>
              <a:t>Recent stagnation (2020-present)</a:t>
            </a:r>
          </a:p>
        </p:txBody>
      </p:sp>
    </p:spTree>
    <p:extLst>
      <p:ext uri="{BB962C8B-B14F-4D97-AF65-F5344CB8AC3E}">
        <p14:creationId xmlns:p14="http://schemas.microsoft.com/office/powerpoint/2010/main" val="2939994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Overview of MEPDG Implementation RoadMap Workshop</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Workshop Purpose</a:t>
            </a:r>
          </a:p>
          <a:p>
            <a:pPr lvl="1"/>
            <a:r>
              <a:rPr lang="en-US" dirty="0"/>
              <a:t>Stimulate discussions of implementation challenges and strategies for overcoming them, as a basis for developing a RoadMap for expediting and streamlining the implementation process</a:t>
            </a:r>
          </a:p>
          <a:p>
            <a:r>
              <a:rPr lang="en-US" dirty="0"/>
              <a:t>1.5-day RoadMap Workshop</a:t>
            </a:r>
          </a:p>
          <a:p>
            <a:pPr lvl="1"/>
            <a:r>
              <a:rPr lang="en-US" dirty="0"/>
              <a:t>June 1-2, 2022 (Chicago, IL)</a:t>
            </a:r>
          </a:p>
          <a:p>
            <a:pPr lvl="1"/>
            <a:r>
              <a:rPr lang="en-US" dirty="0"/>
              <a:t>Reps from 12 selected DOTs, as well as FHWA, AASHTO, industry, and academia</a:t>
            </a:r>
          </a:p>
        </p:txBody>
      </p:sp>
    </p:spTree>
    <p:extLst>
      <p:ext uri="{BB962C8B-B14F-4D97-AF65-F5344CB8AC3E}">
        <p14:creationId xmlns:p14="http://schemas.microsoft.com/office/powerpoint/2010/main" val="292740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Workshop Participants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Agencies: Georgia, Idaho, Indiana, Iowa, Kentucky, Michigan, Missouri, North Carolina, New Jersey, Utah, Virginia, Wisconsin</a:t>
            </a:r>
          </a:p>
          <a:p>
            <a:r>
              <a:rPr lang="en-US" dirty="0"/>
              <a:t>Industry: CEMEX/ACPA, NAPA, Kraton Polymers, NSSGA</a:t>
            </a:r>
          </a:p>
          <a:p>
            <a:r>
              <a:rPr lang="en-US" dirty="0"/>
              <a:t>Universities: Iowa State, Kentucky, Michigan State, Pittsburgh</a:t>
            </a:r>
          </a:p>
          <a:p>
            <a:r>
              <a:rPr lang="en-US" dirty="0"/>
              <a:t>FHWA</a:t>
            </a:r>
          </a:p>
          <a:p>
            <a:r>
              <a:rPr lang="en-US" dirty="0"/>
              <a:t>AASHTO</a:t>
            </a:r>
          </a:p>
        </p:txBody>
      </p:sp>
    </p:spTree>
    <p:extLst>
      <p:ext uri="{BB962C8B-B14F-4D97-AF65-F5344CB8AC3E}">
        <p14:creationId xmlns:p14="http://schemas.microsoft.com/office/powerpoint/2010/main" val="2094748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Workshop Sessions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Sharing</a:t>
            </a:r>
          </a:p>
          <a:p>
            <a:r>
              <a:rPr lang="en-US" dirty="0"/>
              <a:t>Breakouts</a:t>
            </a:r>
          </a:p>
          <a:p>
            <a:pPr lvl="1"/>
            <a:r>
              <a:rPr lang="en-US" dirty="0"/>
              <a:t>Design policy</a:t>
            </a:r>
          </a:p>
          <a:p>
            <a:pPr lvl="1"/>
            <a:r>
              <a:rPr lang="en-US" dirty="0"/>
              <a:t>Design inputs</a:t>
            </a:r>
          </a:p>
          <a:p>
            <a:pPr lvl="1"/>
            <a:r>
              <a:rPr lang="en-US" dirty="0"/>
              <a:t>Verification, calibration, and validation</a:t>
            </a:r>
          </a:p>
          <a:p>
            <a:pPr lvl="1"/>
            <a:r>
              <a:rPr lang="en-US" dirty="0"/>
              <a:t>Application and use</a:t>
            </a:r>
          </a:p>
          <a:p>
            <a:r>
              <a:rPr lang="en-US" dirty="0"/>
              <a:t>Key Takeaways</a:t>
            </a:r>
          </a:p>
        </p:txBody>
      </p:sp>
    </p:spTree>
    <p:extLst>
      <p:ext uri="{BB962C8B-B14F-4D97-AF65-F5344CB8AC3E}">
        <p14:creationId xmlns:p14="http://schemas.microsoft.com/office/powerpoint/2010/main" val="3777076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MEPDG Implementation RoadMap Workshop Meeting Minutes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2196040"/>
          </a:xfrm>
        </p:spPr>
        <p:txBody>
          <a:bodyPr>
            <a:normAutofit/>
          </a:bodyPr>
          <a:lstStyle/>
          <a:p>
            <a:r>
              <a:rPr lang="en-US" dirty="0"/>
              <a:t>TPF-5(305) Pooled Fund website (</a:t>
            </a:r>
            <a:r>
              <a:rPr lang="en-US" dirty="0">
                <a:hlinkClick r:id="rId3"/>
              </a:rPr>
              <a:t>https://www.pooledfund.org/details/study/549</a:t>
            </a:r>
            <a:r>
              <a:rPr lang="en-US" dirty="0"/>
              <a:t>)</a:t>
            </a:r>
          </a:p>
          <a:p>
            <a:pPr lvl="1"/>
            <a:r>
              <a:rPr lang="en-US" dirty="0"/>
              <a:t>Click on Documents</a:t>
            </a:r>
          </a:p>
          <a:p>
            <a:pPr lvl="1"/>
            <a:r>
              <a:rPr lang="en-US" dirty="0"/>
              <a:t>“2022 Pavement ME Roadmap Workshop Minutes”</a:t>
            </a:r>
          </a:p>
        </p:txBody>
      </p:sp>
      <p:pic>
        <p:nvPicPr>
          <p:cNvPr id="4" name="Picture 3">
            <a:extLst>
              <a:ext uri="{FF2B5EF4-FFF2-40B4-BE49-F238E27FC236}">
                <a16:creationId xmlns:a16="http://schemas.microsoft.com/office/drawing/2014/main" id="{7206092B-A2BE-50B0-3741-22824C63CFC9}"/>
              </a:ext>
            </a:extLst>
          </p:cNvPr>
          <p:cNvPicPr>
            <a:picLocks/>
          </p:cNvPicPr>
          <p:nvPr/>
        </p:nvPicPr>
        <p:blipFill rotWithShape="1">
          <a:blip r:embed="rId4"/>
          <a:srcRect b="76596"/>
          <a:stretch/>
        </p:blipFill>
        <p:spPr>
          <a:xfrm>
            <a:off x="1663171" y="3784698"/>
            <a:ext cx="8471429" cy="1521037"/>
          </a:xfrm>
          <a:prstGeom prst="rect">
            <a:avLst/>
          </a:prstGeom>
        </p:spPr>
      </p:pic>
      <p:pic>
        <p:nvPicPr>
          <p:cNvPr id="5" name="Picture 4">
            <a:extLst>
              <a:ext uri="{FF2B5EF4-FFF2-40B4-BE49-F238E27FC236}">
                <a16:creationId xmlns:a16="http://schemas.microsoft.com/office/drawing/2014/main" id="{4DA7598B-C507-6C66-C53B-5F6C68709A00}"/>
              </a:ext>
            </a:extLst>
          </p:cNvPr>
          <p:cNvPicPr>
            <a:picLocks/>
          </p:cNvPicPr>
          <p:nvPr/>
        </p:nvPicPr>
        <p:blipFill rotWithShape="1">
          <a:blip r:embed="rId4"/>
          <a:srcRect t="80851"/>
          <a:stretch/>
        </p:blipFill>
        <p:spPr>
          <a:xfrm>
            <a:off x="1663171" y="5461098"/>
            <a:ext cx="8471429" cy="1244502"/>
          </a:xfrm>
          <a:prstGeom prst="rect">
            <a:avLst/>
          </a:prstGeom>
        </p:spPr>
      </p:pic>
      <p:sp>
        <p:nvSpPr>
          <p:cNvPr id="6" name="Oval 5">
            <a:extLst>
              <a:ext uri="{FF2B5EF4-FFF2-40B4-BE49-F238E27FC236}">
                <a16:creationId xmlns:a16="http://schemas.microsoft.com/office/drawing/2014/main" id="{A1DCE0EC-3D0D-8F92-0B03-9E34063A5F9F}"/>
              </a:ext>
            </a:extLst>
          </p:cNvPr>
          <p:cNvSpPr/>
          <p:nvPr/>
        </p:nvSpPr>
        <p:spPr>
          <a:xfrm>
            <a:off x="1434571" y="6091142"/>
            <a:ext cx="1447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925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Overview of MEPDG Implementation RoadMap Report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lnSpcReduction="10000"/>
          </a:bodyPr>
          <a:lstStyle/>
          <a:p>
            <a:r>
              <a:rPr lang="en-US" dirty="0"/>
              <a:t>Objective</a:t>
            </a:r>
          </a:p>
          <a:p>
            <a:pPr lvl="1"/>
            <a:r>
              <a:rPr lang="en-US" dirty="0"/>
              <a:t>To aid highway agencies in shortening the timeframe for Pavement ME implementation by communicating the successful practices of some of the experienced agencies.</a:t>
            </a:r>
          </a:p>
          <a:p>
            <a:r>
              <a:rPr lang="en-US" dirty="0"/>
              <a:t>Report Outline</a:t>
            </a:r>
          </a:p>
          <a:p>
            <a:pPr lvl="1"/>
            <a:r>
              <a:rPr lang="en-US" dirty="0"/>
              <a:t>Chapter 1—Introduction</a:t>
            </a:r>
          </a:p>
          <a:p>
            <a:pPr lvl="1"/>
            <a:r>
              <a:rPr lang="en-US" dirty="0"/>
              <a:t>Chapter 2—Implementation Planning</a:t>
            </a:r>
          </a:p>
          <a:p>
            <a:pPr lvl="1"/>
            <a:r>
              <a:rPr lang="en-US" dirty="0"/>
              <a:t>Chapter 3—Administrative-Level Activities</a:t>
            </a:r>
          </a:p>
          <a:p>
            <a:pPr lvl="1"/>
            <a:r>
              <a:rPr lang="en-US" dirty="0"/>
              <a:t>Chapter 4—Technical-Level Activities</a:t>
            </a:r>
          </a:p>
          <a:p>
            <a:pPr lvl="1"/>
            <a:r>
              <a:rPr lang="en-US" dirty="0"/>
              <a:t>Chapter 5—Closing Remarks</a:t>
            </a:r>
          </a:p>
        </p:txBody>
      </p:sp>
    </p:spTree>
    <p:extLst>
      <p:ext uri="{BB962C8B-B14F-4D97-AF65-F5344CB8AC3E}">
        <p14:creationId xmlns:p14="http://schemas.microsoft.com/office/powerpoint/2010/main" val="3827098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MEPDG Implementation RoadMap Report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2196040"/>
          </a:xfrm>
        </p:spPr>
        <p:txBody>
          <a:bodyPr>
            <a:normAutofit/>
          </a:bodyPr>
          <a:lstStyle/>
          <a:p>
            <a:r>
              <a:rPr lang="en-US" dirty="0"/>
              <a:t>TPF-5(305) Pooled Fund website (</a:t>
            </a:r>
            <a:r>
              <a:rPr lang="en-US" dirty="0">
                <a:hlinkClick r:id="rId3"/>
              </a:rPr>
              <a:t>https://www.pooledfund.org/details/study/549</a:t>
            </a:r>
            <a:r>
              <a:rPr lang="en-US" dirty="0"/>
              <a:t>)</a:t>
            </a:r>
          </a:p>
          <a:p>
            <a:pPr lvl="1"/>
            <a:r>
              <a:rPr lang="en-US" dirty="0"/>
              <a:t>Click on Documents</a:t>
            </a:r>
          </a:p>
          <a:p>
            <a:pPr lvl="1"/>
            <a:r>
              <a:rPr lang="en-US" dirty="0"/>
              <a:t>“MEPDG Implementation Roadmap”</a:t>
            </a:r>
          </a:p>
        </p:txBody>
      </p:sp>
      <p:pic>
        <p:nvPicPr>
          <p:cNvPr id="7" name="Picture 6">
            <a:extLst>
              <a:ext uri="{FF2B5EF4-FFF2-40B4-BE49-F238E27FC236}">
                <a16:creationId xmlns:a16="http://schemas.microsoft.com/office/drawing/2014/main" id="{964D04F7-0520-69E0-C234-64CE804AC8C6}"/>
              </a:ext>
            </a:extLst>
          </p:cNvPr>
          <p:cNvPicPr>
            <a:picLocks noChangeAspect="1"/>
          </p:cNvPicPr>
          <p:nvPr/>
        </p:nvPicPr>
        <p:blipFill>
          <a:blip r:embed="rId4"/>
          <a:stretch>
            <a:fillRect/>
          </a:stretch>
        </p:blipFill>
        <p:spPr>
          <a:xfrm>
            <a:off x="7467600" y="2667000"/>
            <a:ext cx="3268571" cy="4148572"/>
          </a:xfrm>
          <a:prstGeom prst="rect">
            <a:avLst/>
          </a:prstGeom>
        </p:spPr>
      </p:pic>
    </p:spTree>
    <p:extLst>
      <p:ext uri="{BB962C8B-B14F-4D97-AF65-F5344CB8AC3E}">
        <p14:creationId xmlns:p14="http://schemas.microsoft.com/office/powerpoint/2010/main" val="2124581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Webinar Agenda</a:t>
            </a:r>
          </a:p>
        </p:txBody>
      </p:sp>
      <p:graphicFrame>
        <p:nvGraphicFramePr>
          <p:cNvPr id="3" name="Table 2">
            <a:extLst>
              <a:ext uri="{FF2B5EF4-FFF2-40B4-BE49-F238E27FC236}">
                <a16:creationId xmlns:a16="http://schemas.microsoft.com/office/drawing/2014/main" id="{773CD3E1-8913-4F2E-816A-5B0D6DEF818E}"/>
              </a:ext>
            </a:extLst>
          </p:cNvPr>
          <p:cNvGraphicFramePr>
            <a:graphicFrameLocks noGrp="1"/>
          </p:cNvGraphicFramePr>
          <p:nvPr>
            <p:extLst>
              <p:ext uri="{D42A27DB-BD31-4B8C-83A1-F6EECF244321}">
                <p14:modId xmlns:p14="http://schemas.microsoft.com/office/powerpoint/2010/main" val="2410166262"/>
              </p:ext>
            </p:extLst>
          </p:nvPr>
        </p:nvGraphicFramePr>
        <p:xfrm>
          <a:off x="152400" y="1633220"/>
          <a:ext cx="11887200" cy="4244340"/>
        </p:xfrm>
        <a:graphic>
          <a:graphicData uri="http://schemas.openxmlformats.org/drawingml/2006/table">
            <a:tbl>
              <a:tblPr firstRow="1" firstCol="1" bandRow="1">
                <a:tableStyleId>{7DF18680-E054-41AD-8BC1-D1AEF772440D}</a:tableStyleId>
              </a:tblPr>
              <a:tblGrid>
                <a:gridCol w="914400">
                  <a:extLst>
                    <a:ext uri="{9D8B030D-6E8A-4147-A177-3AD203B41FA5}">
                      <a16:colId xmlns:a16="http://schemas.microsoft.com/office/drawing/2014/main" val="206458786"/>
                    </a:ext>
                  </a:extLst>
                </a:gridCol>
                <a:gridCol w="10972800">
                  <a:extLst>
                    <a:ext uri="{9D8B030D-6E8A-4147-A177-3AD203B41FA5}">
                      <a16:colId xmlns:a16="http://schemas.microsoft.com/office/drawing/2014/main" val="2169132759"/>
                    </a:ext>
                  </a:extLst>
                </a:gridCol>
              </a:tblGrid>
              <a:tr h="576580">
                <a:tc>
                  <a:txBody>
                    <a:bodyPr/>
                    <a:lstStyle/>
                    <a:p>
                      <a:pPr marL="0" marR="0" algn="ctr">
                        <a:spcBef>
                          <a:spcPts val="0"/>
                        </a:spcBef>
                        <a:spcAft>
                          <a:spcPts val="0"/>
                        </a:spcAft>
                      </a:pPr>
                      <a:r>
                        <a:rPr lang="en-US" sz="2800" dirty="0">
                          <a:effectLst/>
                          <a:latin typeface="Arial" panose="020B0604020202020204" pitchFamily="34" charset="0"/>
                          <a:cs typeface="Arial" panose="020B0604020202020204" pitchFamily="34" charset="0"/>
                        </a:rPr>
                        <a:t>Part</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36830" marR="36830" marT="36830" marB="36830">
                    <a:solidFill>
                      <a:schemeClr val="tx1">
                        <a:lumMod val="75000"/>
                        <a:lumOff val="25000"/>
                      </a:schemeClr>
                    </a:solidFill>
                  </a:tcPr>
                </a:tc>
                <a:tc>
                  <a:txBody>
                    <a:bodyPr/>
                    <a:lstStyle/>
                    <a:p>
                      <a:pPr marL="0" marR="0" algn="ctr">
                        <a:spcBef>
                          <a:spcPts val="0"/>
                        </a:spcBef>
                        <a:spcAft>
                          <a:spcPts val="400"/>
                        </a:spcAft>
                      </a:pPr>
                      <a:r>
                        <a:rPr lang="en-US" sz="2800" b="0" spc="-10" dirty="0">
                          <a:solidFill>
                            <a:schemeClr val="tx1"/>
                          </a:solidFill>
                          <a:effectLst/>
                          <a:latin typeface="Arial" panose="020B0604020202020204" pitchFamily="34" charset="0"/>
                          <a:cs typeface="Arial" panose="020B0604020202020204" pitchFamily="34" charset="0"/>
                        </a:rPr>
                        <a:t>Topic &amp; Presenter</a:t>
                      </a:r>
                      <a:endParaRPr lang="en-US" sz="2800" b="0" dirty="0">
                        <a:solidFill>
                          <a:schemeClr val="tx1"/>
                        </a:solidFill>
                        <a:effectLst/>
                        <a:latin typeface="Arial" panose="020B0604020202020204" pitchFamily="34" charset="0"/>
                        <a:cs typeface="Arial" panose="020B0604020202020204" pitchFamily="34" charset="0"/>
                      </a:endParaRPr>
                    </a:p>
                  </a:txBody>
                  <a:tcPr marL="36830" marR="36830" marT="36830" marB="36830">
                    <a:solidFill>
                      <a:schemeClr val="bg1">
                        <a:lumMod val="75000"/>
                      </a:schemeClr>
                    </a:solidFill>
                  </a:tcPr>
                </a:tc>
                <a:extLst>
                  <a:ext uri="{0D108BD9-81ED-4DB2-BD59-A6C34878D82A}">
                    <a16:rowId xmlns:a16="http://schemas.microsoft.com/office/drawing/2014/main" val="3331075447"/>
                  </a:ext>
                </a:extLst>
              </a:tr>
              <a:tr h="685800">
                <a:tc>
                  <a:txBody>
                    <a:bodyPr/>
                    <a:lstStyle/>
                    <a:p>
                      <a:pPr marL="0" marR="0" algn="ctr">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I</a:t>
                      </a:r>
                    </a:p>
                  </a:txBody>
                  <a:tcPr marL="36830" marR="36830" marT="36830" marB="36830">
                    <a:solidFill>
                      <a:schemeClr val="tx1">
                        <a:lumMod val="75000"/>
                        <a:lumOff val="25000"/>
                      </a:schemeClr>
                    </a:solidFill>
                  </a:tcPr>
                </a:tc>
                <a:tc>
                  <a:txBody>
                    <a:bodyPr/>
                    <a:lstStyle/>
                    <a:p>
                      <a:pPr marL="0" marR="0">
                        <a:spcBef>
                          <a:spcPts val="0"/>
                        </a:spcBef>
                        <a:spcAft>
                          <a:spcPts val="400"/>
                        </a:spcAft>
                      </a:pPr>
                      <a:r>
                        <a:rPr lang="en-US" sz="2800" spc="-10" dirty="0">
                          <a:effectLst/>
                          <a:latin typeface="Arial" panose="020B0604020202020204" pitchFamily="34" charset="0"/>
                          <a:cs typeface="Arial" panose="020B0604020202020204" pitchFamily="34" charset="0"/>
                        </a:rPr>
                        <a:t>MEPDG Implementation Overview (12 min + 3 min Q&amp;A)</a:t>
                      </a:r>
                    </a:p>
                    <a:p>
                      <a:pPr marL="0" marR="0">
                        <a:spcBef>
                          <a:spcPts val="0"/>
                        </a:spcBef>
                        <a:spcAft>
                          <a:spcPts val="400"/>
                        </a:spcAft>
                      </a:pPr>
                      <a:r>
                        <a:rPr lang="en-US" sz="2400" i="1" spc="-10" dirty="0">
                          <a:effectLst/>
                          <a:latin typeface="Arial" panose="020B0604020202020204" pitchFamily="34" charset="0"/>
                          <a:cs typeface="Arial" panose="020B0604020202020204" pitchFamily="34" charset="0"/>
                        </a:rPr>
                        <a:t>   Kelly Smith</a:t>
                      </a:r>
                      <a:endParaRPr lang="en-US" sz="2400" i="1" dirty="0">
                        <a:effectLst/>
                        <a:latin typeface="Arial" panose="020B0604020202020204" pitchFamily="34" charset="0"/>
                        <a:cs typeface="Arial" panose="020B0604020202020204" pitchFamily="34" charset="0"/>
                      </a:endParaRPr>
                    </a:p>
                  </a:txBody>
                  <a:tcPr marL="36830" marR="36830" marT="36830" marB="36830">
                    <a:solidFill>
                      <a:schemeClr val="bg1">
                        <a:lumMod val="75000"/>
                      </a:schemeClr>
                    </a:solidFill>
                  </a:tcPr>
                </a:tc>
                <a:extLst>
                  <a:ext uri="{0D108BD9-81ED-4DB2-BD59-A6C34878D82A}">
                    <a16:rowId xmlns:a16="http://schemas.microsoft.com/office/drawing/2014/main" val="790791565"/>
                  </a:ext>
                </a:extLst>
              </a:tr>
              <a:tr h="914400">
                <a:tc>
                  <a:txBody>
                    <a:bodyPr/>
                    <a:lstStyle/>
                    <a:p>
                      <a:pPr marL="0" marR="0" algn="ctr">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II</a:t>
                      </a:r>
                    </a:p>
                  </a:txBody>
                  <a:tcPr marL="36830" marR="36830" marT="36830" marB="36830">
                    <a:solidFill>
                      <a:schemeClr val="tx1">
                        <a:lumMod val="75000"/>
                        <a:lumOff val="25000"/>
                      </a:schemeClr>
                    </a:solidFill>
                  </a:tcPr>
                </a:tc>
                <a:tc>
                  <a:txBody>
                    <a:bodyPr/>
                    <a:lstStyle/>
                    <a:p>
                      <a:pPr marL="0" marR="0">
                        <a:spcBef>
                          <a:spcPts val="0"/>
                        </a:spcBef>
                        <a:spcAft>
                          <a:spcPts val="400"/>
                        </a:spcAft>
                      </a:pPr>
                      <a:r>
                        <a:rPr lang="en-US" sz="2800" spc="-10" dirty="0">
                          <a:effectLst/>
                          <a:latin typeface="Arial" panose="020B0604020202020204" pitchFamily="34" charset="0"/>
                          <a:cs typeface="Arial" panose="020B0604020202020204" pitchFamily="34" charset="0"/>
                        </a:rPr>
                        <a:t>Administrative-Level Implementation Activities (30 min + 15 min Q&amp;A)</a:t>
                      </a:r>
                    </a:p>
                    <a:p>
                      <a:pPr marL="0" marR="0">
                        <a:spcBef>
                          <a:spcPts val="0"/>
                        </a:spcBef>
                        <a:spcAft>
                          <a:spcPts val="400"/>
                        </a:spcAft>
                      </a:pPr>
                      <a:r>
                        <a:rPr lang="en-US" sz="2400" i="1" spc="-10" dirty="0">
                          <a:effectLst/>
                          <a:latin typeface="Arial" panose="020B0604020202020204" pitchFamily="34" charset="0"/>
                          <a:cs typeface="Arial" panose="020B0604020202020204" pitchFamily="34" charset="0"/>
                        </a:rPr>
                        <a:t>   Max Grogg</a:t>
                      </a:r>
                      <a:endParaRPr lang="en-US" sz="2400" i="1" dirty="0">
                        <a:effectLst/>
                        <a:latin typeface="Arial" panose="020B0604020202020204" pitchFamily="34" charset="0"/>
                        <a:cs typeface="Arial" panose="020B0604020202020204" pitchFamily="34" charset="0"/>
                      </a:endParaRPr>
                    </a:p>
                  </a:txBody>
                  <a:tcPr marL="36830" marR="36830" marT="36830" marB="36830">
                    <a:solidFill>
                      <a:schemeClr val="bg1">
                        <a:lumMod val="75000"/>
                      </a:schemeClr>
                    </a:solidFill>
                  </a:tcPr>
                </a:tc>
                <a:extLst>
                  <a:ext uri="{0D108BD9-81ED-4DB2-BD59-A6C34878D82A}">
                    <a16:rowId xmlns:a16="http://schemas.microsoft.com/office/drawing/2014/main" val="2213544312"/>
                  </a:ext>
                </a:extLst>
              </a:tr>
              <a:tr h="914400">
                <a:tc>
                  <a:txBody>
                    <a:bodyPr/>
                    <a:lstStyle/>
                    <a:p>
                      <a:pPr marL="0" marR="0" algn="ctr">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III</a:t>
                      </a:r>
                    </a:p>
                  </a:txBody>
                  <a:tcPr marL="36830" marR="36830" marT="36830" marB="36830">
                    <a:solidFill>
                      <a:schemeClr val="tx1">
                        <a:lumMod val="75000"/>
                        <a:lumOff val="25000"/>
                      </a:schemeClr>
                    </a:solidFill>
                  </a:tcPr>
                </a:tc>
                <a:tc>
                  <a:txBody>
                    <a:bodyPr/>
                    <a:lstStyle/>
                    <a:p>
                      <a:pPr marL="0" marR="0">
                        <a:spcBef>
                          <a:spcPts val="0"/>
                        </a:spcBef>
                        <a:spcAft>
                          <a:spcPts val="400"/>
                        </a:spcAft>
                      </a:pPr>
                      <a:r>
                        <a:rPr lang="en-US" sz="2800" spc="-10" dirty="0">
                          <a:effectLst/>
                          <a:latin typeface="Arial" panose="020B0604020202020204" pitchFamily="34" charset="0"/>
                          <a:cs typeface="Arial" panose="020B0604020202020204" pitchFamily="34" charset="0"/>
                        </a:rPr>
                        <a:t>Technical-Level Implementation Activities (30 min + 15 min Q&amp;A)</a:t>
                      </a:r>
                    </a:p>
                    <a:p>
                      <a:pPr marL="0" marR="0">
                        <a:spcBef>
                          <a:spcPts val="0"/>
                        </a:spcBef>
                        <a:spcAft>
                          <a:spcPts val="400"/>
                        </a:spcAft>
                      </a:pPr>
                      <a:r>
                        <a:rPr lang="en-US" sz="2400" i="1" spc="-10" dirty="0">
                          <a:effectLst/>
                          <a:latin typeface="Arial" panose="020B0604020202020204" pitchFamily="34" charset="0"/>
                          <a:cs typeface="Arial" panose="020B0604020202020204" pitchFamily="34" charset="0"/>
                        </a:rPr>
                        <a:t>   Linda Pierce</a:t>
                      </a:r>
                      <a:endParaRPr lang="en-US" sz="2400" i="1" dirty="0">
                        <a:effectLst/>
                        <a:latin typeface="Arial" panose="020B0604020202020204" pitchFamily="34" charset="0"/>
                        <a:cs typeface="Arial" panose="020B0604020202020204" pitchFamily="34" charset="0"/>
                      </a:endParaRPr>
                    </a:p>
                  </a:txBody>
                  <a:tcPr marL="36830" marR="36830" marT="36830" marB="36830">
                    <a:solidFill>
                      <a:schemeClr val="bg1">
                        <a:lumMod val="75000"/>
                      </a:schemeClr>
                    </a:solidFill>
                  </a:tcPr>
                </a:tc>
                <a:extLst>
                  <a:ext uri="{0D108BD9-81ED-4DB2-BD59-A6C34878D82A}">
                    <a16:rowId xmlns:a16="http://schemas.microsoft.com/office/drawing/2014/main" val="1566649293"/>
                  </a:ext>
                </a:extLst>
              </a:tr>
              <a:tr h="914400">
                <a:tc>
                  <a:txBody>
                    <a:bodyPr/>
                    <a:lstStyle/>
                    <a:p>
                      <a:pPr marL="0" marR="0" algn="ctr">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IV</a:t>
                      </a:r>
                    </a:p>
                  </a:txBody>
                  <a:tcPr marL="36830" marR="36830" marT="36830" marB="36830">
                    <a:solidFill>
                      <a:schemeClr val="tx1">
                        <a:lumMod val="75000"/>
                        <a:lumOff val="25000"/>
                      </a:schemeClr>
                    </a:solidFill>
                  </a:tcPr>
                </a:tc>
                <a:tc>
                  <a:txBody>
                    <a:bodyPr/>
                    <a:lstStyle/>
                    <a:p>
                      <a:pPr marL="0" marR="0">
                        <a:spcBef>
                          <a:spcPts val="0"/>
                        </a:spcBef>
                        <a:spcAft>
                          <a:spcPts val="400"/>
                        </a:spcAft>
                      </a:pPr>
                      <a:r>
                        <a:rPr lang="en-US" sz="2800" spc="-10" dirty="0">
                          <a:effectLst/>
                          <a:latin typeface="Arial" panose="020B0604020202020204" pitchFamily="34" charset="0"/>
                          <a:cs typeface="Arial" panose="020B0604020202020204" pitchFamily="34" charset="0"/>
                        </a:rPr>
                        <a:t>Open Panel Discussion (15 min)</a:t>
                      </a:r>
                    </a:p>
                    <a:p>
                      <a:pPr marL="0" marR="0">
                        <a:spcBef>
                          <a:spcPts val="0"/>
                        </a:spcBef>
                        <a:spcAft>
                          <a:spcPts val="400"/>
                        </a:spcAft>
                      </a:pPr>
                      <a:r>
                        <a:rPr lang="en-US" sz="2400" i="1" spc="-10" dirty="0">
                          <a:effectLst/>
                          <a:latin typeface="Arial" panose="020B0604020202020204" pitchFamily="34" charset="0"/>
                          <a:cs typeface="Arial" panose="020B0604020202020204" pitchFamily="34" charset="0"/>
                        </a:rPr>
                        <a:t>   Max Grogg</a:t>
                      </a:r>
                      <a:endParaRPr lang="en-US" sz="2400" i="1" dirty="0">
                        <a:effectLst/>
                        <a:latin typeface="Arial" panose="020B0604020202020204" pitchFamily="34" charset="0"/>
                        <a:cs typeface="Arial" panose="020B0604020202020204" pitchFamily="34" charset="0"/>
                      </a:endParaRPr>
                    </a:p>
                  </a:txBody>
                  <a:tcPr marL="36830" marR="36830" marT="36830" marB="36830">
                    <a:solidFill>
                      <a:schemeClr val="bg1">
                        <a:lumMod val="75000"/>
                      </a:schemeClr>
                    </a:solidFill>
                  </a:tcPr>
                </a:tc>
                <a:extLst>
                  <a:ext uri="{0D108BD9-81ED-4DB2-BD59-A6C34878D82A}">
                    <a16:rowId xmlns:a16="http://schemas.microsoft.com/office/drawing/2014/main" val="280973816"/>
                  </a:ext>
                </a:extLst>
              </a:tr>
            </a:tbl>
          </a:graphicData>
        </a:graphic>
      </p:graphicFrame>
    </p:spTree>
    <p:extLst>
      <p:ext uri="{BB962C8B-B14F-4D97-AF65-F5344CB8AC3E}">
        <p14:creationId xmlns:p14="http://schemas.microsoft.com/office/powerpoint/2010/main" val="4144552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QUICK POLL #3</a:t>
            </a:r>
          </a:p>
        </p:txBody>
      </p:sp>
    </p:spTree>
    <p:extLst>
      <p:ext uri="{BB962C8B-B14F-4D97-AF65-F5344CB8AC3E}">
        <p14:creationId xmlns:p14="http://schemas.microsoft.com/office/powerpoint/2010/main" val="1172331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QUICK POLL #4</a:t>
            </a:r>
          </a:p>
        </p:txBody>
      </p:sp>
    </p:spTree>
    <p:extLst>
      <p:ext uri="{BB962C8B-B14F-4D97-AF65-F5344CB8AC3E}">
        <p14:creationId xmlns:p14="http://schemas.microsoft.com/office/powerpoint/2010/main" val="323983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QUICK POLL #5</a:t>
            </a:r>
          </a:p>
        </p:txBody>
      </p:sp>
    </p:spTree>
    <p:extLst>
      <p:ext uri="{BB962C8B-B14F-4D97-AF65-F5344CB8AC3E}">
        <p14:creationId xmlns:p14="http://schemas.microsoft.com/office/powerpoint/2010/main" val="355032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Part II—Administrative-Level Implementation Activities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Implementation Planning</a:t>
            </a:r>
          </a:p>
          <a:p>
            <a:pPr lvl="1"/>
            <a:r>
              <a:rPr lang="en-US" dirty="0"/>
              <a:t>Objectives: What does successful implementation look like</a:t>
            </a:r>
          </a:p>
          <a:p>
            <a:pPr lvl="1"/>
            <a:r>
              <a:rPr lang="en-US" dirty="0"/>
              <a:t>Scope: </a:t>
            </a:r>
          </a:p>
          <a:p>
            <a:pPr lvl="2"/>
            <a:r>
              <a:rPr lang="en-US" dirty="0"/>
              <a:t>Breadth – New construction, rehabilitation, flexible, rigid</a:t>
            </a:r>
          </a:p>
          <a:p>
            <a:pPr lvl="2"/>
            <a:r>
              <a:rPr lang="en-US" dirty="0"/>
              <a:t>Time – Set a reasonable schedule</a:t>
            </a:r>
          </a:p>
        </p:txBody>
      </p:sp>
    </p:spTree>
    <p:extLst>
      <p:ext uri="{BB962C8B-B14F-4D97-AF65-F5344CB8AC3E}">
        <p14:creationId xmlns:p14="http://schemas.microsoft.com/office/powerpoint/2010/main" val="2903200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normAutofit/>
          </a:bodyPr>
          <a:lstStyle/>
          <a:p>
            <a:r>
              <a:rPr lang="en-US" dirty="0"/>
              <a:t>Implementation Plan Development - Resources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Human Resources</a:t>
            </a:r>
          </a:p>
          <a:p>
            <a:pPr lvl="1"/>
            <a:r>
              <a:rPr lang="en-US" dirty="0">
                <a:latin typeface="Arial" panose="020B0604020202020204" pitchFamily="34" charset="0"/>
                <a:cs typeface="Arial" panose="020B0604020202020204" pitchFamily="34" charset="0"/>
              </a:rPr>
              <a:t>Internal</a:t>
            </a:r>
          </a:p>
          <a:p>
            <a:pPr lvl="2"/>
            <a:r>
              <a:rPr lang="en-US" sz="2800" dirty="0">
                <a:latin typeface="Arial" panose="020B0604020202020204" pitchFamily="34" charset="0"/>
                <a:cs typeface="Arial" panose="020B0604020202020204" pitchFamily="34" charset="0"/>
              </a:rPr>
              <a:t>Champion</a:t>
            </a:r>
          </a:p>
          <a:p>
            <a:pPr lvl="2"/>
            <a:r>
              <a:rPr lang="en-US" sz="2800" dirty="0">
                <a:latin typeface="Arial" panose="020B0604020202020204" pitchFamily="34" charset="0"/>
                <a:cs typeface="Arial" panose="020B0604020202020204" pitchFamily="34" charset="0"/>
              </a:rPr>
              <a:t>Steering committee</a:t>
            </a:r>
          </a:p>
          <a:p>
            <a:pPr lvl="2"/>
            <a:r>
              <a:rPr lang="en-US" sz="2800" dirty="0">
                <a:latin typeface="Arial" panose="020B0604020202020204" pitchFamily="34" charset="0"/>
                <a:cs typeface="Arial" panose="020B0604020202020204" pitchFamily="34" charset="0"/>
              </a:rPr>
              <a:t>Technical committees</a:t>
            </a:r>
          </a:p>
          <a:p>
            <a:pPr lvl="2"/>
            <a:r>
              <a:rPr lang="en-US" sz="2800" dirty="0">
                <a:latin typeface="Arial" panose="020B0604020202020204" pitchFamily="34" charset="0"/>
                <a:cs typeface="Arial" panose="020B0604020202020204" pitchFamily="34" charset="0"/>
              </a:rPr>
              <a:t>Staff turnover</a:t>
            </a:r>
          </a:p>
          <a:p>
            <a:pPr lvl="1"/>
            <a:r>
              <a:rPr lang="en-US" dirty="0">
                <a:latin typeface="Arial" panose="020B0604020202020204" pitchFamily="34" charset="0"/>
                <a:cs typeface="Arial" panose="020B0604020202020204" pitchFamily="34" charset="0"/>
              </a:rPr>
              <a:t>External</a:t>
            </a:r>
          </a:p>
          <a:p>
            <a:pPr lvl="2"/>
            <a:r>
              <a:rPr lang="en-US" sz="2800" dirty="0">
                <a:latin typeface="Arial" panose="020B0604020202020204" pitchFamily="34" charset="0"/>
                <a:cs typeface="Arial" panose="020B0604020202020204" pitchFamily="34" charset="0"/>
              </a:rPr>
              <a:t>University</a:t>
            </a:r>
          </a:p>
          <a:p>
            <a:pPr lvl="2"/>
            <a:r>
              <a:rPr lang="en-US" sz="2800" dirty="0">
                <a:latin typeface="Arial" panose="020B0604020202020204" pitchFamily="34" charset="0"/>
                <a:cs typeface="Arial" panose="020B0604020202020204" pitchFamily="34" charset="0"/>
              </a:rPr>
              <a:t>Consultant</a:t>
            </a:r>
          </a:p>
        </p:txBody>
      </p:sp>
      <p:sp>
        <p:nvSpPr>
          <p:cNvPr id="4" name="Content Placeholder 3">
            <a:extLst>
              <a:ext uri="{FF2B5EF4-FFF2-40B4-BE49-F238E27FC236}">
                <a16:creationId xmlns:a16="http://schemas.microsoft.com/office/drawing/2014/main" id="{FB7B9159-8931-CD6A-FFE5-C7560748445E}"/>
              </a:ext>
            </a:extLst>
          </p:cNvPr>
          <p:cNvSpPr>
            <a:spLocks noGrp="1"/>
          </p:cNvSpPr>
          <p:nvPr>
            <p:ph idx="10"/>
          </p:nvPr>
        </p:nvSpPr>
        <p:spPr/>
        <p:txBody>
          <a:bodyPr/>
          <a:lstStyle/>
          <a:p>
            <a:r>
              <a:rPr lang="en-US" dirty="0">
                <a:latin typeface="Arial" panose="020B0604020202020204" pitchFamily="34" charset="0"/>
                <a:cs typeface="Arial" panose="020B0604020202020204" pitchFamily="34" charset="0"/>
              </a:rPr>
              <a:t>Financial Resources</a:t>
            </a:r>
          </a:p>
          <a:p>
            <a:pPr lvl="1"/>
            <a:r>
              <a:rPr lang="en-US" dirty="0">
                <a:latin typeface="Arial" panose="020B0604020202020204" pitchFamily="34" charset="0"/>
                <a:cs typeface="Arial" panose="020B0604020202020204" pitchFamily="34" charset="0"/>
              </a:rPr>
              <a:t>External human resources</a:t>
            </a:r>
          </a:p>
          <a:p>
            <a:pPr lvl="1"/>
            <a:r>
              <a:rPr lang="en-US" dirty="0">
                <a:latin typeface="Arial" panose="020B0604020202020204" pitchFamily="34" charset="0"/>
                <a:cs typeface="Arial" panose="020B0604020202020204" pitchFamily="34" charset="0"/>
              </a:rPr>
              <a:t>Software license</a:t>
            </a:r>
          </a:p>
          <a:p>
            <a:pPr lvl="1"/>
            <a:r>
              <a:rPr lang="en-US" dirty="0">
                <a:latin typeface="Arial" panose="020B0604020202020204" pitchFamily="34" charset="0"/>
                <a:cs typeface="Arial" panose="020B0604020202020204" pitchFamily="34" charset="0"/>
              </a:rPr>
              <a:t>Additional testing</a:t>
            </a:r>
          </a:p>
          <a:p>
            <a:pPr lvl="1"/>
            <a:r>
              <a:rPr lang="en-US" dirty="0">
                <a:latin typeface="Arial" panose="020B0604020202020204" pitchFamily="34" charset="0"/>
                <a:cs typeface="Arial" panose="020B0604020202020204" pitchFamily="34" charset="0"/>
              </a:rPr>
              <a:t>Additional traffic data</a:t>
            </a:r>
          </a:p>
          <a:p>
            <a:pPr lvl="1"/>
            <a:r>
              <a:rPr lang="en-US" dirty="0">
                <a:latin typeface="Arial" panose="020B0604020202020204" pitchFamily="34" charset="0"/>
                <a:cs typeface="Arial" panose="020B0604020202020204" pitchFamily="34" charset="0"/>
              </a:rPr>
              <a:t>Training</a:t>
            </a:r>
          </a:p>
          <a:p>
            <a:endParaRPr lang="en-US" dirty="0"/>
          </a:p>
        </p:txBody>
      </p:sp>
    </p:spTree>
    <p:extLst>
      <p:ext uri="{BB962C8B-B14F-4D97-AF65-F5344CB8AC3E}">
        <p14:creationId xmlns:p14="http://schemas.microsoft.com/office/powerpoint/2010/main" val="427125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umbtack on a calendar date">
            <a:extLst>
              <a:ext uri="{FF2B5EF4-FFF2-40B4-BE49-F238E27FC236}">
                <a16:creationId xmlns:a16="http://schemas.microsoft.com/office/drawing/2014/main" id="{C882146A-7ADA-3DBE-9819-4BE42745D47C}"/>
              </a:ext>
            </a:extLst>
          </p:cNvPr>
          <p:cNvPicPr>
            <a:picLocks noChangeAspect="1"/>
          </p:cNvPicPr>
          <p:nvPr/>
        </p:nvPicPr>
        <p:blipFill>
          <a:blip r:embed="rId3">
            <a:alphaModFix amt="20000"/>
          </a:blip>
          <a:stretch>
            <a:fillRect/>
          </a:stretch>
        </p:blipFill>
        <p:spPr>
          <a:xfrm>
            <a:off x="0" y="1476480"/>
            <a:ext cx="6211019" cy="5434273"/>
          </a:xfrm>
          <a:prstGeom prst="rect">
            <a:avLst/>
          </a:prstGeom>
        </p:spPr>
      </p:pic>
      <p:pic>
        <p:nvPicPr>
          <p:cNvPr id="15" name="Picture 14" descr="Keyboard with blank button">
            <a:extLst>
              <a:ext uri="{FF2B5EF4-FFF2-40B4-BE49-F238E27FC236}">
                <a16:creationId xmlns:a16="http://schemas.microsoft.com/office/drawing/2014/main" id="{DCAFC2F6-A47C-28ED-F3A6-3213C661151B}"/>
              </a:ext>
            </a:extLst>
          </p:cNvPr>
          <p:cNvPicPr>
            <a:picLocks noChangeAspect="1"/>
          </p:cNvPicPr>
          <p:nvPr/>
        </p:nvPicPr>
        <p:blipFill>
          <a:blip r:embed="rId4">
            <a:alphaModFix amt="20000"/>
          </a:blip>
          <a:stretch>
            <a:fillRect/>
          </a:stretch>
        </p:blipFill>
        <p:spPr>
          <a:xfrm>
            <a:off x="5486401" y="1423726"/>
            <a:ext cx="6705248" cy="5434274"/>
          </a:xfrm>
          <a:prstGeom prst="rect">
            <a:avLst/>
          </a:prstGeom>
        </p:spPr>
      </p:pic>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nchor="ctr">
            <a:normAutofit/>
          </a:bodyPr>
          <a:lstStyle/>
          <a:p>
            <a:r>
              <a:rPr lang="en-US" dirty="0"/>
              <a:t>Implementation Plan Development - Other</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5791200" y="1525079"/>
            <a:ext cx="5792638" cy="4433158"/>
          </a:xfrm>
        </p:spPr>
        <p:txBody>
          <a:bodyPr>
            <a:normAutofit/>
          </a:bodyPr>
          <a:lstStyle/>
          <a:p>
            <a:r>
              <a:rPr lang="en-US" dirty="0">
                <a:latin typeface="Arial" panose="020B0604020202020204" pitchFamily="34" charset="0"/>
                <a:cs typeface="Arial" panose="020B0604020202020204" pitchFamily="34" charset="0"/>
              </a:rPr>
              <a:t>Inputs – One Bite At A Time</a:t>
            </a:r>
          </a:p>
          <a:p>
            <a:pPr lvl="1"/>
            <a:r>
              <a:rPr lang="en-US" sz="3200" dirty="0">
                <a:latin typeface="Arial" panose="020B0604020202020204" pitchFamily="34" charset="0"/>
                <a:cs typeface="Arial" panose="020B0604020202020204" pitchFamily="34" charset="0"/>
              </a:rPr>
              <a:t>Source</a:t>
            </a:r>
          </a:p>
          <a:p>
            <a:pPr lvl="1"/>
            <a:r>
              <a:rPr lang="en-US" sz="3200" dirty="0">
                <a:latin typeface="Arial" panose="020B0604020202020204" pitchFamily="34" charset="0"/>
                <a:cs typeface="Arial" panose="020B0604020202020204" pitchFamily="34" charset="0"/>
              </a:rPr>
              <a:t>Confidence</a:t>
            </a:r>
          </a:p>
          <a:p>
            <a:pPr lvl="1"/>
            <a:r>
              <a:rPr lang="en-US" sz="3200" dirty="0">
                <a:latin typeface="Arial" panose="020B0604020202020204" pitchFamily="34" charset="0"/>
                <a:cs typeface="Arial" panose="020B0604020202020204" pitchFamily="34" charset="0"/>
              </a:rPr>
              <a:t>Libraries</a:t>
            </a:r>
          </a:p>
          <a:p>
            <a:pPr lvl="1"/>
            <a:r>
              <a:rPr lang="en-US" sz="3200" dirty="0">
                <a:latin typeface="Arial" panose="020B0604020202020204" pitchFamily="34" charset="0"/>
                <a:cs typeface="Arial" panose="020B0604020202020204" pitchFamily="34" charset="0"/>
              </a:rPr>
              <a:t>Sensitivity analysis</a:t>
            </a:r>
          </a:p>
          <a:p>
            <a:pPr lvl="1"/>
            <a:r>
              <a:rPr lang="en-US" sz="3200" dirty="0">
                <a:latin typeface="Arial" panose="020B0604020202020204" pitchFamily="34" charset="0"/>
                <a:cs typeface="Arial" panose="020B0604020202020204" pitchFamily="34" charset="0"/>
              </a:rPr>
              <a:t>Cost</a:t>
            </a:r>
          </a:p>
          <a:p>
            <a:pPr lvl="1"/>
            <a:endParaRPr lang="en-US" sz="3200" dirty="0"/>
          </a:p>
        </p:txBody>
      </p:sp>
      <p:sp>
        <p:nvSpPr>
          <p:cNvPr id="6" name="Content Placeholder 5">
            <a:extLst>
              <a:ext uri="{FF2B5EF4-FFF2-40B4-BE49-F238E27FC236}">
                <a16:creationId xmlns:a16="http://schemas.microsoft.com/office/drawing/2014/main" id="{55836E47-0403-A098-6C8E-FC3D5AA720B9}"/>
              </a:ext>
            </a:extLst>
          </p:cNvPr>
          <p:cNvSpPr>
            <a:spLocks noGrp="1"/>
          </p:cNvSpPr>
          <p:nvPr>
            <p:ph idx="10"/>
          </p:nvPr>
        </p:nvSpPr>
        <p:spPr>
          <a:xfrm>
            <a:off x="539981" y="1525079"/>
            <a:ext cx="5142781" cy="4433158"/>
          </a:xfrm>
        </p:spPr>
        <p:txBody>
          <a:bodyPr/>
          <a:lstStyle/>
          <a:p>
            <a:pPr marL="274320" indent="-274320">
              <a:spcBef>
                <a:spcPts val="600"/>
              </a:spcBef>
              <a:spcAft>
                <a:spcPts val="300"/>
              </a:spcAft>
              <a:buClr>
                <a:schemeClr val="accent4">
                  <a:lumMod val="90000"/>
                  <a:lumOff val="10000"/>
                </a:schemeClr>
              </a:buClr>
              <a:buSzPct val="100000"/>
              <a:buFont typeface="Wingdings" panose="05000000000000000000" pitchFamily="2" charset="2"/>
              <a:buChar char="§"/>
            </a:pPr>
            <a:r>
              <a:rPr lang="en-US" sz="3200" kern="1200" dirty="0">
                <a:solidFill>
                  <a:schemeClr val="accent4">
                    <a:lumMod val="90000"/>
                    <a:lumOff val="10000"/>
                  </a:schemeClr>
                </a:solidFill>
                <a:latin typeface="Arial" panose="020B0604020202020204" pitchFamily="34" charset="0"/>
                <a:ea typeface="+mn-ea"/>
                <a:cs typeface="Arial" panose="020B0604020202020204" pitchFamily="34" charset="0"/>
              </a:rPr>
              <a:t>Schedule</a:t>
            </a:r>
          </a:p>
          <a:p>
            <a:pPr marL="548640" lvl="1" indent="-274320">
              <a:spcBef>
                <a:spcPts val="300"/>
              </a:spcBef>
              <a:spcAft>
                <a:spcPts val="300"/>
              </a:spcAft>
              <a:buClr>
                <a:schemeClr val="accent4">
                  <a:lumMod val="90000"/>
                  <a:lumOff val="10000"/>
                </a:schemeClr>
              </a:buClr>
              <a:buSzPct val="120000"/>
              <a:buFont typeface="Franklin Gothic Demi Cond" panose="020B0706030402020204" pitchFamily="34" charset="0"/>
              <a:buChar char="»"/>
            </a:pPr>
            <a:r>
              <a:rPr lang="en-US" sz="3200" kern="1200" dirty="0">
                <a:solidFill>
                  <a:schemeClr val="accent4">
                    <a:lumMod val="90000"/>
                    <a:lumOff val="10000"/>
                  </a:schemeClr>
                </a:solidFill>
                <a:latin typeface="Arial" panose="020B0604020202020204" pitchFamily="34" charset="0"/>
                <a:ea typeface="+mn-ea"/>
                <a:cs typeface="Arial" panose="020B0604020202020204" pitchFamily="34" charset="0"/>
              </a:rPr>
              <a:t>Review and update annually</a:t>
            </a:r>
          </a:p>
          <a:p>
            <a:pPr marL="274320" indent="-274320">
              <a:spcBef>
                <a:spcPts val="600"/>
              </a:spcBef>
              <a:spcAft>
                <a:spcPts val="300"/>
              </a:spcAft>
              <a:buClr>
                <a:schemeClr val="accent4">
                  <a:lumMod val="90000"/>
                  <a:lumOff val="10000"/>
                </a:schemeClr>
              </a:buClr>
              <a:buSzPct val="100000"/>
              <a:buFont typeface="Wingdings" panose="05000000000000000000" pitchFamily="2" charset="2"/>
              <a:buChar char="§"/>
            </a:pPr>
            <a:r>
              <a:rPr lang="en-US" sz="3200" kern="1200" dirty="0">
                <a:solidFill>
                  <a:schemeClr val="accent4">
                    <a:lumMod val="90000"/>
                    <a:lumOff val="10000"/>
                  </a:schemeClr>
                </a:solidFill>
                <a:latin typeface="Arial" panose="020B0604020202020204" pitchFamily="34" charset="0"/>
                <a:ea typeface="+mn-ea"/>
                <a:cs typeface="Arial" panose="020B0604020202020204" pitchFamily="34" charset="0"/>
              </a:rPr>
              <a:t>Role of Industry</a:t>
            </a:r>
          </a:p>
          <a:p>
            <a:pPr marL="548640" lvl="1" indent="-274320">
              <a:spcBef>
                <a:spcPts val="300"/>
              </a:spcBef>
              <a:spcAft>
                <a:spcPts val="300"/>
              </a:spcAft>
              <a:buClr>
                <a:schemeClr val="accent4">
                  <a:lumMod val="90000"/>
                  <a:lumOff val="10000"/>
                </a:schemeClr>
              </a:buClr>
              <a:buSzPct val="120000"/>
              <a:buFont typeface="Franklin Gothic Demi Cond" panose="020B0706030402020204" pitchFamily="34" charset="0"/>
              <a:buChar char="»"/>
            </a:pPr>
            <a:r>
              <a:rPr lang="en-US" sz="3200" kern="1200" dirty="0">
                <a:solidFill>
                  <a:schemeClr val="accent4">
                    <a:lumMod val="90000"/>
                    <a:lumOff val="10000"/>
                  </a:schemeClr>
                </a:solidFill>
                <a:latin typeface="Arial" panose="020B0604020202020204" pitchFamily="34" charset="0"/>
                <a:ea typeface="+mn-ea"/>
                <a:cs typeface="Arial" panose="020B0604020202020204" pitchFamily="34" charset="0"/>
              </a:rPr>
              <a:t>Technical expertise</a:t>
            </a:r>
          </a:p>
          <a:p>
            <a:pPr marL="548640" lvl="1" indent="-274320">
              <a:spcBef>
                <a:spcPts val="300"/>
              </a:spcBef>
              <a:spcAft>
                <a:spcPts val="300"/>
              </a:spcAft>
              <a:buClr>
                <a:schemeClr val="accent4">
                  <a:lumMod val="90000"/>
                  <a:lumOff val="10000"/>
                </a:schemeClr>
              </a:buClr>
              <a:buSzPct val="120000"/>
              <a:buFont typeface="Franklin Gothic Demi Cond" panose="020B0706030402020204" pitchFamily="34" charset="0"/>
              <a:buChar char="»"/>
            </a:pPr>
            <a:r>
              <a:rPr lang="en-US" sz="3200" kern="1200" dirty="0">
                <a:solidFill>
                  <a:schemeClr val="accent4">
                    <a:lumMod val="90000"/>
                    <a:lumOff val="10000"/>
                  </a:schemeClr>
                </a:solidFill>
                <a:latin typeface="Arial" panose="020B0604020202020204" pitchFamily="34" charset="0"/>
                <a:ea typeface="+mn-ea"/>
                <a:cs typeface="Arial" panose="020B0604020202020204" pitchFamily="34" charset="0"/>
              </a:rPr>
              <a:t>Buy-in</a:t>
            </a:r>
            <a:endParaRPr lang="en-US" dirty="0"/>
          </a:p>
        </p:txBody>
      </p:sp>
    </p:spTree>
    <p:extLst>
      <p:ext uri="{BB962C8B-B14F-4D97-AF65-F5344CB8AC3E}">
        <p14:creationId xmlns:p14="http://schemas.microsoft.com/office/powerpoint/2010/main" val="4209894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8B539B26-B7B8-031E-8734-5988A8197D7E}"/>
              </a:ext>
            </a:extLst>
          </p:cNvPr>
          <p:cNvPicPr>
            <a:picLocks noChangeAspect="1"/>
          </p:cNvPicPr>
          <p:nvPr/>
        </p:nvPicPr>
        <p:blipFill>
          <a:blip r:embed="rId3">
            <a:alphaModFix amt="20000"/>
          </a:blip>
          <a:stretch>
            <a:fillRect/>
          </a:stretch>
        </p:blipFill>
        <p:spPr>
          <a:xfrm>
            <a:off x="2186" y="1374964"/>
            <a:ext cx="12189814" cy="5483035"/>
          </a:xfrm>
          <a:prstGeom prst="rect">
            <a:avLst/>
          </a:prstGeom>
        </p:spPr>
      </p:pic>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normAutofit/>
          </a:bodyPr>
          <a:lstStyle/>
          <a:p>
            <a:r>
              <a:rPr lang="en-US" dirty="0"/>
              <a:t>Implementation Plan Development - Outputs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Design</a:t>
            </a:r>
          </a:p>
          <a:p>
            <a:pPr lvl="1"/>
            <a:r>
              <a:rPr lang="en-US" dirty="0">
                <a:latin typeface="Arial" panose="020B0604020202020204" pitchFamily="34" charset="0"/>
                <a:cs typeface="Arial" panose="020B0604020202020204" pitchFamily="34" charset="0"/>
              </a:rPr>
              <a:t>Concurrent or parallel design</a:t>
            </a:r>
          </a:p>
          <a:p>
            <a:pPr lvl="1"/>
            <a:r>
              <a:rPr lang="en-US" dirty="0">
                <a:latin typeface="Arial" panose="020B0604020202020204" pitchFamily="34" charset="0"/>
                <a:cs typeface="Arial" panose="020B0604020202020204" pitchFamily="34" charset="0"/>
              </a:rPr>
              <a:t>Design catalog</a:t>
            </a:r>
          </a:p>
        </p:txBody>
      </p:sp>
      <p:sp>
        <p:nvSpPr>
          <p:cNvPr id="4" name="Content Placeholder 3">
            <a:extLst>
              <a:ext uri="{FF2B5EF4-FFF2-40B4-BE49-F238E27FC236}">
                <a16:creationId xmlns:a16="http://schemas.microsoft.com/office/drawing/2014/main" id="{28BA5965-1A4F-71DB-3C56-C2C8965127FA}"/>
              </a:ext>
            </a:extLst>
          </p:cNvPr>
          <p:cNvSpPr>
            <a:spLocks noGrp="1"/>
          </p:cNvSpPr>
          <p:nvPr>
            <p:ph idx="10"/>
          </p:nvPr>
        </p:nvSpPr>
        <p:spPr/>
        <p:txBody>
          <a:bodyPr/>
          <a:lstStyle/>
          <a:p>
            <a:r>
              <a:rPr lang="en-US" dirty="0">
                <a:latin typeface="Arial" panose="020B0604020202020204" pitchFamily="34" charset="0"/>
                <a:cs typeface="Arial" panose="020B0604020202020204" pitchFamily="34" charset="0"/>
              </a:rPr>
              <a:t>Manuals and Procedures</a:t>
            </a:r>
          </a:p>
          <a:p>
            <a:pPr lvl="1"/>
            <a:r>
              <a:rPr lang="en-US" dirty="0">
                <a:latin typeface="Arial" panose="020B0604020202020204" pitchFamily="34" charset="0"/>
                <a:cs typeface="Arial" panose="020B0604020202020204" pitchFamily="34" charset="0"/>
              </a:rPr>
              <a:t>Input guide and software manual</a:t>
            </a:r>
          </a:p>
          <a:p>
            <a:pPr lvl="1"/>
            <a:r>
              <a:rPr lang="en-US" dirty="0">
                <a:latin typeface="Arial" panose="020B0604020202020204" pitchFamily="34" charset="0"/>
                <a:cs typeface="Arial" panose="020B0604020202020204" pitchFamily="34" charset="0"/>
              </a:rPr>
              <a:t>Pavement design/rehabilitation manual</a:t>
            </a:r>
          </a:p>
          <a:p>
            <a:pPr lvl="1"/>
            <a:r>
              <a:rPr lang="en-US" dirty="0">
                <a:latin typeface="Arial" panose="020B0604020202020204" pitchFamily="34" charset="0"/>
                <a:cs typeface="Arial" panose="020B0604020202020204" pitchFamily="34" charset="0"/>
              </a:rPr>
              <a:t>Standard operating procedures</a:t>
            </a:r>
          </a:p>
          <a:p>
            <a:endParaRPr lang="en-US" dirty="0"/>
          </a:p>
        </p:txBody>
      </p:sp>
    </p:spTree>
    <p:extLst>
      <p:ext uri="{BB962C8B-B14F-4D97-AF65-F5344CB8AC3E}">
        <p14:creationId xmlns:p14="http://schemas.microsoft.com/office/powerpoint/2010/main" val="3230846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network cables">
            <a:extLst>
              <a:ext uri="{FF2B5EF4-FFF2-40B4-BE49-F238E27FC236}">
                <a16:creationId xmlns:a16="http://schemas.microsoft.com/office/drawing/2014/main" id="{55951C77-47FC-CBCF-A421-F20957168097}"/>
              </a:ext>
            </a:extLst>
          </p:cNvPr>
          <p:cNvPicPr>
            <a:picLocks noChangeAspect="1"/>
          </p:cNvPicPr>
          <p:nvPr/>
        </p:nvPicPr>
        <p:blipFill>
          <a:blip r:embed="rId3">
            <a:alphaModFix amt="20000"/>
          </a:blip>
          <a:stretch>
            <a:fillRect/>
          </a:stretch>
        </p:blipFill>
        <p:spPr>
          <a:xfrm>
            <a:off x="26233" y="1428750"/>
            <a:ext cx="12165767" cy="5440100"/>
          </a:xfrm>
          <a:prstGeom prst="rect">
            <a:avLst/>
          </a:prstGeom>
        </p:spPr>
      </p:pic>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sz="4000" dirty="0"/>
              <a:t>Implementation Plan Development – Communication Plan</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pPr marL="342900" marR="0" lvl="0" indent="-342900">
              <a:spcBef>
                <a:spcPts val="0"/>
              </a:spcBef>
              <a:spcAft>
                <a:spcPts val="600"/>
              </a:spcAft>
              <a:buClr>
                <a:srgbClr val="003E7E"/>
              </a:buClr>
              <a:buFont typeface="Times New Roman" panose="02020603050405020304" pitchFamily="18" charset="0"/>
              <a:buChar char="■"/>
            </a:pPr>
            <a:r>
              <a:rPr lang="en-US" dirty="0">
                <a:solidFill>
                  <a:srgbClr val="2D1D28"/>
                </a:solidFill>
                <a:effectLst/>
                <a:ea typeface="Times New Roman" panose="02020603050405020304" pitchFamily="18" charset="0"/>
              </a:rPr>
              <a:t>Why are we implementing Pavement ME?</a:t>
            </a:r>
          </a:p>
          <a:p>
            <a:pPr marL="342900" marR="0" lvl="0" indent="-342900">
              <a:spcBef>
                <a:spcPts val="0"/>
              </a:spcBef>
              <a:spcAft>
                <a:spcPts val="600"/>
              </a:spcAft>
              <a:buClr>
                <a:srgbClr val="003E7E"/>
              </a:buClr>
              <a:buFont typeface="Times New Roman" panose="02020603050405020304" pitchFamily="18" charset="0"/>
              <a:buChar char="■"/>
            </a:pPr>
            <a:r>
              <a:rPr lang="en-US" dirty="0">
                <a:solidFill>
                  <a:srgbClr val="2D1D28"/>
                </a:solidFill>
                <a:effectLst/>
                <a:ea typeface="Times New Roman" panose="02020603050405020304" pitchFamily="18" charset="0"/>
              </a:rPr>
              <a:t>Why is the change necessary when what we have is working well?</a:t>
            </a:r>
          </a:p>
          <a:p>
            <a:pPr marL="342900" marR="0" lvl="0" indent="-342900">
              <a:spcBef>
                <a:spcPts val="0"/>
              </a:spcBef>
              <a:spcAft>
                <a:spcPts val="600"/>
              </a:spcAft>
              <a:buClr>
                <a:srgbClr val="003E7E"/>
              </a:buClr>
              <a:buFont typeface="Times New Roman" panose="02020603050405020304" pitchFamily="18" charset="0"/>
              <a:buChar char="■"/>
            </a:pPr>
            <a:r>
              <a:rPr lang="en-US" dirty="0">
                <a:solidFill>
                  <a:srgbClr val="2D1D28"/>
                </a:solidFill>
                <a:effectLst/>
                <a:ea typeface="Times New Roman" panose="02020603050405020304" pitchFamily="18" charset="0"/>
              </a:rPr>
              <a:t>Why do we need more detailed traffic data?</a:t>
            </a:r>
          </a:p>
          <a:p>
            <a:pPr marL="342900" marR="0" lvl="0" indent="-342900">
              <a:spcBef>
                <a:spcPts val="0"/>
              </a:spcBef>
              <a:spcAft>
                <a:spcPts val="600"/>
              </a:spcAft>
              <a:buClr>
                <a:srgbClr val="003E7E"/>
              </a:buClr>
              <a:buFont typeface="Times New Roman" panose="02020603050405020304" pitchFamily="18" charset="0"/>
              <a:buChar char="■"/>
            </a:pPr>
            <a:r>
              <a:rPr lang="en-US" dirty="0">
                <a:solidFill>
                  <a:srgbClr val="2D1D28"/>
                </a:solidFill>
                <a:effectLst/>
                <a:ea typeface="Times New Roman" panose="02020603050405020304" pitchFamily="18" charset="0"/>
              </a:rPr>
              <a:t>Why do we need more detailed materials data?</a:t>
            </a:r>
          </a:p>
          <a:p>
            <a:pPr marL="342900" marR="0" lvl="0" indent="-342900">
              <a:spcBef>
                <a:spcPts val="0"/>
              </a:spcBef>
              <a:spcAft>
                <a:spcPts val="600"/>
              </a:spcAft>
              <a:buClr>
                <a:srgbClr val="003E7E"/>
              </a:buClr>
              <a:buFont typeface="Times New Roman" panose="02020603050405020304" pitchFamily="18" charset="0"/>
              <a:buChar char="■"/>
            </a:pPr>
            <a:r>
              <a:rPr lang="en-US" dirty="0">
                <a:solidFill>
                  <a:srgbClr val="2D1D28"/>
                </a:solidFill>
                <a:effectLst/>
                <a:ea typeface="Times New Roman" panose="02020603050405020304" pitchFamily="18" charset="0"/>
              </a:rPr>
              <a:t>Why make this change now?</a:t>
            </a:r>
          </a:p>
        </p:txBody>
      </p:sp>
    </p:spTree>
    <p:extLst>
      <p:ext uri="{BB962C8B-B14F-4D97-AF65-F5344CB8AC3E}">
        <p14:creationId xmlns:p14="http://schemas.microsoft.com/office/powerpoint/2010/main" val="1835499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Agency Panel Questions - #1</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Virginia DOT</a:t>
            </a:r>
          </a:p>
          <a:p>
            <a:pPr lvl="1"/>
            <a:r>
              <a:rPr lang="en-US" dirty="0"/>
              <a:t>Describe your staged implementation process, what worked well and what you would change if you could do this all over again</a:t>
            </a:r>
          </a:p>
          <a:p>
            <a:r>
              <a:rPr lang="en-US" dirty="0"/>
              <a:t>Kentucky Transportation Cabinet</a:t>
            </a:r>
          </a:p>
          <a:p>
            <a:pPr lvl="1"/>
            <a:r>
              <a:rPr lang="en-US" dirty="0"/>
              <a:t>Describe your use of the catalog for PMED and its evolution</a:t>
            </a:r>
          </a:p>
          <a:p>
            <a:r>
              <a:rPr lang="en-US" dirty="0"/>
              <a:t>Discussion</a:t>
            </a:r>
          </a:p>
        </p:txBody>
      </p:sp>
    </p:spTree>
    <p:extLst>
      <p:ext uri="{BB962C8B-B14F-4D97-AF65-F5344CB8AC3E}">
        <p14:creationId xmlns:p14="http://schemas.microsoft.com/office/powerpoint/2010/main" val="234317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Administrative-Level Activities - Human Resources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Champion</a:t>
            </a:r>
          </a:p>
          <a:p>
            <a:r>
              <a:rPr lang="en-US" dirty="0"/>
              <a:t>Steering Committee</a:t>
            </a:r>
          </a:p>
          <a:p>
            <a:r>
              <a:rPr lang="en-US" dirty="0"/>
              <a:t>Technical Committees</a:t>
            </a:r>
          </a:p>
          <a:p>
            <a:r>
              <a:rPr lang="en-US" dirty="0"/>
              <a:t>Education</a:t>
            </a:r>
          </a:p>
          <a:p>
            <a:r>
              <a:rPr lang="en-US" dirty="0"/>
              <a:t>Management</a:t>
            </a:r>
          </a:p>
        </p:txBody>
      </p:sp>
    </p:spTree>
    <p:extLst>
      <p:ext uri="{BB962C8B-B14F-4D97-AF65-F5344CB8AC3E}">
        <p14:creationId xmlns:p14="http://schemas.microsoft.com/office/powerpoint/2010/main" val="162901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PMEUG Software Training Webinar #5</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FHWA Leadership</a:t>
            </a:r>
          </a:p>
          <a:p>
            <a:pPr lvl="1"/>
            <a:r>
              <a:rPr lang="en-US" dirty="0"/>
              <a:t>Dr. Jennifer Albert (TM) / Chris Wagner (TM Emeritus)</a:t>
            </a:r>
          </a:p>
          <a:p>
            <a:pPr lvl="1"/>
            <a:r>
              <a:rPr lang="en-US" dirty="0"/>
              <a:t>Tom Yu (COR)</a:t>
            </a:r>
          </a:p>
          <a:p>
            <a:r>
              <a:rPr lang="en-US" dirty="0"/>
              <a:t>TPF-5(305) Pooled-Fund Agencies</a:t>
            </a:r>
          </a:p>
        </p:txBody>
      </p:sp>
    </p:spTree>
    <p:extLst>
      <p:ext uri="{BB962C8B-B14F-4D97-AF65-F5344CB8AC3E}">
        <p14:creationId xmlns:p14="http://schemas.microsoft.com/office/powerpoint/2010/main" val="3240867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normAutofit/>
          </a:bodyPr>
          <a:lstStyle/>
          <a:p>
            <a:r>
              <a:rPr lang="en-US" dirty="0"/>
              <a:t>Administrative-Level Activities - Training</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Staff and Stakeholders</a:t>
            </a:r>
          </a:p>
          <a:p>
            <a:r>
              <a:rPr lang="en-US" dirty="0"/>
              <a:t>Formal – FHWA, AASHTO, University</a:t>
            </a:r>
          </a:p>
          <a:p>
            <a:r>
              <a:rPr lang="en-US" dirty="0"/>
              <a:t>Webinars</a:t>
            </a:r>
          </a:p>
          <a:p>
            <a:r>
              <a:rPr lang="en-US" dirty="0"/>
              <a:t>User Groups</a:t>
            </a:r>
          </a:p>
          <a:p>
            <a:r>
              <a:rPr lang="en-US" dirty="0"/>
              <a:t>Continuing Education</a:t>
            </a:r>
          </a:p>
          <a:p>
            <a:pPr lvl="1"/>
            <a:r>
              <a:rPr lang="en-US" dirty="0"/>
              <a:t>New developments</a:t>
            </a:r>
          </a:p>
          <a:p>
            <a:pPr lvl="1"/>
            <a:r>
              <a:rPr lang="en-US" dirty="0"/>
              <a:t>Staff turnover</a:t>
            </a:r>
          </a:p>
          <a:p>
            <a:r>
              <a:rPr lang="en-US" dirty="0"/>
              <a:t>Certification?</a:t>
            </a:r>
          </a:p>
          <a:p>
            <a:pPr lvl="1"/>
            <a:endParaRPr lang="en-US" dirty="0"/>
          </a:p>
        </p:txBody>
      </p:sp>
    </p:spTree>
    <p:extLst>
      <p:ext uri="{BB962C8B-B14F-4D97-AF65-F5344CB8AC3E}">
        <p14:creationId xmlns:p14="http://schemas.microsoft.com/office/powerpoint/2010/main" val="2722686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Administrative-Level Activities – Policy Development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Policy Development</a:t>
            </a:r>
          </a:p>
          <a:p>
            <a:pPr lvl="1"/>
            <a:r>
              <a:rPr lang="en-US" dirty="0"/>
              <a:t>Performance criteria</a:t>
            </a:r>
          </a:p>
          <a:p>
            <a:pPr lvl="1"/>
            <a:r>
              <a:rPr lang="en-US" dirty="0"/>
              <a:t>Reliability</a:t>
            </a:r>
          </a:p>
          <a:p>
            <a:pPr lvl="1"/>
            <a:r>
              <a:rPr lang="en-US" dirty="0"/>
              <a:t>Design period</a:t>
            </a:r>
          </a:p>
          <a:p>
            <a:pPr lvl="1"/>
            <a:r>
              <a:rPr lang="en-US" dirty="0"/>
              <a:t>Input levels</a:t>
            </a:r>
          </a:p>
          <a:p>
            <a:pPr lvl="1"/>
            <a:r>
              <a:rPr lang="en-US" dirty="0"/>
              <a:t>Equivalent design / alternate design (ADAB)</a:t>
            </a:r>
          </a:p>
          <a:p>
            <a:pPr lvl="1"/>
            <a:r>
              <a:rPr lang="en-US" dirty="0"/>
              <a:t>Construction practices</a:t>
            </a:r>
          </a:p>
          <a:p>
            <a:pPr lvl="1"/>
            <a:r>
              <a:rPr lang="en-US" dirty="0"/>
              <a:t>Engineering judgement</a:t>
            </a:r>
          </a:p>
        </p:txBody>
      </p:sp>
    </p:spTree>
    <p:extLst>
      <p:ext uri="{BB962C8B-B14F-4D97-AF65-F5344CB8AC3E}">
        <p14:creationId xmlns:p14="http://schemas.microsoft.com/office/powerpoint/2010/main" val="1261245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Agency Panel Questions - #2</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Indiana DOT</a:t>
            </a:r>
          </a:p>
          <a:p>
            <a:pPr lvl="1"/>
            <a:r>
              <a:rPr lang="en-US" dirty="0"/>
              <a:t>Describe the good and bad of the development and use of your pavement design manuals and policies</a:t>
            </a:r>
          </a:p>
          <a:p>
            <a:r>
              <a:rPr lang="en-US" dirty="0"/>
              <a:t>Missouri DOT</a:t>
            </a:r>
          </a:p>
          <a:p>
            <a:pPr lvl="1"/>
            <a:r>
              <a:rPr lang="en-US" dirty="0"/>
              <a:t>Describe why understanding and applying construction practices and engineering judgment are important in the implementation of PMED</a:t>
            </a:r>
          </a:p>
          <a:p>
            <a:r>
              <a:rPr lang="en-US" dirty="0"/>
              <a:t>Discussion</a:t>
            </a:r>
          </a:p>
        </p:txBody>
      </p:sp>
    </p:spTree>
    <p:extLst>
      <p:ext uri="{BB962C8B-B14F-4D97-AF65-F5344CB8AC3E}">
        <p14:creationId xmlns:p14="http://schemas.microsoft.com/office/powerpoint/2010/main" val="3475473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John Donahue, Missouri DOT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Design Thickness</a:t>
            </a:r>
          </a:p>
          <a:p>
            <a:pPr lvl="1"/>
            <a:r>
              <a:rPr lang="en-US" dirty="0"/>
              <a:t>Construction tolerances may allow reduced thickness for acceptance</a:t>
            </a:r>
          </a:p>
          <a:p>
            <a:pPr lvl="1"/>
            <a:r>
              <a:rPr lang="en-US" dirty="0"/>
              <a:t>More of a concern for area unit pay items than volumetric/gravimetric unit pay items</a:t>
            </a:r>
          </a:p>
          <a:p>
            <a:pPr lvl="1"/>
            <a:r>
              <a:rPr lang="en-US" dirty="0"/>
              <a:t>Consider increasing PMED design thickness by certain percentage to account for spec allowances</a:t>
            </a:r>
          </a:p>
        </p:txBody>
      </p:sp>
    </p:spTree>
    <p:extLst>
      <p:ext uri="{BB962C8B-B14F-4D97-AF65-F5344CB8AC3E}">
        <p14:creationId xmlns:p14="http://schemas.microsoft.com/office/powerpoint/2010/main" val="111724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John Donahue, Missouri DOT (</a:t>
            </a:r>
            <a:r>
              <a:rPr lang="en-US" dirty="0" err="1"/>
              <a:t>cont</a:t>
            </a:r>
            <a:r>
              <a:rPr lang="en-US" dirty="0"/>
              <a: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Soil Modulus</a:t>
            </a:r>
          </a:p>
          <a:p>
            <a:pPr lvl="1"/>
            <a:r>
              <a:rPr lang="en-US" dirty="0"/>
              <a:t>Construction plans often call for contractor to provide borrow material</a:t>
            </a:r>
          </a:p>
          <a:p>
            <a:pPr lvl="1"/>
            <a:r>
              <a:rPr lang="en-US" dirty="0"/>
              <a:t>Contractor source may not match subbase/subgrade material properties in design assumptions</a:t>
            </a:r>
          </a:p>
          <a:p>
            <a:pPr lvl="1"/>
            <a:r>
              <a:rPr lang="en-US" dirty="0"/>
              <a:t>Consider decreasing resilient modulus in PMED for worst case borrow scenario</a:t>
            </a:r>
          </a:p>
        </p:txBody>
      </p:sp>
    </p:spTree>
    <p:extLst>
      <p:ext uri="{BB962C8B-B14F-4D97-AF65-F5344CB8AC3E}">
        <p14:creationId xmlns:p14="http://schemas.microsoft.com/office/powerpoint/2010/main" val="12405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John Donahue, Missouri DOT (</a:t>
            </a:r>
            <a:r>
              <a:rPr lang="en-US" dirty="0" err="1"/>
              <a:t>cont</a:t>
            </a:r>
            <a:r>
              <a:rPr lang="en-US" dirty="0"/>
              <a: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Construction IRI</a:t>
            </a:r>
          </a:p>
          <a:p>
            <a:pPr lvl="1"/>
            <a:r>
              <a:rPr lang="en-US" dirty="0"/>
              <a:t>IRI should not be the primary distress used for selecting a pavement design in PMED because of initial IRI uncertainty (among other reasons)</a:t>
            </a:r>
          </a:p>
          <a:p>
            <a:pPr lvl="1"/>
            <a:r>
              <a:rPr lang="en-US" dirty="0"/>
              <a:t>Contractors may be incentivized to provide a smoother pavement surface, so IRIs can vary greatly</a:t>
            </a:r>
          </a:p>
        </p:txBody>
      </p:sp>
    </p:spTree>
    <p:extLst>
      <p:ext uri="{BB962C8B-B14F-4D97-AF65-F5344CB8AC3E}">
        <p14:creationId xmlns:p14="http://schemas.microsoft.com/office/powerpoint/2010/main" val="58162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John Donahue, Missouri DOT (</a:t>
            </a:r>
            <a:r>
              <a:rPr lang="en-US" dirty="0" err="1"/>
              <a:t>cont</a:t>
            </a:r>
            <a:r>
              <a:rPr lang="en-US" dirty="0"/>
              <a: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Mix Designs</a:t>
            </a:r>
          </a:p>
          <a:p>
            <a:pPr lvl="1"/>
            <a:r>
              <a:rPr lang="en-US" dirty="0"/>
              <a:t>Contractors often provide a mix design to the State DOT for approval after a pavement has been designed through PMED</a:t>
            </a:r>
          </a:p>
          <a:p>
            <a:pPr lvl="1"/>
            <a:r>
              <a:rPr lang="en-US" dirty="0"/>
              <a:t>Nothing in the PMED materials library may exactly match the contractor’s proposed mix design</a:t>
            </a:r>
          </a:p>
        </p:txBody>
      </p:sp>
    </p:spTree>
    <p:extLst>
      <p:ext uri="{BB962C8B-B14F-4D97-AF65-F5344CB8AC3E}">
        <p14:creationId xmlns:p14="http://schemas.microsoft.com/office/powerpoint/2010/main" val="1459673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John Donahue, Missouri DOT (</a:t>
            </a:r>
            <a:r>
              <a:rPr lang="en-US" dirty="0" err="1"/>
              <a:t>cont</a:t>
            </a:r>
            <a:r>
              <a:rPr lang="en-US" dirty="0"/>
              <a: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Grade Adjustments</a:t>
            </a:r>
          </a:p>
          <a:p>
            <a:pPr lvl="1"/>
            <a:r>
              <a:rPr lang="en-US" dirty="0"/>
              <a:t>Multiple design thicknesses are not easily constructable within relatively short project limits, such as at an interchange</a:t>
            </a:r>
          </a:p>
          <a:p>
            <a:pPr lvl="1"/>
            <a:r>
              <a:rPr lang="en-US" dirty="0"/>
              <a:t>Consider using as few pavement designs as possible, leaning towards the more conservative (i.e., thicker) ones</a:t>
            </a:r>
          </a:p>
        </p:txBody>
      </p:sp>
    </p:spTree>
    <p:extLst>
      <p:ext uri="{BB962C8B-B14F-4D97-AF65-F5344CB8AC3E}">
        <p14:creationId xmlns:p14="http://schemas.microsoft.com/office/powerpoint/2010/main" val="682084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DFEE71C-6864-95F5-2556-6CF04FD56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90"/>
          <a:stretch/>
        </p:blipFill>
        <p:spPr bwMode="auto">
          <a:xfrm>
            <a:off x="6439585" y="4304398"/>
            <a:ext cx="3647935" cy="243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Part III—Technical-Level Implementation Activities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Build Libraries of Common Input Parameters</a:t>
            </a:r>
          </a:p>
          <a:p>
            <a:pPr lvl="1"/>
            <a:r>
              <a:rPr lang="en-US" dirty="0"/>
              <a:t>Common agency input values </a:t>
            </a:r>
          </a:p>
          <a:p>
            <a:pPr lvl="1"/>
            <a:r>
              <a:rPr lang="en-US" dirty="0"/>
              <a:t>Greatly expedites manual data entry</a:t>
            </a:r>
          </a:p>
          <a:p>
            <a:pPr lvl="1"/>
            <a:r>
              <a:rPr lang="en-US" dirty="0"/>
              <a:t>Minimizes data entry errors</a:t>
            </a:r>
          </a:p>
          <a:p>
            <a:r>
              <a:rPr lang="en-US" dirty="0"/>
              <a:t>Performance Prediction Models</a:t>
            </a:r>
          </a:p>
          <a:p>
            <a:pPr lvl="1"/>
            <a:r>
              <a:rPr lang="en-US" dirty="0"/>
              <a:t>Verification</a:t>
            </a:r>
          </a:p>
          <a:p>
            <a:pPr lvl="1"/>
            <a:r>
              <a:rPr lang="en-US" dirty="0"/>
              <a:t>Calibration</a:t>
            </a:r>
          </a:p>
          <a:p>
            <a:pPr lvl="1"/>
            <a:r>
              <a:rPr lang="en-US" dirty="0"/>
              <a:t>Validation</a:t>
            </a:r>
          </a:p>
        </p:txBody>
      </p:sp>
      <p:grpSp>
        <p:nvGrpSpPr>
          <p:cNvPr id="11" name="Group 10">
            <a:extLst>
              <a:ext uri="{FF2B5EF4-FFF2-40B4-BE49-F238E27FC236}">
                <a16:creationId xmlns:a16="http://schemas.microsoft.com/office/drawing/2014/main" id="{E7DF6E63-BA7C-75AE-78D1-F6CBA5ECF079}"/>
              </a:ext>
            </a:extLst>
          </p:cNvPr>
          <p:cNvGrpSpPr/>
          <p:nvPr/>
        </p:nvGrpSpPr>
        <p:grpSpPr>
          <a:xfrm>
            <a:off x="8229600" y="2271185"/>
            <a:ext cx="3429000" cy="1919815"/>
            <a:chOff x="8058150" y="2702938"/>
            <a:chExt cx="3705225" cy="2853406"/>
          </a:xfrm>
        </p:grpSpPr>
        <p:sp>
          <p:nvSpPr>
            <p:cNvPr id="5" name="Flowchart: Multidocument 4">
              <a:extLst>
                <a:ext uri="{FF2B5EF4-FFF2-40B4-BE49-F238E27FC236}">
                  <a16:creationId xmlns:a16="http://schemas.microsoft.com/office/drawing/2014/main" id="{0BC8EDDC-2BE0-79E3-777E-BD34DB3EA25D}"/>
                </a:ext>
              </a:extLst>
            </p:cNvPr>
            <p:cNvSpPr/>
            <p:nvPr/>
          </p:nvSpPr>
          <p:spPr>
            <a:xfrm>
              <a:off x="8058150" y="2781924"/>
              <a:ext cx="1524000" cy="1219200"/>
            </a:xfrm>
            <a:prstGeom prst="flowChartMultidocument">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Construction History</a:t>
              </a:r>
            </a:p>
          </p:txBody>
        </p:sp>
        <p:sp>
          <p:nvSpPr>
            <p:cNvPr id="6" name="Flowchart: Multidocument 5">
              <a:extLst>
                <a:ext uri="{FF2B5EF4-FFF2-40B4-BE49-F238E27FC236}">
                  <a16:creationId xmlns:a16="http://schemas.microsoft.com/office/drawing/2014/main" id="{DD9DAF91-E139-7D1B-EDED-E24EA6E764BF}"/>
                </a:ext>
              </a:extLst>
            </p:cNvPr>
            <p:cNvSpPr/>
            <p:nvPr/>
          </p:nvSpPr>
          <p:spPr>
            <a:xfrm>
              <a:off x="10239375" y="2702938"/>
              <a:ext cx="1524000" cy="1219200"/>
            </a:xfrm>
            <a:prstGeom prst="flowChartMultidocument">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Performance</a:t>
              </a:r>
            </a:p>
          </p:txBody>
        </p:sp>
        <p:sp>
          <p:nvSpPr>
            <p:cNvPr id="7" name="Flowchart: Multidocument 6">
              <a:extLst>
                <a:ext uri="{FF2B5EF4-FFF2-40B4-BE49-F238E27FC236}">
                  <a16:creationId xmlns:a16="http://schemas.microsoft.com/office/drawing/2014/main" id="{4D3E2860-E057-1B50-EB5F-2828B9B526C7}"/>
                </a:ext>
              </a:extLst>
            </p:cNvPr>
            <p:cNvSpPr/>
            <p:nvPr/>
          </p:nvSpPr>
          <p:spPr>
            <a:xfrm>
              <a:off x="8058150" y="4337144"/>
              <a:ext cx="1524000" cy="1219200"/>
            </a:xfrm>
            <a:prstGeom prst="flowChartMultidocument">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Materials</a:t>
              </a:r>
            </a:p>
          </p:txBody>
        </p:sp>
        <p:sp>
          <p:nvSpPr>
            <p:cNvPr id="8" name="Flowchart: Multidocument 7">
              <a:extLst>
                <a:ext uri="{FF2B5EF4-FFF2-40B4-BE49-F238E27FC236}">
                  <a16:creationId xmlns:a16="http://schemas.microsoft.com/office/drawing/2014/main" id="{D075438D-D01C-6107-4F65-7276B93D1BEC}"/>
                </a:ext>
              </a:extLst>
            </p:cNvPr>
            <p:cNvSpPr/>
            <p:nvPr/>
          </p:nvSpPr>
          <p:spPr>
            <a:xfrm>
              <a:off x="10239375" y="4307514"/>
              <a:ext cx="1524000" cy="1219200"/>
            </a:xfrm>
            <a:prstGeom prst="flowChartMultidocument">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Traffic</a:t>
              </a:r>
            </a:p>
          </p:txBody>
        </p:sp>
        <p:sp>
          <p:nvSpPr>
            <p:cNvPr id="10" name="Flowchart: Magnetic Disk 9">
              <a:extLst>
                <a:ext uri="{FF2B5EF4-FFF2-40B4-BE49-F238E27FC236}">
                  <a16:creationId xmlns:a16="http://schemas.microsoft.com/office/drawing/2014/main" id="{77C4165B-FE78-CE3F-2F0E-1B9D389338A9}"/>
                </a:ext>
              </a:extLst>
            </p:cNvPr>
            <p:cNvSpPr/>
            <p:nvPr/>
          </p:nvSpPr>
          <p:spPr>
            <a:xfrm>
              <a:off x="8820150" y="3665104"/>
              <a:ext cx="1714500" cy="1066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Database</a:t>
              </a:r>
            </a:p>
          </p:txBody>
        </p:sp>
      </p:grpSp>
    </p:spTree>
    <p:extLst>
      <p:ext uri="{BB962C8B-B14F-4D97-AF65-F5344CB8AC3E}">
        <p14:creationId xmlns:p14="http://schemas.microsoft.com/office/powerpoint/2010/main" val="3212745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Build Libraries of Common Input Parameters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Traffic</a:t>
            </a:r>
          </a:p>
          <a:p>
            <a:r>
              <a:rPr lang="en-US" dirty="0"/>
              <a:t>Materials</a:t>
            </a:r>
          </a:p>
          <a:p>
            <a:r>
              <a:rPr lang="en-US" dirty="0"/>
              <a:t>Rehabilitation Properties</a:t>
            </a:r>
          </a:p>
          <a:p>
            <a:r>
              <a:rPr lang="en-US" dirty="0"/>
              <a:t>Climate</a:t>
            </a:r>
          </a:p>
        </p:txBody>
      </p:sp>
      <p:grpSp>
        <p:nvGrpSpPr>
          <p:cNvPr id="6" name="Group 5">
            <a:extLst>
              <a:ext uri="{FF2B5EF4-FFF2-40B4-BE49-F238E27FC236}">
                <a16:creationId xmlns:a16="http://schemas.microsoft.com/office/drawing/2014/main" id="{7D89EC71-DACB-3832-81AF-9096619E7F8A}"/>
              </a:ext>
            </a:extLst>
          </p:cNvPr>
          <p:cNvGrpSpPr/>
          <p:nvPr/>
        </p:nvGrpSpPr>
        <p:grpSpPr>
          <a:xfrm>
            <a:off x="5257800" y="2396813"/>
            <a:ext cx="6896100" cy="1066800"/>
            <a:chOff x="5257800" y="2667000"/>
            <a:chExt cx="6896100" cy="1066800"/>
          </a:xfrm>
        </p:grpSpPr>
        <p:sp>
          <p:nvSpPr>
            <p:cNvPr id="4" name="TextBox 3">
              <a:extLst>
                <a:ext uri="{FF2B5EF4-FFF2-40B4-BE49-F238E27FC236}">
                  <a16:creationId xmlns:a16="http://schemas.microsoft.com/office/drawing/2014/main" id="{102E1217-D914-FD90-1FB7-161CB5A3E795}"/>
                </a:ext>
              </a:extLst>
            </p:cNvPr>
            <p:cNvSpPr txBox="1"/>
            <p:nvPr/>
          </p:nvSpPr>
          <p:spPr>
            <a:xfrm>
              <a:off x="6515100" y="2784901"/>
              <a:ext cx="5638800" cy="830997"/>
            </a:xfrm>
            <a:prstGeom prst="rect">
              <a:avLst/>
            </a:prstGeom>
            <a:noFill/>
            <a:ln w="38100">
              <a:noFill/>
              <a:prstDash val="solid"/>
            </a:ln>
          </p:spPr>
          <p:txBody>
            <a:bodyPr wrap="square" rtlCol="0">
              <a:spAutoFit/>
            </a:bodyPr>
            <a:lstStyle/>
            <a:p>
              <a:pPr marL="457200" indent="-457200">
                <a:buFont typeface="Arial" panose="020B0604020202020204" pitchFamily="34" charset="0"/>
                <a:buChar char="•"/>
              </a:pPr>
              <a:r>
                <a:rPr lang="en-US" sz="2400" kern="1200" dirty="0">
                  <a:solidFill>
                    <a:schemeClr val="accent4">
                      <a:lumMod val="90000"/>
                      <a:lumOff val="10000"/>
                    </a:schemeClr>
                  </a:solidFill>
                  <a:latin typeface="Arial" panose="020B0604020202020204" pitchFamily="34" charset="0"/>
                  <a:ea typeface="+mn-ea"/>
                  <a:cs typeface="Arial" panose="020B0604020202020204" pitchFamily="34" charset="0"/>
                </a:rPr>
                <a:t>Use highest possible input level</a:t>
              </a:r>
            </a:p>
            <a:p>
              <a:pPr marL="457200" indent="-457200">
                <a:buFont typeface="Arial" panose="020B0604020202020204" pitchFamily="34" charset="0"/>
                <a:buChar char="•"/>
              </a:pPr>
              <a:r>
                <a:rPr lang="en-US" sz="2400" kern="1200" dirty="0">
                  <a:solidFill>
                    <a:schemeClr val="accent4">
                      <a:lumMod val="90000"/>
                      <a:lumOff val="10000"/>
                    </a:schemeClr>
                  </a:solidFill>
                  <a:latin typeface="Arial" panose="020B0604020202020204" pitchFamily="34" charset="0"/>
                  <a:ea typeface="+mn-ea"/>
                  <a:cs typeface="Arial" panose="020B0604020202020204" pitchFamily="34" charset="0"/>
                </a:rPr>
                <a:t>Critical inputs based on best data</a:t>
              </a:r>
            </a:p>
          </p:txBody>
        </p:sp>
        <p:sp>
          <p:nvSpPr>
            <p:cNvPr id="5" name="Arrow: Right 4">
              <a:extLst>
                <a:ext uri="{FF2B5EF4-FFF2-40B4-BE49-F238E27FC236}">
                  <a16:creationId xmlns:a16="http://schemas.microsoft.com/office/drawing/2014/main" id="{96881CF6-F38C-4399-86A9-1F9A54E9F022}"/>
                </a:ext>
              </a:extLst>
            </p:cNvPr>
            <p:cNvSpPr/>
            <p:nvPr/>
          </p:nvSpPr>
          <p:spPr>
            <a:xfrm>
              <a:off x="5257800" y="2667000"/>
              <a:ext cx="1143000" cy="1066800"/>
            </a:xfrm>
            <a:prstGeom prst="rightArrow">
              <a:avLst/>
            </a:prstGeom>
            <a:solidFill>
              <a:schemeClr val="accent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147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Webinar Participant Introductions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fontScale="92500" lnSpcReduction="10000"/>
          </a:bodyPr>
          <a:lstStyle/>
          <a:p>
            <a:r>
              <a:rPr lang="en-US" dirty="0"/>
              <a:t>APTech Project Team</a:t>
            </a:r>
          </a:p>
          <a:p>
            <a:pPr lvl="1"/>
            <a:r>
              <a:rPr lang="en-US" dirty="0"/>
              <a:t>Kelly Smith (APTech)</a:t>
            </a:r>
          </a:p>
          <a:p>
            <a:pPr lvl="1"/>
            <a:r>
              <a:rPr lang="en-US" dirty="0"/>
              <a:t>Dr. Linda Pierce (NCE)</a:t>
            </a:r>
          </a:p>
          <a:p>
            <a:pPr lvl="1"/>
            <a:r>
              <a:rPr lang="en-US" dirty="0"/>
              <a:t>Max Grogg (APTech)</a:t>
            </a:r>
          </a:p>
          <a:p>
            <a:r>
              <a:rPr lang="en-US" dirty="0"/>
              <a:t>Agency Panelists</a:t>
            </a:r>
          </a:p>
          <a:p>
            <a:pPr lvl="1"/>
            <a:r>
              <a:rPr lang="en-US" dirty="0"/>
              <a:t>Hari Nair (Virginia DOT)</a:t>
            </a:r>
          </a:p>
          <a:p>
            <a:pPr lvl="1"/>
            <a:r>
              <a:rPr lang="en-US" dirty="0"/>
              <a:t>Clark Graves (University of Kentucky)</a:t>
            </a:r>
          </a:p>
          <a:p>
            <a:pPr lvl="1"/>
            <a:r>
              <a:rPr lang="en-US" dirty="0"/>
              <a:t>Kumar Dave (Indiana DOT)</a:t>
            </a:r>
          </a:p>
          <a:p>
            <a:pPr lvl="1"/>
            <a:r>
              <a:rPr lang="en-US" dirty="0"/>
              <a:t>John Donahue (Missouri DOT)</a:t>
            </a:r>
          </a:p>
          <a:p>
            <a:pPr lvl="1"/>
            <a:r>
              <a:rPr lang="en-US" dirty="0"/>
              <a:t>Nusrat Morshed (New Jersey DOT)</a:t>
            </a:r>
          </a:p>
          <a:p>
            <a:pPr lvl="1"/>
            <a:r>
              <a:rPr lang="en-US" dirty="0"/>
              <a:t>Justin Schenkel (Michigan DOT)</a:t>
            </a:r>
          </a:p>
        </p:txBody>
      </p:sp>
    </p:spTree>
    <p:extLst>
      <p:ext uri="{BB962C8B-B14F-4D97-AF65-F5344CB8AC3E}">
        <p14:creationId xmlns:p14="http://schemas.microsoft.com/office/powerpoint/2010/main" val="4190628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Traffic</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Quantify Current Traffic </a:t>
            </a:r>
          </a:p>
          <a:p>
            <a:pPr lvl="1"/>
            <a:r>
              <a:rPr lang="en-US" dirty="0"/>
              <a:t>Vehicle counts (VC)</a:t>
            </a:r>
          </a:p>
          <a:p>
            <a:pPr lvl="1"/>
            <a:r>
              <a:rPr lang="en-US" dirty="0"/>
              <a:t>Automated vehicle classification (AVC) </a:t>
            </a:r>
          </a:p>
          <a:p>
            <a:pPr lvl="1"/>
            <a:r>
              <a:rPr lang="en-US" dirty="0"/>
              <a:t>Weigh-in-motion (WIM)</a:t>
            </a:r>
          </a:p>
          <a:p>
            <a:r>
              <a:rPr lang="en-US" dirty="0"/>
              <a:t>Cluster Analysis</a:t>
            </a:r>
          </a:p>
          <a:p>
            <a:pPr lvl="1"/>
            <a:r>
              <a:rPr lang="en-US" dirty="0"/>
              <a:t>Impractical to instrument all roadways</a:t>
            </a:r>
          </a:p>
          <a:p>
            <a:pPr lvl="1"/>
            <a:r>
              <a:rPr lang="en-US" dirty="0"/>
              <a:t>Use measured traffic data and apply to</a:t>
            </a:r>
            <a:br>
              <a:rPr lang="en-US" dirty="0"/>
            </a:br>
            <a:r>
              <a:rPr lang="en-US" dirty="0"/>
              <a:t>roads with similar characteristics</a:t>
            </a:r>
          </a:p>
          <a:p>
            <a:pPr lvl="1"/>
            <a:r>
              <a:rPr lang="en-US" dirty="0"/>
              <a:t>Based on data mining and statistical analysis</a:t>
            </a:r>
          </a:p>
        </p:txBody>
      </p:sp>
      <p:grpSp>
        <p:nvGrpSpPr>
          <p:cNvPr id="10" name="Group 9">
            <a:extLst>
              <a:ext uri="{FF2B5EF4-FFF2-40B4-BE49-F238E27FC236}">
                <a16:creationId xmlns:a16="http://schemas.microsoft.com/office/drawing/2014/main" id="{FBC4F680-90CD-DDBD-0ED5-C8C21AA82BBE}"/>
              </a:ext>
            </a:extLst>
          </p:cNvPr>
          <p:cNvGrpSpPr/>
          <p:nvPr/>
        </p:nvGrpSpPr>
        <p:grpSpPr>
          <a:xfrm>
            <a:off x="6781800" y="2444534"/>
            <a:ext cx="4566309" cy="1323439"/>
            <a:chOff x="6781800" y="2444534"/>
            <a:chExt cx="4566309" cy="1323439"/>
          </a:xfrm>
        </p:grpSpPr>
        <p:sp>
          <p:nvSpPr>
            <p:cNvPr id="4" name="TextBox 3">
              <a:extLst>
                <a:ext uri="{FF2B5EF4-FFF2-40B4-BE49-F238E27FC236}">
                  <a16:creationId xmlns:a16="http://schemas.microsoft.com/office/drawing/2014/main" id="{785F1764-4213-16D2-7886-1A30760CC3D8}"/>
                </a:ext>
              </a:extLst>
            </p:cNvPr>
            <p:cNvSpPr txBox="1"/>
            <p:nvPr/>
          </p:nvSpPr>
          <p:spPr>
            <a:xfrm>
              <a:off x="7309509" y="2962930"/>
              <a:ext cx="4038600" cy="461665"/>
            </a:xfrm>
            <a:prstGeom prst="rect">
              <a:avLst/>
            </a:prstGeom>
            <a:noFill/>
          </p:spPr>
          <p:txBody>
            <a:bodyPr wrap="square" rtlCol="0">
              <a:spAutoFit/>
            </a:bodyPr>
            <a:lstStyle/>
            <a:p>
              <a:r>
                <a:rPr lang="en-US" sz="2400" dirty="0">
                  <a:solidFill>
                    <a:schemeClr val="accent4">
                      <a:lumMod val="90000"/>
                      <a:lumOff val="10000"/>
                    </a:schemeClr>
                  </a:solidFill>
                </a:rPr>
                <a:t>primarily used by SHAs</a:t>
              </a:r>
            </a:p>
          </p:txBody>
        </p:sp>
        <p:sp>
          <p:nvSpPr>
            <p:cNvPr id="5" name="TextBox 4">
              <a:extLst>
                <a:ext uri="{FF2B5EF4-FFF2-40B4-BE49-F238E27FC236}">
                  <a16:creationId xmlns:a16="http://schemas.microsoft.com/office/drawing/2014/main" id="{D6F907BA-2963-1423-917A-717693CFDEA0}"/>
                </a:ext>
              </a:extLst>
            </p:cNvPr>
            <p:cNvSpPr txBox="1"/>
            <p:nvPr/>
          </p:nvSpPr>
          <p:spPr>
            <a:xfrm>
              <a:off x="6781800" y="2444534"/>
              <a:ext cx="527709" cy="1323439"/>
            </a:xfrm>
            <a:prstGeom prst="rect">
              <a:avLst/>
            </a:prstGeom>
            <a:noFill/>
            <a:ln>
              <a:noFill/>
            </a:ln>
          </p:spPr>
          <p:txBody>
            <a:bodyPr wrap="none" rtlCol="0">
              <a:spAutoFit/>
            </a:bodyPr>
            <a:lstStyle/>
            <a:p>
              <a:r>
                <a:rPr lang="en-US" sz="8000" dirty="0">
                  <a:solidFill>
                    <a:schemeClr val="accent1"/>
                  </a:solidFill>
                </a:rPr>
                <a:t>}</a:t>
              </a:r>
            </a:p>
          </p:txBody>
        </p:sp>
      </p:grpSp>
      <p:grpSp>
        <p:nvGrpSpPr>
          <p:cNvPr id="12" name="Group 11">
            <a:extLst>
              <a:ext uri="{FF2B5EF4-FFF2-40B4-BE49-F238E27FC236}">
                <a16:creationId xmlns:a16="http://schemas.microsoft.com/office/drawing/2014/main" id="{D9B120FE-AD77-B588-322B-B1911BB7F404}"/>
              </a:ext>
            </a:extLst>
          </p:cNvPr>
          <p:cNvGrpSpPr/>
          <p:nvPr/>
        </p:nvGrpSpPr>
        <p:grpSpPr>
          <a:xfrm>
            <a:off x="7319034" y="3757414"/>
            <a:ext cx="3668982" cy="2973252"/>
            <a:chOff x="7319034" y="3757414"/>
            <a:chExt cx="3668982" cy="2973252"/>
          </a:xfrm>
        </p:grpSpPr>
        <p:pic>
          <p:nvPicPr>
            <p:cNvPr id="7" name="Picture 6">
              <a:extLst>
                <a:ext uri="{FF2B5EF4-FFF2-40B4-BE49-F238E27FC236}">
                  <a16:creationId xmlns:a16="http://schemas.microsoft.com/office/drawing/2014/main" id="{4C492A1C-DB9D-75A2-72BB-99807042C3A8}"/>
                </a:ext>
              </a:extLst>
            </p:cNvPr>
            <p:cNvPicPr>
              <a:picLocks noChangeAspect="1"/>
            </p:cNvPicPr>
            <p:nvPr/>
          </p:nvPicPr>
          <p:blipFill>
            <a:blip r:embed="rId3"/>
            <a:stretch>
              <a:fillRect/>
            </a:stretch>
          </p:blipFill>
          <p:spPr>
            <a:xfrm>
              <a:off x="8686800" y="3757414"/>
              <a:ext cx="2301216" cy="2973252"/>
            </a:xfrm>
            <a:prstGeom prst="rect">
              <a:avLst/>
            </a:prstGeom>
            <a:ln>
              <a:solidFill>
                <a:schemeClr val="accent6"/>
              </a:solidFill>
            </a:ln>
          </p:spPr>
        </p:pic>
        <p:sp>
          <p:nvSpPr>
            <p:cNvPr id="11" name="Arrow: Right 10">
              <a:extLst>
                <a:ext uri="{FF2B5EF4-FFF2-40B4-BE49-F238E27FC236}">
                  <a16:creationId xmlns:a16="http://schemas.microsoft.com/office/drawing/2014/main" id="{84FAAE50-0995-55E0-A9DF-619ACE05E53F}"/>
                </a:ext>
              </a:extLst>
            </p:cNvPr>
            <p:cNvSpPr/>
            <p:nvPr/>
          </p:nvSpPr>
          <p:spPr>
            <a:xfrm>
              <a:off x="7319034" y="4305419"/>
              <a:ext cx="1143000" cy="1066800"/>
            </a:xfrm>
            <a:prstGeom prst="rightArrow">
              <a:avLst/>
            </a:prstGeom>
            <a:solidFill>
              <a:schemeClr val="accent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272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Traffic </a:t>
            </a:r>
            <a:r>
              <a:rPr lang="en-US" sz="2200" dirty="0"/>
              <a:t>(continued…)</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9525000" cy="4939240"/>
          </a:xfrm>
        </p:spPr>
        <p:txBody>
          <a:bodyPr>
            <a:normAutofit/>
          </a:bodyPr>
          <a:lstStyle/>
          <a:p>
            <a:r>
              <a:rPr lang="en-US" dirty="0"/>
              <a:t>Predicting Future Traffic is Challenging</a:t>
            </a:r>
          </a:p>
          <a:p>
            <a:pPr lvl="1"/>
            <a:r>
              <a:rPr lang="en-US" dirty="0"/>
              <a:t>Potential increase in truck axle weights</a:t>
            </a:r>
          </a:p>
          <a:p>
            <a:pPr lvl="1"/>
            <a:r>
              <a:rPr lang="en-US" dirty="0"/>
              <a:t>Change in axle configurations</a:t>
            </a:r>
          </a:p>
          <a:p>
            <a:pPr lvl="1"/>
            <a:r>
              <a:rPr lang="en-US" dirty="0"/>
              <a:t>Expansion of commerce</a:t>
            </a:r>
          </a:p>
          <a:p>
            <a:pPr lvl="1"/>
            <a:endParaRPr lang="en-US" dirty="0"/>
          </a:p>
        </p:txBody>
      </p:sp>
      <p:grpSp>
        <p:nvGrpSpPr>
          <p:cNvPr id="19" name="Group 18">
            <a:extLst>
              <a:ext uri="{FF2B5EF4-FFF2-40B4-BE49-F238E27FC236}">
                <a16:creationId xmlns:a16="http://schemas.microsoft.com/office/drawing/2014/main" id="{9C4A281A-F1D9-6EDD-9F36-6AE32361E51E}"/>
              </a:ext>
            </a:extLst>
          </p:cNvPr>
          <p:cNvGrpSpPr/>
          <p:nvPr/>
        </p:nvGrpSpPr>
        <p:grpSpPr>
          <a:xfrm>
            <a:off x="7391400" y="2286000"/>
            <a:ext cx="3676650" cy="3084250"/>
            <a:chOff x="6400800" y="3115730"/>
            <a:chExt cx="3676650" cy="3084250"/>
          </a:xfrm>
        </p:grpSpPr>
        <p:pic>
          <p:nvPicPr>
            <p:cNvPr id="7" name="Graphic 6" descr="Truck with solid fill">
              <a:extLst>
                <a:ext uri="{FF2B5EF4-FFF2-40B4-BE49-F238E27FC236}">
                  <a16:creationId xmlns:a16="http://schemas.microsoft.com/office/drawing/2014/main" id="{41AE93F3-39EB-D088-6DC8-B9A45F5004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0800" y="5244040"/>
              <a:ext cx="914400" cy="914400"/>
            </a:xfrm>
            <a:prstGeom prst="rect">
              <a:avLst/>
            </a:prstGeom>
          </p:spPr>
        </p:pic>
        <p:pic>
          <p:nvPicPr>
            <p:cNvPr id="8" name="Graphic 7" descr="Truck with solid fill">
              <a:extLst>
                <a:ext uri="{FF2B5EF4-FFF2-40B4-BE49-F238E27FC236}">
                  <a16:creationId xmlns:a16="http://schemas.microsoft.com/office/drawing/2014/main" id="{4DCE46CA-A56D-8D4F-2894-72F4EAC32C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5200" y="5256210"/>
              <a:ext cx="914400" cy="914400"/>
            </a:xfrm>
            <a:prstGeom prst="rect">
              <a:avLst/>
            </a:prstGeom>
          </p:spPr>
        </p:pic>
        <p:pic>
          <p:nvPicPr>
            <p:cNvPr id="9" name="Graphic 8" descr="Truck with solid fill">
              <a:extLst>
                <a:ext uri="{FF2B5EF4-FFF2-40B4-BE49-F238E27FC236}">
                  <a16:creationId xmlns:a16="http://schemas.microsoft.com/office/drawing/2014/main" id="{9BFB7527-DC72-9C5D-07A7-E05C3C7D2A2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7315200" y="4971255"/>
              <a:ext cx="914400" cy="533400"/>
            </a:xfrm>
            <a:prstGeom prst="rect">
              <a:avLst/>
            </a:prstGeom>
          </p:spPr>
        </p:pic>
        <p:pic>
          <p:nvPicPr>
            <p:cNvPr id="10" name="Graphic 9" descr="Truck with solid fill">
              <a:extLst>
                <a:ext uri="{FF2B5EF4-FFF2-40B4-BE49-F238E27FC236}">
                  <a16:creationId xmlns:a16="http://schemas.microsoft.com/office/drawing/2014/main" id="{2269CA33-1271-106F-0E94-72D93306D7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5268380"/>
              <a:ext cx="914400" cy="914400"/>
            </a:xfrm>
            <a:prstGeom prst="rect">
              <a:avLst/>
            </a:prstGeom>
          </p:spPr>
        </p:pic>
        <p:pic>
          <p:nvPicPr>
            <p:cNvPr id="11" name="Graphic 10" descr="Truck with solid fill">
              <a:extLst>
                <a:ext uri="{FF2B5EF4-FFF2-40B4-BE49-F238E27FC236}">
                  <a16:creationId xmlns:a16="http://schemas.microsoft.com/office/drawing/2014/main" id="{339517D8-53CD-8516-8699-14F61279ECE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8229600" y="4983425"/>
              <a:ext cx="914400" cy="533400"/>
            </a:xfrm>
            <a:prstGeom prst="rect">
              <a:avLst/>
            </a:prstGeom>
          </p:spPr>
        </p:pic>
        <p:pic>
          <p:nvPicPr>
            <p:cNvPr id="12" name="Graphic 11" descr="Truck with solid fill">
              <a:extLst>
                <a:ext uri="{FF2B5EF4-FFF2-40B4-BE49-F238E27FC236}">
                  <a16:creationId xmlns:a16="http://schemas.microsoft.com/office/drawing/2014/main" id="{687DDD37-38AE-4BD6-B4DC-A78BF7D6A27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8229600" y="4519345"/>
              <a:ext cx="914400" cy="533400"/>
            </a:xfrm>
            <a:prstGeom prst="rect">
              <a:avLst/>
            </a:prstGeom>
          </p:spPr>
        </p:pic>
        <p:pic>
          <p:nvPicPr>
            <p:cNvPr id="13" name="Graphic 12" descr="Truck with solid fill">
              <a:extLst>
                <a:ext uri="{FF2B5EF4-FFF2-40B4-BE49-F238E27FC236}">
                  <a16:creationId xmlns:a16="http://schemas.microsoft.com/office/drawing/2014/main" id="{DC1B2563-A82B-2605-460D-DB1122203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3050" y="5285580"/>
              <a:ext cx="914400" cy="914400"/>
            </a:xfrm>
            <a:prstGeom prst="rect">
              <a:avLst/>
            </a:prstGeom>
          </p:spPr>
        </p:pic>
        <p:pic>
          <p:nvPicPr>
            <p:cNvPr id="14" name="Graphic 13" descr="Truck with solid fill">
              <a:extLst>
                <a:ext uri="{FF2B5EF4-FFF2-40B4-BE49-F238E27FC236}">
                  <a16:creationId xmlns:a16="http://schemas.microsoft.com/office/drawing/2014/main" id="{7C22CD1E-383A-D6A5-2D2C-6F6890EC82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9163050" y="5000625"/>
              <a:ext cx="914400" cy="533400"/>
            </a:xfrm>
            <a:prstGeom prst="rect">
              <a:avLst/>
            </a:prstGeom>
          </p:spPr>
        </p:pic>
        <p:pic>
          <p:nvPicPr>
            <p:cNvPr id="15" name="Graphic 14" descr="Truck with solid fill">
              <a:extLst>
                <a:ext uri="{FF2B5EF4-FFF2-40B4-BE49-F238E27FC236}">
                  <a16:creationId xmlns:a16="http://schemas.microsoft.com/office/drawing/2014/main" id="{A6A9709D-9578-691F-95D4-24732979819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9163050" y="4536545"/>
              <a:ext cx="914400" cy="533400"/>
            </a:xfrm>
            <a:prstGeom prst="rect">
              <a:avLst/>
            </a:prstGeom>
          </p:spPr>
        </p:pic>
        <p:pic>
          <p:nvPicPr>
            <p:cNvPr id="16" name="Graphic 15" descr="Truck with solid fill">
              <a:extLst>
                <a:ext uri="{FF2B5EF4-FFF2-40B4-BE49-F238E27FC236}">
                  <a16:creationId xmlns:a16="http://schemas.microsoft.com/office/drawing/2014/main" id="{FD385F39-4B58-8F23-3B3F-28A7CEAB4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4950" y="3864765"/>
              <a:ext cx="914400" cy="914400"/>
            </a:xfrm>
            <a:prstGeom prst="rect">
              <a:avLst/>
            </a:prstGeom>
          </p:spPr>
        </p:pic>
        <p:pic>
          <p:nvPicPr>
            <p:cNvPr id="17" name="Graphic 16" descr="Truck with solid fill">
              <a:extLst>
                <a:ext uri="{FF2B5EF4-FFF2-40B4-BE49-F238E27FC236}">
                  <a16:creationId xmlns:a16="http://schemas.microsoft.com/office/drawing/2014/main" id="{E3836F0C-7645-A7C3-EC8E-748ED5E4023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9124950" y="3579810"/>
              <a:ext cx="914400" cy="533400"/>
            </a:xfrm>
            <a:prstGeom prst="rect">
              <a:avLst/>
            </a:prstGeom>
          </p:spPr>
        </p:pic>
        <p:pic>
          <p:nvPicPr>
            <p:cNvPr id="18" name="Graphic 17" descr="Truck with solid fill">
              <a:extLst>
                <a:ext uri="{FF2B5EF4-FFF2-40B4-BE49-F238E27FC236}">
                  <a16:creationId xmlns:a16="http://schemas.microsoft.com/office/drawing/2014/main" id="{D82DA2D8-FA5B-90FC-03FE-3CD2636F9A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558" b="20110"/>
            <a:stretch/>
          </p:blipFill>
          <p:spPr>
            <a:xfrm>
              <a:off x="9124950" y="3115730"/>
              <a:ext cx="914400" cy="533400"/>
            </a:xfrm>
            <a:prstGeom prst="rect">
              <a:avLst/>
            </a:prstGeom>
          </p:spPr>
        </p:pic>
      </p:grpSp>
    </p:spTree>
    <p:extLst>
      <p:ext uri="{BB962C8B-B14F-4D97-AF65-F5344CB8AC3E}">
        <p14:creationId xmlns:p14="http://schemas.microsoft.com/office/powerpoint/2010/main" val="2854219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9FF9-AF2B-BBEF-3275-C2366D77AFB4}"/>
              </a:ext>
            </a:extLst>
          </p:cNvPr>
          <p:cNvSpPr>
            <a:spLocks noGrp="1"/>
          </p:cNvSpPr>
          <p:nvPr>
            <p:ph type="title"/>
          </p:nvPr>
        </p:nvSpPr>
        <p:spPr/>
        <p:txBody>
          <a:bodyPr/>
          <a:lstStyle/>
          <a:p>
            <a:r>
              <a:rPr lang="en-US" dirty="0"/>
              <a:t>Materials</a:t>
            </a:r>
          </a:p>
        </p:txBody>
      </p:sp>
      <p:sp>
        <p:nvSpPr>
          <p:cNvPr id="9" name="Content Placeholder 8">
            <a:extLst>
              <a:ext uri="{FF2B5EF4-FFF2-40B4-BE49-F238E27FC236}">
                <a16:creationId xmlns:a16="http://schemas.microsoft.com/office/drawing/2014/main" id="{723619B6-0205-46FD-2EE0-07D6B12AF12C}"/>
              </a:ext>
            </a:extLst>
          </p:cNvPr>
          <p:cNvSpPr>
            <a:spLocks noGrp="1"/>
          </p:cNvSpPr>
          <p:nvPr>
            <p:ph idx="1"/>
          </p:nvPr>
        </p:nvSpPr>
        <p:spPr/>
        <p:txBody>
          <a:bodyPr/>
          <a:lstStyle/>
          <a:p>
            <a:r>
              <a:rPr lang="en-US" dirty="0"/>
              <a:t>Extent of Testing Depends on:</a:t>
            </a:r>
          </a:p>
          <a:p>
            <a:pPr lvl="1"/>
            <a:r>
              <a:rPr lang="en-US" dirty="0"/>
              <a:t>Availability of testing equipment</a:t>
            </a:r>
          </a:p>
          <a:p>
            <a:pPr lvl="1"/>
            <a:r>
              <a:rPr lang="en-US" dirty="0"/>
              <a:t>Previous research or test results</a:t>
            </a:r>
          </a:p>
          <a:p>
            <a:pPr lvl="1"/>
            <a:r>
              <a:rPr lang="en-US" dirty="0"/>
              <a:t>Expertise in materials and </a:t>
            </a:r>
            <a:br>
              <a:rPr lang="en-US" dirty="0"/>
            </a:br>
            <a:r>
              <a:rPr lang="en-US" dirty="0"/>
              <a:t>pavement performance</a:t>
            </a:r>
          </a:p>
        </p:txBody>
      </p:sp>
      <p:grpSp>
        <p:nvGrpSpPr>
          <p:cNvPr id="15" name="Group 14">
            <a:extLst>
              <a:ext uri="{FF2B5EF4-FFF2-40B4-BE49-F238E27FC236}">
                <a16:creationId xmlns:a16="http://schemas.microsoft.com/office/drawing/2014/main" id="{072E6F00-5D02-2BAC-7640-456CBBF1040A}"/>
              </a:ext>
            </a:extLst>
          </p:cNvPr>
          <p:cNvGrpSpPr/>
          <p:nvPr/>
        </p:nvGrpSpPr>
        <p:grpSpPr>
          <a:xfrm>
            <a:off x="5067301" y="3408820"/>
            <a:ext cx="6667499" cy="2677656"/>
            <a:chOff x="5067301" y="3408820"/>
            <a:chExt cx="6667499" cy="2677656"/>
          </a:xfrm>
        </p:grpSpPr>
        <p:sp>
          <p:nvSpPr>
            <p:cNvPr id="13" name="TextBox 12">
              <a:extLst>
                <a:ext uri="{FF2B5EF4-FFF2-40B4-BE49-F238E27FC236}">
                  <a16:creationId xmlns:a16="http://schemas.microsoft.com/office/drawing/2014/main" id="{3EBB548D-DA42-99C5-3FD9-A611E1140301}"/>
                </a:ext>
              </a:extLst>
            </p:cNvPr>
            <p:cNvSpPr txBox="1"/>
            <p:nvPr/>
          </p:nvSpPr>
          <p:spPr>
            <a:xfrm>
              <a:off x="6477000" y="3408820"/>
              <a:ext cx="5257800" cy="2677656"/>
            </a:xfrm>
            <a:prstGeom prst="rect">
              <a:avLst/>
            </a:prstGeom>
            <a:noFill/>
            <a:ln w="28575">
              <a:noFill/>
              <a:prstDash val="solid"/>
            </a:ln>
          </p:spPr>
          <p:txBody>
            <a:bodyPr wrap="square">
              <a:spAutoFit/>
            </a:bodyPr>
            <a:lstStyle>
              <a:defPPr marR="0" lvl="0" algn="l" rtl="0">
                <a:lnSpc>
                  <a:spcPct val="100000"/>
                </a:lnSpc>
                <a:spcBef>
                  <a:spcPts val="0"/>
                </a:spcBef>
                <a:spcAft>
                  <a:spcPts val="0"/>
                </a:spcAft>
              </a:defPPr>
              <a:lvl1pPr algn="ctr">
                <a:defRPr sz="2800" i="1" baseline="0">
                  <a:solidFill>
                    <a:schemeClr val="accent4">
                      <a:lumMod val="90000"/>
                      <a:lumOff val="10000"/>
                    </a:schemeClr>
                  </a:solidFill>
                  <a:latin typeface="Times New Roman" panose="02020603050405020304" pitchFamily="18" charset="0"/>
                </a:defRPr>
              </a:lvl1pPr>
            </a:lstStyle>
            <a:p>
              <a:pPr algn="l"/>
              <a:r>
                <a:rPr lang="en-US" sz="2400" i="0" kern="1200" dirty="0">
                  <a:latin typeface="Arial" panose="020B0604020202020204" pitchFamily="34" charset="0"/>
                  <a:ea typeface="+mn-ea"/>
                  <a:cs typeface="Arial" panose="020B0604020202020204" pitchFamily="34" charset="0"/>
                </a:rPr>
                <a:t>Several workshop agencies noted testing typical asphalt or concrete materials:</a:t>
              </a:r>
            </a:p>
            <a:p>
              <a:pPr marL="457200" indent="-457200" algn="l">
                <a:buFont typeface="Arial" panose="020B0604020202020204" pitchFamily="34" charset="0"/>
                <a:buChar char="•"/>
              </a:pPr>
              <a:r>
                <a:rPr lang="en-US" sz="2400" i="0" kern="1200" dirty="0">
                  <a:latin typeface="Arial" panose="020B0604020202020204" pitchFamily="34" charset="0"/>
                  <a:ea typeface="+mn-ea"/>
                  <a:cs typeface="Arial" panose="020B0604020202020204" pitchFamily="34" charset="0"/>
                </a:rPr>
                <a:t>Obtained from contractors</a:t>
              </a:r>
            </a:p>
            <a:p>
              <a:pPr marL="457200" indent="-457200" algn="l">
                <a:buFont typeface="Arial" panose="020B0604020202020204" pitchFamily="34" charset="0"/>
                <a:buChar char="•"/>
              </a:pPr>
              <a:r>
                <a:rPr lang="en-US" sz="2400" i="0" kern="1200" dirty="0">
                  <a:latin typeface="Arial" panose="020B0604020202020204" pitchFamily="34" charset="0"/>
                  <a:ea typeface="+mn-ea"/>
                  <a:cs typeface="Arial" panose="020B0604020202020204" pitchFamily="34" charset="0"/>
                </a:rPr>
                <a:t>Selecting the most common mix on a regional basis or</a:t>
              </a:r>
            </a:p>
            <a:p>
              <a:pPr marL="457200" indent="-457200" algn="l">
                <a:buFont typeface="Arial" panose="020B0604020202020204" pitchFamily="34" charset="0"/>
                <a:buChar char="•"/>
              </a:pPr>
              <a:r>
                <a:rPr lang="en-US" sz="2400" i="0" kern="1200" dirty="0">
                  <a:latin typeface="Arial" panose="020B0604020202020204" pitchFamily="34" charset="0"/>
                  <a:ea typeface="+mn-ea"/>
                  <a:cs typeface="Arial" panose="020B0604020202020204" pitchFamily="34" charset="0"/>
                </a:rPr>
                <a:t>Using one mix type statewide </a:t>
              </a:r>
            </a:p>
          </p:txBody>
        </p:sp>
        <p:sp>
          <p:nvSpPr>
            <p:cNvPr id="14" name="Arrow: Right 13">
              <a:extLst>
                <a:ext uri="{FF2B5EF4-FFF2-40B4-BE49-F238E27FC236}">
                  <a16:creationId xmlns:a16="http://schemas.microsoft.com/office/drawing/2014/main" id="{1055EE79-1C75-9807-9FDD-67F985A99825}"/>
                </a:ext>
              </a:extLst>
            </p:cNvPr>
            <p:cNvSpPr/>
            <p:nvPr/>
          </p:nvSpPr>
          <p:spPr>
            <a:xfrm>
              <a:off x="5067301" y="3537023"/>
              <a:ext cx="1143000" cy="1066800"/>
            </a:xfrm>
            <a:prstGeom prst="rightArrow">
              <a:avLst/>
            </a:prstGeom>
            <a:solidFill>
              <a:schemeClr val="accent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432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9FF9-AF2B-BBEF-3275-C2366D77AFB4}"/>
              </a:ext>
            </a:extLst>
          </p:cNvPr>
          <p:cNvSpPr>
            <a:spLocks noGrp="1"/>
          </p:cNvSpPr>
          <p:nvPr>
            <p:ph type="title"/>
          </p:nvPr>
        </p:nvSpPr>
        <p:spPr/>
        <p:txBody>
          <a:bodyPr/>
          <a:lstStyle/>
          <a:p>
            <a:r>
              <a:rPr lang="en-US" dirty="0"/>
              <a:t>Materials </a:t>
            </a:r>
            <a:r>
              <a:rPr lang="en-US" sz="2200" dirty="0"/>
              <a:t>(continued…)</a:t>
            </a:r>
          </a:p>
        </p:txBody>
      </p:sp>
      <p:sp>
        <p:nvSpPr>
          <p:cNvPr id="7" name="Content Placeholder 6">
            <a:extLst>
              <a:ext uri="{FF2B5EF4-FFF2-40B4-BE49-F238E27FC236}">
                <a16:creationId xmlns:a16="http://schemas.microsoft.com/office/drawing/2014/main" id="{501A5B71-C42C-7B80-4575-5B4A9CF6BF3E}"/>
              </a:ext>
            </a:extLst>
          </p:cNvPr>
          <p:cNvSpPr>
            <a:spLocks noGrp="1"/>
          </p:cNvSpPr>
          <p:nvPr>
            <p:ph idx="1"/>
          </p:nvPr>
        </p:nvSpPr>
        <p:spPr>
          <a:xfrm>
            <a:off x="0" y="1613959"/>
            <a:ext cx="12192000" cy="5244040"/>
          </a:xfrm>
        </p:spPr>
        <p:txBody>
          <a:bodyPr>
            <a:normAutofit/>
          </a:bodyPr>
          <a:lstStyle/>
          <a:p>
            <a:r>
              <a:rPr lang="en-US" dirty="0"/>
              <a:t>Workshop Participants Level 1 Testing:</a:t>
            </a:r>
          </a:p>
          <a:p>
            <a:pPr lvl="1"/>
            <a:r>
              <a:rPr lang="en-US" dirty="0"/>
              <a:t>Asphalt</a:t>
            </a:r>
          </a:p>
          <a:p>
            <a:pPr lvl="2"/>
            <a:r>
              <a:rPr lang="en-US" dirty="0"/>
              <a:t>Binder properties</a:t>
            </a:r>
          </a:p>
          <a:p>
            <a:pPr lvl="2"/>
            <a:r>
              <a:rPr lang="en-US" dirty="0"/>
              <a:t>Mix properties</a:t>
            </a:r>
          </a:p>
          <a:p>
            <a:pPr lvl="1"/>
            <a:r>
              <a:rPr lang="en-US" dirty="0"/>
              <a:t>Concrete</a:t>
            </a:r>
          </a:p>
          <a:p>
            <a:pPr lvl="2"/>
            <a:r>
              <a:rPr lang="en-US" dirty="0"/>
              <a:t>Coefficient of thermal </a:t>
            </a:r>
            <a:br>
              <a:rPr lang="en-US" dirty="0"/>
            </a:br>
            <a:r>
              <a:rPr lang="en-US" dirty="0"/>
              <a:t>expansion</a:t>
            </a:r>
          </a:p>
          <a:p>
            <a:pPr lvl="2"/>
            <a:r>
              <a:rPr lang="en-US" dirty="0"/>
              <a:t>Flexural or compressive </a:t>
            </a:r>
            <a:br>
              <a:rPr lang="en-US" dirty="0"/>
            </a:br>
            <a:r>
              <a:rPr lang="en-US" dirty="0"/>
              <a:t>strength</a:t>
            </a:r>
          </a:p>
          <a:p>
            <a:pPr lvl="1"/>
            <a:r>
              <a:rPr lang="en-US" dirty="0"/>
              <a:t>Bound/unbound base, subgrade </a:t>
            </a:r>
          </a:p>
          <a:p>
            <a:pPr lvl="2"/>
            <a:r>
              <a:rPr lang="en-US" dirty="0"/>
              <a:t>Resilient modulus</a:t>
            </a:r>
          </a:p>
          <a:p>
            <a:endParaRPr lang="en-US" dirty="0"/>
          </a:p>
        </p:txBody>
      </p:sp>
      <p:sp>
        <p:nvSpPr>
          <p:cNvPr id="16" name="TextBox 15">
            <a:extLst>
              <a:ext uri="{FF2B5EF4-FFF2-40B4-BE49-F238E27FC236}">
                <a16:creationId xmlns:a16="http://schemas.microsoft.com/office/drawing/2014/main" id="{DE4F0ECB-D723-167D-4259-781099931640}"/>
              </a:ext>
            </a:extLst>
          </p:cNvPr>
          <p:cNvSpPr txBox="1"/>
          <p:nvPr/>
        </p:nvSpPr>
        <p:spPr>
          <a:xfrm>
            <a:off x="7010400" y="2819400"/>
            <a:ext cx="4533900" cy="1815882"/>
          </a:xfrm>
          <a:prstGeom prst="rect">
            <a:avLst/>
          </a:prstGeom>
          <a:noFill/>
          <a:ln w="28575">
            <a:noFill/>
            <a:prstDash val="solid"/>
          </a:ln>
        </p:spPr>
        <p:txBody>
          <a:bodyPr wrap="square">
            <a:spAutoFit/>
          </a:bodyPr>
          <a:lstStyle/>
          <a:p>
            <a:pPr algn="ctr"/>
            <a:r>
              <a:rPr lang="en-US" sz="2800" b="0" i="1" u="none" strike="noStrike" baseline="0" dirty="0">
                <a:solidFill>
                  <a:schemeClr val="accent4">
                    <a:lumMod val="90000"/>
                    <a:lumOff val="10000"/>
                  </a:schemeClr>
                </a:solidFill>
                <a:latin typeface="Times New Roman" panose="02020603050405020304" pitchFamily="18" charset="0"/>
              </a:rPr>
              <a:t>“Do not underestimate the time and effort required for material testing” – multiple workshop participants </a:t>
            </a:r>
            <a:endParaRPr lang="en-US" sz="2800" dirty="0">
              <a:solidFill>
                <a:schemeClr val="accent4">
                  <a:lumMod val="90000"/>
                  <a:lumOff val="10000"/>
                </a:schemeClr>
              </a:solidFill>
            </a:endParaRPr>
          </a:p>
        </p:txBody>
      </p:sp>
    </p:spTree>
    <p:extLst>
      <p:ext uri="{BB962C8B-B14F-4D97-AF65-F5344CB8AC3E}">
        <p14:creationId xmlns:p14="http://schemas.microsoft.com/office/powerpoint/2010/main" val="2283051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outdoor, person&#10;&#10;Description automatically generated">
            <a:extLst>
              <a:ext uri="{FF2B5EF4-FFF2-40B4-BE49-F238E27FC236}">
                <a16:creationId xmlns:a16="http://schemas.microsoft.com/office/drawing/2014/main" id="{E24C4CF4-AFBA-F8F6-C51D-B76A72B2A0A0}"/>
              </a:ext>
            </a:extLst>
          </p:cNvPr>
          <p:cNvPicPr>
            <a:picLocks noChangeAspect="1"/>
          </p:cNvPicPr>
          <p:nvPr/>
        </p:nvPicPr>
        <p:blipFill rotWithShape="1">
          <a:blip r:embed="rId3"/>
          <a:srcRect l="4808" r="5635"/>
          <a:stretch/>
        </p:blipFill>
        <p:spPr>
          <a:xfrm>
            <a:off x="6279149" y="3517486"/>
            <a:ext cx="1828800" cy="1531537"/>
          </a:xfrm>
          <a:prstGeom prst="rect">
            <a:avLst/>
          </a:prstGeom>
          <a:effectLst>
            <a:outerShdw blurRad="50800" dist="38100" dir="2700000" algn="tl" rotWithShape="0">
              <a:prstClr val="black">
                <a:alpha val="40000"/>
              </a:prstClr>
            </a:outerShdw>
          </a:effectLst>
        </p:spPr>
      </p:pic>
      <p:pic>
        <p:nvPicPr>
          <p:cNvPr id="14" name="Picture 13" descr="A large orange truck&#10;&#10;Description automatically generated with low confidence">
            <a:extLst>
              <a:ext uri="{FF2B5EF4-FFF2-40B4-BE49-F238E27FC236}">
                <a16:creationId xmlns:a16="http://schemas.microsoft.com/office/drawing/2014/main" id="{9B9BAB52-1DA4-76B3-3C26-66FD81420B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02" r="5265" b="1"/>
          <a:stretch/>
        </p:blipFill>
        <p:spPr>
          <a:xfrm>
            <a:off x="7655610" y="2590800"/>
            <a:ext cx="1828800" cy="1535889"/>
          </a:xfrm>
          <a:prstGeom prst="rect">
            <a:avLst/>
          </a:prstGeom>
          <a:effectLst>
            <a:outerShdw blurRad="50800" dist="38100" dir="2700000" algn="tl" rotWithShape="0">
              <a:prstClr val="black">
                <a:alpha val="40000"/>
              </a:prstClr>
            </a:outerShdw>
          </a:effectLst>
        </p:spPr>
      </p:pic>
      <p:pic>
        <p:nvPicPr>
          <p:cNvPr id="17" name="Picture 16" descr="A picture containing car, tree, outdoor, road&#10;&#10;Description automatically generated">
            <a:extLst>
              <a:ext uri="{FF2B5EF4-FFF2-40B4-BE49-F238E27FC236}">
                <a16:creationId xmlns:a16="http://schemas.microsoft.com/office/drawing/2014/main" id="{F40DDB46-E537-E48B-C82E-580CBB82D2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3680"/>
          <a:stretch/>
        </p:blipFill>
        <p:spPr>
          <a:xfrm>
            <a:off x="7011072" y="4950874"/>
            <a:ext cx="1828800" cy="153588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lstStyle/>
          <a:p>
            <a:r>
              <a:rPr lang="en-US" dirty="0"/>
              <a:t>Pavement Rehabilitation Properties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0" y="1613958"/>
            <a:ext cx="12192000" cy="5091641"/>
          </a:xfrm>
        </p:spPr>
        <p:txBody>
          <a:bodyPr>
            <a:normAutofit fontScale="92500" lnSpcReduction="10000"/>
          </a:bodyPr>
          <a:lstStyle/>
          <a:p>
            <a:r>
              <a:rPr lang="en-US" dirty="0"/>
              <a:t>Characterize Existing Pavement Structure</a:t>
            </a:r>
          </a:p>
          <a:p>
            <a:pPr lvl="1"/>
            <a:r>
              <a:rPr lang="en-US" dirty="0"/>
              <a:t>Can entail greater variability than new or reconstructed designs</a:t>
            </a:r>
          </a:p>
          <a:p>
            <a:r>
              <a:rPr lang="en-US" dirty="0"/>
              <a:t>Quantified by (predominantly </a:t>
            </a:r>
            <a:br>
              <a:rPr lang="en-US" dirty="0"/>
            </a:br>
            <a:r>
              <a:rPr lang="en-US" dirty="0"/>
              <a:t>for Level 1):</a:t>
            </a:r>
          </a:p>
          <a:p>
            <a:pPr lvl="1"/>
            <a:r>
              <a:rPr lang="en-US" dirty="0"/>
              <a:t>Pavement condition surveys</a:t>
            </a:r>
          </a:p>
          <a:p>
            <a:pPr lvl="1"/>
            <a:r>
              <a:rPr lang="en-US" dirty="0"/>
              <a:t>Ground penetrating radar surveys</a:t>
            </a:r>
          </a:p>
          <a:p>
            <a:pPr lvl="1"/>
            <a:r>
              <a:rPr lang="en-US" dirty="0"/>
              <a:t>Deflection testing</a:t>
            </a:r>
          </a:p>
          <a:p>
            <a:pPr lvl="1"/>
            <a:r>
              <a:rPr lang="en-US" dirty="0"/>
              <a:t>Coring, boring, and Dynamic </a:t>
            </a:r>
            <a:br>
              <a:rPr lang="en-US" dirty="0"/>
            </a:br>
            <a:r>
              <a:rPr lang="en-US" dirty="0"/>
              <a:t>Cone Penetrometer testing</a:t>
            </a:r>
          </a:p>
          <a:p>
            <a:pPr lvl="1"/>
            <a:r>
              <a:rPr lang="en-US" dirty="0"/>
              <a:t>Drainage surveys</a:t>
            </a:r>
          </a:p>
          <a:p>
            <a:pPr lvl="1"/>
            <a:r>
              <a:rPr lang="en-US" dirty="0"/>
              <a:t>Laboratory testing</a:t>
            </a:r>
          </a:p>
        </p:txBody>
      </p:sp>
      <p:grpSp>
        <p:nvGrpSpPr>
          <p:cNvPr id="19" name="Group 18">
            <a:extLst>
              <a:ext uri="{FF2B5EF4-FFF2-40B4-BE49-F238E27FC236}">
                <a16:creationId xmlns:a16="http://schemas.microsoft.com/office/drawing/2014/main" id="{77C6352B-F596-FB83-7D71-B94E394686CC}"/>
              </a:ext>
            </a:extLst>
          </p:cNvPr>
          <p:cNvGrpSpPr>
            <a:grpSpLocks noChangeAspect="1"/>
          </p:cNvGrpSpPr>
          <p:nvPr/>
        </p:nvGrpSpPr>
        <p:grpSpPr>
          <a:xfrm>
            <a:off x="9290631" y="4826163"/>
            <a:ext cx="1828800" cy="1543519"/>
            <a:chOff x="8714500" y="4216394"/>
            <a:chExt cx="2816851" cy="2377440"/>
          </a:xfrm>
        </p:grpSpPr>
        <p:pic>
          <p:nvPicPr>
            <p:cNvPr id="20" name="Picture 19">
              <a:extLst>
                <a:ext uri="{FF2B5EF4-FFF2-40B4-BE49-F238E27FC236}">
                  <a16:creationId xmlns:a16="http://schemas.microsoft.com/office/drawing/2014/main" id="{8141F040-68F6-6589-DB7D-0301177742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r="20350" b="2311"/>
            <a:stretch/>
          </p:blipFill>
          <p:spPr>
            <a:xfrm>
              <a:off x="10011465" y="4225429"/>
              <a:ext cx="1519886" cy="2341103"/>
            </a:xfrm>
            <a:prstGeom prst="rect">
              <a:avLst/>
            </a:prstGeom>
          </p:spPr>
        </p:pic>
        <p:pic>
          <p:nvPicPr>
            <p:cNvPr id="21" name="Picture 20" descr="A picture containing floor, indoor, wall, bedroom&#10;&#10;Description automatically generated">
              <a:extLst>
                <a:ext uri="{FF2B5EF4-FFF2-40B4-BE49-F238E27FC236}">
                  <a16:creationId xmlns:a16="http://schemas.microsoft.com/office/drawing/2014/main" id="{73BC9436-58B0-290D-0C37-C78E411D8F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3798" t="3835" r="10768" b="33445"/>
            <a:stretch/>
          </p:blipFill>
          <p:spPr>
            <a:xfrm>
              <a:off x="8714501" y="4216394"/>
              <a:ext cx="1296963" cy="1340555"/>
            </a:xfrm>
            <a:prstGeom prst="rect">
              <a:avLst/>
            </a:prstGeom>
          </p:spPr>
        </p:pic>
        <p:pic>
          <p:nvPicPr>
            <p:cNvPr id="22" name="Picture 21">
              <a:extLst>
                <a:ext uri="{FF2B5EF4-FFF2-40B4-BE49-F238E27FC236}">
                  <a16:creationId xmlns:a16="http://schemas.microsoft.com/office/drawing/2014/main" id="{CE7527C4-02B1-C6E9-0DD3-B259406C51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5790" r="12842" b="25727"/>
            <a:stretch/>
          </p:blipFill>
          <p:spPr>
            <a:xfrm>
              <a:off x="8714500" y="5179077"/>
              <a:ext cx="1304594" cy="1414757"/>
            </a:xfrm>
            <a:prstGeom prst="rect">
              <a:avLst/>
            </a:prstGeom>
          </p:spPr>
        </p:pic>
      </p:grpSp>
      <p:pic>
        <p:nvPicPr>
          <p:cNvPr id="11" name="Picture 10" descr="A white truck parked on the side of a road&#10;&#10;Description automatically generated with medium confidence">
            <a:extLst>
              <a:ext uri="{FF2B5EF4-FFF2-40B4-BE49-F238E27FC236}">
                <a16:creationId xmlns:a16="http://schemas.microsoft.com/office/drawing/2014/main" id="{59E5133C-C8D7-DCF0-BC85-DDC4EE18F61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9210" t="15265" b="27549"/>
          <a:stretch/>
        </p:blipFill>
        <p:spPr>
          <a:xfrm>
            <a:off x="9579740" y="3176234"/>
            <a:ext cx="1828800" cy="1535889"/>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3950BF8-198E-2877-AE9C-11B990A4D0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3754" y="4095867"/>
            <a:ext cx="1828800" cy="1535891"/>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65BBC0E-FE5C-C434-D254-DB03A93679E9}"/>
              </a:ext>
            </a:extLst>
          </p:cNvPr>
          <p:cNvSpPr txBox="1"/>
          <p:nvPr/>
        </p:nvSpPr>
        <p:spPr>
          <a:xfrm>
            <a:off x="6292736" y="6568796"/>
            <a:ext cx="1362874" cy="246221"/>
          </a:xfrm>
          <a:prstGeom prst="rect">
            <a:avLst/>
          </a:prstGeom>
          <a:noFill/>
        </p:spPr>
        <p:txBody>
          <a:bodyPr wrap="none" rtlCol="0">
            <a:spAutoFit/>
          </a:bodyPr>
          <a:lstStyle/>
          <a:p>
            <a:r>
              <a:rPr lang="en-US" sz="1000" b="1" dirty="0"/>
              <a:t>Source</a:t>
            </a:r>
            <a:r>
              <a:rPr lang="en-US" sz="1000" dirty="0"/>
              <a:t>: NCE (2022)</a:t>
            </a:r>
          </a:p>
        </p:txBody>
      </p:sp>
    </p:spTree>
    <p:extLst>
      <p:ext uri="{BB962C8B-B14F-4D97-AF65-F5344CB8AC3E}">
        <p14:creationId xmlns:p14="http://schemas.microsoft.com/office/powerpoint/2010/main" val="2784311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Climate</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Can Have a Significant Impact on Predicted Performance</a:t>
            </a:r>
          </a:p>
          <a:p>
            <a:pPr lvl="1"/>
            <a:r>
              <a:rPr lang="en-US" dirty="0"/>
              <a:t>Use same climate source data for design, analysis, and calibration</a:t>
            </a:r>
          </a:p>
          <a:p>
            <a:r>
              <a:rPr lang="en-US" dirty="0"/>
              <a:t>Enhanced Integrated Climatic Model (EICM) computes and predicts</a:t>
            </a:r>
          </a:p>
          <a:p>
            <a:pPr lvl="1"/>
            <a:r>
              <a:rPr lang="en-US" dirty="0"/>
              <a:t>Temperature</a:t>
            </a:r>
          </a:p>
          <a:p>
            <a:pPr lvl="1"/>
            <a:r>
              <a:rPr lang="en-US" dirty="0"/>
              <a:t>Resilient modulus adjustment</a:t>
            </a:r>
            <a:br>
              <a:rPr lang="en-US" dirty="0"/>
            </a:br>
            <a:r>
              <a:rPr lang="en-US" dirty="0"/>
              <a:t>factors</a:t>
            </a:r>
          </a:p>
          <a:p>
            <a:pPr lvl="1"/>
            <a:r>
              <a:rPr lang="en-US" dirty="0"/>
              <a:t>Pore water pressure</a:t>
            </a:r>
          </a:p>
          <a:p>
            <a:pPr lvl="1"/>
            <a:r>
              <a:rPr lang="en-US" dirty="0"/>
              <a:t>Water content</a:t>
            </a:r>
          </a:p>
          <a:p>
            <a:pPr lvl="1"/>
            <a:endParaRPr lang="en-US" dirty="0"/>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09302722-4928-9BBD-FC0D-86F90363E108}"/>
              </a:ext>
            </a:extLst>
          </p:cNvPr>
          <p:cNvSpPr txBox="1">
            <a:spLocks/>
          </p:cNvSpPr>
          <p:nvPr/>
        </p:nvSpPr>
        <p:spPr>
          <a:xfrm>
            <a:off x="6172200" y="3762375"/>
            <a:ext cx="5638800" cy="2500840"/>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600"/>
              </a:spcBef>
              <a:spcAft>
                <a:spcPts val="300"/>
              </a:spcAft>
              <a:buSzPct val="80000"/>
              <a:buFont typeface="Wingdings" panose="05000000000000000000" pitchFamily="2" charset="2"/>
              <a:buChar char="§"/>
              <a:defRPr sz="3200" kern="1200" baseline="0">
                <a:solidFill>
                  <a:schemeClr val="accent4">
                    <a:lumMod val="90000"/>
                    <a:lumOff val="10000"/>
                  </a:schemeClr>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300"/>
              </a:spcBef>
              <a:spcAft>
                <a:spcPts val="300"/>
              </a:spcAft>
              <a:buClr>
                <a:schemeClr val="accent4">
                  <a:lumMod val="90000"/>
                  <a:lumOff val="10000"/>
                </a:schemeClr>
              </a:buClr>
              <a:buSzPct val="100000"/>
              <a:buFont typeface="Franklin Gothic Demi Cond" panose="020B0706030402020204" pitchFamily="34" charset="0"/>
              <a:buChar char="»"/>
              <a:defRPr sz="2800" b="0" i="0" u="none" kern="1200" baseline="0">
                <a:solidFill>
                  <a:schemeClr val="accent4">
                    <a:lumMod val="90000"/>
                    <a:lumOff val="10000"/>
                  </a:schemeClr>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300"/>
              </a:spcBef>
              <a:spcAft>
                <a:spcPts val="300"/>
              </a:spcAft>
              <a:buClr>
                <a:schemeClr val="accent4">
                  <a:lumMod val="90000"/>
                  <a:lumOff val="10000"/>
                </a:schemeClr>
              </a:buClr>
              <a:buSzPct val="100000"/>
              <a:buFont typeface="Arial" panose="020B0604020202020204" pitchFamily="34" charset="0"/>
              <a:buChar char="•"/>
              <a:defRPr sz="2400" kern="1200" baseline="0">
                <a:solidFill>
                  <a:schemeClr val="accent4">
                    <a:lumMod val="90000"/>
                    <a:lumOff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1200"/>
              </a:spcAft>
              <a:buSzPct val="120000"/>
              <a:buFontTx/>
              <a:buBlip>
                <a:blip r:embed="rId3"/>
              </a:buBlip>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spcAft>
                <a:spcPts val="1200"/>
              </a:spcAft>
              <a:buSzPct val="120000"/>
              <a:buFontTx/>
              <a:buBlip>
                <a:blip r:embed="rId3"/>
              </a:buBlip>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Frost and thaw depths</a:t>
            </a:r>
          </a:p>
          <a:p>
            <a:pPr lvl="1"/>
            <a:r>
              <a:rPr lang="en-US" dirty="0"/>
              <a:t>Frost heave</a:t>
            </a:r>
          </a:p>
          <a:p>
            <a:pPr lvl="1"/>
            <a:r>
              <a:rPr lang="en-US" dirty="0"/>
              <a:t>Drainage performance</a:t>
            </a:r>
          </a:p>
          <a:p>
            <a:pPr lvl="1"/>
            <a:endParaRPr lang="en-US" dirty="0"/>
          </a:p>
          <a:p>
            <a:endParaRPr lang="en-US" dirty="0"/>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889813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normAutofit/>
          </a:bodyPr>
          <a:lstStyle/>
          <a:p>
            <a:r>
              <a:rPr lang="en-US" dirty="0"/>
              <a:t>Agency Panel Questions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New Jersey DOT</a:t>
            </a:r>
          </a:p>
          <a:p>
            <a:pPr lvl="1"/>
            <a:r>
              <a:rPr lang="en-US" dirty="0"/>
              <a:t>Describe your use of the DOT Traffic Library for PMED and how it assisted in the implementation and usage</a:t>
            </a:r>
          </a:p>
          <a:p>
            <a:r>
              <a:rPr lang="en-US" dirty="0"/>
              <a:t>Indiana DOT</a:t>
            </a:r>
          </a:p>
          <a:p>
            <a:pPr lvl="1"/>
            <a:r>
              <a:rPr lang="en-US" dirty="0"/>
              <a:t>Describe your use of your DOT Materials Library for PMED and how it assisted in the implementation and usage</a:t>
            </a:r>
          </a:p>
          <a:p>
            <a:r>
              <a:rPr lang="en-US" dirty="0"/>
              <a:t>Discussion</a:t>
            </a:r>
          </a:p>
        </p:txBody>
      </p:sp>
    </p:spTree>
    <p:extLst>
      <p:ext uri="{BB962C8B-B14F-4D97-AF65-F5344CB8AC3E}">
        <p14:creationId xmlns:p14="http://schemas.microsoft.com/office/powerpoint/2010/main" val="1628968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Performance Model Verification, Calibration, and Validation</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6019800" cy="4939240"/>
          </a:xfrm>
        </p:spPr>
        <p:txBody>
          <a:bodyPr>
            <a:normAutofit/>
          </a:bodyPr>
          <a:lstStyle/>
          <a:p>
            <a:r>
              <a:rPr lang="en-US" dirty="0"/>
              <a:t>Who Conducts the Effort?</a:t>
            </a:r>
          </a:p>
          <a:p>
            <a:r>
              <a:rPr lang="en-US" dirty="0"/>
              <a:t>Identify Sensitive Calibration Coefficients</a:t>
            </a:r>
          </a:p>
          <a:p>
            <a:r>
              <a:rPr lang="en-US" dirty="0"/>
              <a:t>Global Models and Local Calibration</a:t>
            </a:r>
          </a:p>
          <a:p>
            <a:r>
              <a:rPr lang="en-US" dirty="0"/>
              <a:t>Calibration Reliability Level</a:t>
            </a:r>
          </a:p>
          <a:p>
            <a:r>
              <a:rPr lang="en-US" dirty="0"/>
              <a:t>Accounting for Variability</a:t>
            </a:r>
          </a:p>
          <a:p>
            <a:r>
              <a:rPr lang="en-US" dirty="0"/>
              <a:t>Selection of Calibration Sites</a:t>
            </a:r>
          </a:p>
        </p:txBody>
      </p:sp>
      <p:graphicFrame>
        <p:nvGraphicFramePr>
          <p:cNvPr id="5" name="Table 5">
            <a:extLst>
              <a:ext uri="{FF2B5EF4-FFF2-40B4-BE49-F238E27FC236}">
                <a16:creationId xmlns:a16="http://schemas.microsoft.com/office/drawing/2014/main" id="{F6252A2F-548F-4237-95AB-F41DA35822A4}"/>
              </a:ext>
            </a:extLst>
          </p:cNvPr>
          <p:cNvGraphicFramePr>
            <a:graphicFrameLocks noGrp="1"/>
          </p:cNvGraphicFramePr>
          <p:nvPr>
            <p:extLst>
              <p:ext uri="{D42A27DB-BD31-4B8C-83A1-F6EECF244321}">
                <p14:modId xmlns:p14="http://schemas.microsoft.com/office/powerpoint/2010/main" val="3999397567"/>
              </p:ext>
            </p:extLst>
          </p:nvPr>
        </p:nvGraphicFramePr>
        <p:xfrm>
          <a:off x="6110605" y="2150896"/>
          <a:ext cx="5709920" cy="31394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1885940024"/>
                    </a:ext>
                  </a:extLst>
                </a:gridCol>
                <a:gridCol w="4064000">
                  <a:extLst>
                    <a:ext uri="{9D8B030D-6E8A-4147-A177-3AD203B41FA5}">
                      <a16:colId xmlns:a16="http://schemas.microsoft.com/office/drawing/2014/main" val="3866925608"/>
                    </a:ext>
                  </a:extLst>
                </a:gridCol>
              </a:tblGrid>
              <a:tr h="370840">
                <a:tc>
                  <a:txBody>
                    <a:bodyPr/>
                    <a:lstStyle/>
                    <a:p>
                      <a:pPr algn="ctr"/>
                      <a:r>
                        <a:rPr lang="en-US" sz="2200" dirty="0"/>
                        <a:t>Pavement Type</a:t>
                      </a:r>
                    </a:p>
                  </a:txBody>
                  <a:tcPr>
                    <a:solidFill>
                      <a:srgbClr val="395D73"/>
                    </a:solidFill>
                  </a:tcPr>
                </a:tc>
                <a:tc>
                  <a:txBody>
                    <a:bodyPr/>
                    <a:lstStyle/>
                    <a:p>
                      <a:pPr algn="ctr"/>
                      <a:r>
                        <a:rPr lang="en-US" sz="2200" dirty="0"/>
                        <a:t>Predicted Condition/Distress</a:t>
                      </a:r>
                    </a:p>
                  </a:txBody>
                  <a:tcPr anchor="ctr">
                    <a:solidFill>
                      <a:srgbClr val="395D73"/>
                    </a:solidFill>
                  </a:tcPr>
                </a:tc>
                <a:extLst>
                  <a:ext uri="{0D108BD9-81ED-4DB2-BD59-A6C34878D82A}">
                    <a16:rowId xmlns:a16="http://schemas.microsoft.com/office/drawing/2014/main" val="3773781970"/>
                  </a:ext>
                </a:extLst>
              </a:tr>
              <a:tr h="370840">
                <a:tc>
                  <a:txBody>
                    <a:bodyPr/>
                    <a:lstStyle/>
                    <a:p>
                      <a:pPr algn="ctr"/>
                      <a:r>
                        <a:rPr lang="en-US" sz="2200" dirty="0">
                          <a:solidFill>
                            <a:schemeClr val="accent4">
                              <a:lumMod val="90000"/>
                              <a:lumOff val="10000"/>
                            </a:schemeClr>
                          </a:solidFill>
                        </a:rPr>
                        <a:t>All</a:t>
                      </a:r>
                    </a:p>
                  </a:txBody>
                  <a:tcPr>
                    <a:solidFill>
                      <a:schemeClr val="bg1">
                        <a:lumMod val="85000"/>
                      </a:schemeClr>
                    </a:solidFill>
                  </a:tcPr>
                </a:tc>
                <a:tc>
                  <a:txBody>
                    <a:bodyPr/>
                    <a:lstStyle/>
                    <a:p>
                      <a:r>
                        <a:rPr lang="en-US" sz="2200" dirty="0">
                          <a:solidFill>
                            <a:schemeClr val="accent4">
                              <a:lumMod val="90000"/>
                              <a:lumOff val="10000"/>
                            </a:schemeClr>
                          </a:solidFill>
                        </a:rPr>
                        <a:t>IRI</a:t>
                      </a:r>
                    </a:p>
                  </a:txBody>
                  <a:tcPr>
                    <a:solidFill>
                      <a:schemeClr val="bg1">
                        <a:lumMod val="85000"/>
                      </a:schemeClr>
                    </a:solidFill>
                  </a:tcPr>
                </a:tc>
                <a:extLst>
                  <a:ext uri="{0D108BD9-81ED-4DB2-BD59-A6C34878D82A}">
                    <a16:rowId xmlns:a16="http://schemas.microsoft.com/office/drawing/2014/main" val="2172502289"/>
                  </a:ext>
                </a:extLst>
              </a:tr>
              <a:tr h="370840">
                <a:tc>
                  <a:txBody>
                    <a:bodyPr/>
                    <a:lstStyle/>
                    <a:p>
                      <a:pPr algn="ctr"/>
                      <a:r>
                        <a:rPr lang="en-US" sz="2200" dirty="0">
                          <a:solidFill>
                            <a:schemeClr val="accent4">
                              <a:lumMod val="90000"/>
                              <a:lumOff val="10000"/>
                            </a:schemeClr>
                          </a:solidFill>
                        </a:rPr>
                        <a:t>Asphalt</a:t>
                      </a:r>
                    </a:p>
                  </a:txBody>
                  <a:tcPr>
                    <a:solidFill>
                      <a:schemeClr val="bg1">
                        <a:lumMod val="85000"/>
                      </a:schemeClr>
                    </a:solidFill>
                  </a:tcPr>
                </a:tc>
                <a:tc>
                  <a:txBody>
                    <a:bodyPr/>
                    <a:lstStyle/>
                    <a:p>
                      <a:r>
                        <a:rPr lang="en-US" sz="2200" dirty="0">
                          <a:solidFill>
                            <a:schemeClr val="accent4">
                              <a:lumMod val="90000"/>
                              <a:lumOff val="10000"/>
                            </a:schemeClr>
                          </a:solidFill>
                        </a:rPr>
                        <a:t>Rutting, transverse cracking, bottom-up and top-down cracking, reflective cracking</a:t>
                      </a:r>
                    </a:p>
                  </a:txBody>
                  <a:tcPr>
                    <a:solidFill>
                      <a:schemeClr val="bg1">
                        <a:lumMod val="85000"/>
                      </a:schemeClr>
                    </a:solidFill>
                  </a:tcPr>
                </a:tc>
                <a:extLst>
                  <a:ext uri="{0D108BD9-81ED-4DB2-BD59-A6C34878D82A}">
                    <a16:rowId xmlns:a16="http://schemas.microsoft.com/office/drawing/2014/main" val="2573957990"/>
                  </a:ext>
                </a:extLst>
              </a:tr>
              <a:tr h="370840">
                <a:tc>
                  <a:txBody>
                    <a:bodyPr/>
                    <a:lstStyle/>
                    <a:p>
                      <a:pPr algn="ctr"/>
                      <a:r>
                        <a:rPr lang="en-US" sz="2200" dirty="0">
                          <a:solidFill>
                            <a:schemeClr val="accent4">
                              <a:lumMod val="90000"/>
                              <a:lumOff val="10000"/>
                            </a:schemeClr>
                          </a:solidFill>
                        </a:rPr>
                        <a:t>JPC</a:t>
                      </a:r>
                    </a:p>
                  </a:txBody>
                  <a:tcPr>
                    <a:solidFill>
                      <a:schemeClr val="bg1">
                        <a:lumMod val="85000"/>
                      </a:schemeClr>
                    </a:solidFill>
                  </a:tcPr>
                </a:tc>
                <a:tc>
                  <a:txBody>
                    <a:bodyPr/>
                    <a:lstStyle/>
                    <a:p>
                      <a:r>
                        <a:rPr lang="en-US" sz="2200" dirty="0">
                          <a:solidFill>
                            <a:schemeClr val="accent4">
                              <a:lumMod val="90000"/>
                              <a:lumOff val="10000"/>
                            </a:schemeClr>
                          </a:solidFill>
                        </a:rPr>
                        <a:t>Faulting, transverse cracking</a:t>
                      </a:r>
                    </a:p>
                  </a:txBody>
                  <a:tcPr>
                    <a:solidFill>
                      <a:schemeClr val="bg1">
                        <a:lumMod val="85000"/>
                      </a:schemeClr>
                    </a:solidFill>
                  </a:tcPr>
                </a:tc>
                <a:extLst>
                  <a:ext uri="{0D108BD9-81ED-4DB2-BD59-A6C34878D82A}">
                    <a16:rowId xmlns:a16="http://schemas.microsoft.com/office/drawing/2014/main" val="576908238"/>
                  </a:ext>
                </a:extLst>
              </a:tr>
              <a:tr h="370840">
                <a:tc>
                  <a:txBody>
                    <a:bodyPr/>
                    <a:lstStyle/>
                    <a:p>
                      <a:pPr algn="ctr"/>
                      <a:r>
                        <a:rPr lang="en-US" sz="2200" dirty="0">
                          <a:solidFill>
                            <a:schemeClr val="accent4">
                              <a:lumMod val="90000"/>
                              <a:lumOff val="10000"/>
                            </a:schemeClr>
                          </a:solidFill>
                        </a:rPr>
                        <a:t>CRC</a:t>
                      </a:r>
                    </a:p>
                  </a:txBody>
                  <a:tcPr>
                    <a:solidFill>
                      <a:schemeClr val="bg1">
                        <a:lumMod val="85000"/>
                      </a:schemeClr>
                    </a:solidFill>
                  </a:tcPr>
                </a:tc>
                <a:tc>
                  <a:txBody>
                    <a:bodyPr/>
                    <a:lstStyle/>
                    <a:p>
                      <a:r>
                        <a:rPr lang="en-US" sz="2200" dirty="0">
                          <a:solidFill>
                            <a:schemeClr val="accent4">
                              <a:lumMod val="90000"/>
                              <a:lumOff val="10000"/>
                            </a:schemeClr>
                          </a:solidFill>
                        </a:rPr>
                        <a:t>Punchouts</a:t>
                      </a:r>
                    </a:p>
                  </a:txBody>
                  <a:tcPr>
                    <a:solidFill>
                      <a:schemeClr val="bg1">
                        <a:lumMod val="85000"/>
                      </a:schemeClr>
                    </a:solidFill>
                  </a:tcPr>
                </a:tc>
                <a:extLst>
                  <a:ext uri="{0D108BD9-81ED-4DB2-BD59-A6C34878D82A}">
                    <a16:rowId xmlns:a16="http://schemas.microsoft.com/office/drawing/2014/main" val="2342468017"/>
                  </a:ext>
                </a:extLst>
              </a:tr>
            </a:tbl>
          </a:graphicData>
        </a:graphic>
      </p:graphicFrame>
    </p:spTree>
    <p:extLst>
      <p:ext uri="{BB962C8B-B14F-4D97-AF65-F5344CB8AC3E}">
        <p14:creationId xmlns:p14="http://schemas.microsoft.com/office/powerpoint/2010/main" val="968933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Who Conducts the Effort?</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Majority of Workshop Attendees Used:</a:t>
            </a:r>
          </a:p>
          <a:p>
            <a:pPr lvl="1"/>
            <a:r>
              <a:rPr lang="en-US" dirty="0"/>
              <a:t>Consultants</a:t>
            </a:r>
          </a:p>
          <a:p>
            <a:pPr lvl="1"/>
            <a:r>
              <a:rPr lang="en-US" dirty="0"/>
              <a:t>Universities</a:t>
            </a:r>
          </a:p>
          <a:p>
            <a:r>
              <a:rPr lang="en-US" dirty="0"/>
              <a:t>One Agency Conducted In-house</a:t>
            </a:r>
          </a:p>
          <a:p>
            <a:pPr lvl="1"/>
            <a:r>
              <a:rPr lang="en-US" dirty="0"/>
              <a:t>Can be done quicker (function of contracting process)</a:t>
            </a:r>
          </a:p>
          <a:p>
            <a:pPr lvl="1"/>
            <a:r>
              <a:rPr lang="en-US" dirty="0"/>
              <a:t>May require shifting staff from other work activities</a:t>
            </a:r>
          </a:p>
          <a:p>
            <a:r>
              <a:rPr lang="en-US" dirty="0"/>
              <a:t>First Calibration Can Be Difficult and Time-consuming</a:t>
            </a:r>
          </a:p>
          <a:p>
            <a:pPr lvl="1"/>
            <a:r>
              <a:rPr lang="en-US" dirty="0"/>
              <a:t>Future re-calibration efforts are much easier</a:t>
            </a:r>
          </a:p>
          <a:p>
            <a:pPr lvl="2"/>
            <a:r>
              <a:rPr lang="en-US" dirty="0"/>
              <a:t>Using developed and maintained calibration database</a:t>
            </a:r>
          </a:p>
        </p:txBody>
      </p:sp>
    </p:spTree>
    <p:extLst>
      <p:ext uri="{BB962C8B-B14F-4D97-AF65-F5344CB8AC3E}">
        <p14:creationId xmlns:p14="http://schemas.microsoft.com/office/powerpoint/2010/main" val="815278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Identify Sensitive Calibration Coefficients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Identify and Adjust Calibration Coefficients with the Highest Impact on Performance Prediction</a:t>
            </a:r>
          </a:p>
          <a:p>
            <a:pPr lvl="1"/>
            <a:r>
              <a:rPr lang="en-US" dirty="0"/>
              <a:t>See AASHTO </a:t>
            </a:r>
            <a:r>
              <a:rPr lang="en-US" i="1" dirty="0"/>
              <a:t>MEPDG Calibration Guide</a:t>
            </a:r>
            <a:endParaRPr lang="en-US" dirty="0"/>
          </a:p>
          <a:p>
            <a:r>
              <a:rPr lang="en-US" dirty="0"/>
              <a:t>Use Global or Local Calibration Results</a:t>
            </a:r>
            <a:br>
              <a:rPr lang="en-US" dirty="0"/>
            </a:br>
            <a:r>
              <a:rPr lang="en-US" dirty="0"/>
              <a:t>with the:</a:t>
            </a:r>
          </a:p>
          <a:p>
            <a:pPr lvl="1"/>
            <a:r>
              <a:rPr lang="en-US" dirty="0"/>
              <a:t>Least bias</a:t>
            </a:r>
          </a:p>
          <a:p>
            <a:pPr lvl="1"/>
            <a:r>
              <a:rPr lang="en-US" dirty="0"/>
              <a:t>Lowest standard error</a:t>
            </a:r>
          </a:p>
          <a:p>
            <a:pPr lvl="1"/>
            <a:r>
              <a:rPr lang="en-US" dirty="0"/>
              <a:t>But confirm with reasonableness check</a:t>
            </a:r>
          </a:p>
          <a:p>
            <a:pPr lvl="2"/>
            <a:r>
              <a:rPr lang="en-US" dirty="0"/>
              <a:t>If unreasonable results, look for other alternatives</a:t>
            </a:r>
          </a:p>
        </p:txBody>
      </p:sp>
      <p:pic>
        <p:nvPicPr>
          <p:cNvPr id="5" name="Picture 4" descr="Graphical user interface&#10;&#10;Description automatically generated">
            <a:extLst>
              <a:ext uri="{FF2B5EF4-FFF2-40B4-BE49-F238E27FC236}">
                <a16:creationId xmlns:a16="http://schemas.microsoft.com/office/drawing/2014/main" id="{8F288C5B-DDC4-AC61-0F57-388256197059}"/>
              </a:ext>
            </a:extLst>
          </p:cNvPr>
          <p:cNvPicPr>
            <a:picLocks noChangeAspect="1"/>
          </p:cNvPicPr>
          <p:nvPr/>
        </p:nvPicPr>
        <p:blipFill>
          <a:blip r:embed="rId3"/>
          <a:stretch>
            <a:fillRect/>
          </a:stretch>
        </p:blipFill>
        <p:spPr>
          <a:xfrm>
            <a:off x="8686800" y="2438400"/>
            <a:ext cx="2821923" cy="3657600"/>
          </a:xfrm>
          <a:prstGeom prst="rect">
            <a:avLst/>
          </a:prstGeom>
          <a:ln>
            <a:solidFill>
              <a:schemeClr val="tx1"/>
            </a:solidFill>
          </a:ln>
        </p:spPr>
      </p:pic>
    </p:spTree>
    <p:extLst>
      <p:ext uri="{BB962C8B-B14F-4D97-AF65-F5344CB8AC3E}">
        <p14:creationId xmlns:p14="http://schemas.microsoft.com/office/powerpoint/2010/main" val="155313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505A-648F-466F-9774-3A506C58C486}"/>
              </a:ext>
            </a:extLst>
          </p:cNvPr>
          <p:cNvSpPr>
            <a:spLocks noGrp="1"/>
          </p:cNvSpPr>
          <p:nvPr>
            <p:ph type="title"/>
          </p:nvPr>
        </p:nvSpPr>
        <p:spPr/>
        <p:txBody>
          <a:bodyPr/>
          <a:lstStyle/>
          <a:p>
            <a:r>
              <a:rPr lang="en-US" dirty="0"/>
              <a:t>GoToWebinar Housekeeping</a:t>
            </a:r>
          </a:p>
        </p:txBody>
      </p:sp>
      <p:sp>
        <p:nvSpPr>
          <p:cNvPr id="3" name="Content Placeholder 2">
            <a:extLst>
              <a:ext uri="{FF2B5EF4-FFF2-40B4-BE49-F238E27FC236}">
                <a16:creationId xmlns:a16="http://schemas.microsoft.com/office/drawing/2014/main" id="{E75EB753-4396-4502-8B62-8540D89E4171}"/>
              </a:ext>
            </a:extLst>
          </p:cNvPr>
          <p:cNvSpPr>
            <a:spLocks noGrp="1"/>
          </p:cNvSpPr>
          <p:nvPr>
            <p:ph idx="1"/>
          </p:nvPr>
        </p:nvSpPr>
        <p:spPr>
          <a:xfrm>
            <a:off x="76200" y="1428751"/>
            <a:ext cx="11963400" cy="5429248"/>
          </a:xfrm>
        </p:spPr>
        <p:txBody>
          <a:bodyPr>
            <a:noAutofit/>
          </a:bodyPr>
          <a:lstStyle/>
          <a:p>
            <a:r>
              <a:rPr lang="en-US" dirty="0"/>
              <a:t>Audio input lines are muted</a:t>
            </a:r>
          </a:p>
          <a:p>
            <a:r>
              <a:rPr lang="en-US" dirty="0"/>
              <a:t>Webinar is being recorded</a:t>
            </a:r>
          </a:p>
          <a:p>
            <a:r>
              <a:rPr lang="en-US" dirty="0"/>
              <a:t>Use the “Questions” box in the control panel</a:t>
            </a:r>
          </a:p>
          <a:p>
            <a:pPr marL="274320" lvl="1" indent="0">
              <a:spcBef>
                <a:spcPts val="600"/>
              </a:spcBef>
              <a:buNone/>
            </a:pPr>
            <a:r>
              <a:rPr lang="en-US" sz="3200" dirty="0"/>
              <a:t>to submit questions for the presenters</a:t>
            </a:r>
          </a:p>
          <a:p>
            <a:r>
              <a:rPr lang="en-US" dirty="0"/>
              <a:t>Presenters will answer questions at the end</a:t>
            </a:r>
          </a:p>
          <a:p>
            <a:pPr marL="0" indent="0">
              <a:buNone/>
            </a:pPr>
            <a:r>
              <a:rPr lang="en-US" dirty="0"/>
              <a:t>   of each training demonstration, as time permits</a:t>
            </a:r>
          </a:p>
          <a:p>
            <a:r>
              <a:rPr lang="en-US" dirty="0"/>
              <a:t>Post-webinar follow-up emails</a:t>
            </a:r>
          </a:p>
          <a:p>
            <a:pPr lvl="1"/>
            <a:r>
              <a:rPr lang="en-US" dirty="0"/>
              <a:t>Responses to unanswered questions</a:t>
            </a:r>
          </a:p>
          <a:p>
            <a:pPr lvl="1"/>
            <a:r>
              <a:rPr lang="en-US" dirty="0"/>
              <a:t>Posting of webinar recording (once processed) and PPT presentations</a:t>
            </a:r>
          </a:p>
        </p:txBody>
      </p:sp>
      <p:grpSp>
        <p:nvGrpSpPr>
          <p:cNvPr id="12" name="Group 11">
            <a:extLst>
              <a:ext uri="{FF2B5EF4-FFF2-40B4-BE49-F238E27FC236}">
                <a16:creationId xmlns:a16="http://schemas.microsoft.com/office/drawing/2014/main" id="{4A6254CC-FF27-4DBC-9378-8D139E05F0F9}"/>
              </a:ext>
            </a:extLst>
          </p:cNvPr>
          <p:cNvGrpSpPr/>
          <p:nvPr/>
        </p:nvGrpSpPr>
        <p:grpSpPr>
          <a:xfrm>
            <a:off x="8915400" y="1546770"/>
            <a:ext cx="3200400" cy="2152269"/>
            <a:chOff x="5577026" y="1450087"/>
            <a:chExt cx="3566974" cy="2210388"/>
          </a:xfrm>
        </p:grpSpPr>
        <p:pic>
          <p:nvPicPr>
            <p:cNvPr id="13" name="Picture 12">
              <a:extLst>
                <a:ext uri="{FF2B5EF4-FFF2-40B4-BE49-F238E27FC236}">
                  <a16:creationId xmlns:a16="http://schemas.microsoft.com/office/drawing/2014/main" id="{F80B3A20-F526-49F8-A16C-AD4C644766DF}"/>
                </a:ext>
              </a:extLst>
            </p:cNvPr>
            <p:cNvPicPr>
              <a:picLocks noChangeAspect="1"/>
            </p:cNvPicPr>
            <p:nvPr/>
          </p:nvPicPr>
          <p:blipFill rotWithShape="1">
            <a:blip r:embed="rId3"/>
            <a:srcRect b="35034"/>
            <a:stretch/>
          </p:blipFill>
          <p:spPr>
            <a:xfrm>
              <a:off x="5992354" y="1452382"/>
              <a:ext cx="3151646" cy="2208093"/>
            </a:xfrm>
            <a:prstGeom prst="rect">
              <a:avLst/>
            </a:prstGeom>
            <a:ln>
              <a:solidFill>
                <a:schemeClr val="tx1"/>
              </a:solidFill>
            </a:ln>
          </p:spPr>
        </p:pic>
        <p:pic>
          <p:nvPicPr>
            <p:cNvPr id="14" name="Picture 13">
              <a:extLst>
                <a:ext uri="{FF2B5EF4-FFF2-40B4-BE49-F238E27FC236}">
                  <a16:creationId xmlns:a16="http://schemas.microsoft.com/office/drawing/2014/main" id="{9FC721CB-7F57-4990-AF34-D428B932E10C}"/>
                </a:ext>
              </a:extLst>
            </p:cNvPr>
            <p:cNvPicPr>
              <a:picLocks noChangeAspect="1"/>
            </p:cNvPicPr>
            <p:nvPr/>
          </p:nvPicPr>
          <p:blipFill>
            <a:blip r:embed="rId4"/>
            <a:stretch>
              <a:fillRect/>
            </a:stretch>
          </p:blipFill>
          <p:spPr>
            <a:xfrm>
              <a:off x="5577026" y="1450087"/>
              <a:ext cx="415328" cy="1694101"/>
            </a:xfrm>
            <a:prstGeom prst="rect">
              <a:avLst/>
            </a:prstGeom>
          </p:spPr>
        </p:pic>
      </p:grpSp>
      <p:pic>
        <p:nvPicPr>
          <p:cNvPr id="15" name="Picture 14">
            <a:extLst>
              <a:ext uri="{FF2B5EF4-FFF2-40B4-BE49-F238E27FC236}">
                <a16:creationId xmlns:a16="http://schemas.microsoft.com/office/drawing/2014/main" id="{2487885B-389D-4AF3-B796-9E28D9FD15DD}"/>
              </a:ext>
            </a:extLst>
          </p:cNvPr>
          <p:cNvPicPr>
            <a:picLocks noChangeAspect="1"/>
          </p:cNvPicPr>
          <p:nvPr/>
        </p:nvPicPr>
        <p:blipFill>
          <a:blip r:embed="rId5"/>
          <a:stretch>
            <a:fillRect/>
          </a:stretch>
        </p:blipFill>
        <p:spPr>
          <a:xfrm>
            <a:off x="9288045" y="3737686"/>
            <a:ext cx="2826553" cy="567336"/>
          </a:xfrm>
          <a:prstGeom prst="rect">
            <a:avLst/>
          </a:prstGeom>
          <a:ln>
            <a:solidFill>
              <a:schemeClr val="tx1"/>
            </a:solidFill>
          </a:ln>
        </p:spPr>
      </p:pic>
      <p:pic>
        <p:nvPicPr>
          <p:cNvPr id="16" name="Picture 15">
            <a:extLst>
              <a:ext uri="{FF2B5EF4-FFF2-40B4-BE49-F238E27FC236}">
                <a16:creationId xmlns:a16="http://schemas.microsoft.com/office/drawing/2014/main" id="{3C3E11FB-348D-45B2-9C9C-60F5282F308A}"/>
              </a:ext>
            </a:extLst>
          </p:cNvPr>
          <p:cNvPicPr>
            <a:picLocks noChangeAspect="1"/>
          </p:cNvPicPr>
          <p:nvPr/>
        </p:nvPicPr>
        <p:blipFill>
          <a:blip r:embed="rId6"/>
          <a:stretch>
            <a:fillRect/>
          </a:stretch>
        </p:blipFill>
        <p:spPr>
          <a:xfrm>
            <a:off x="9289247" y="4347868"/>
            <a:ext cx="2826553" cy="833732"/>
          </a:xfrm>
          <a:prstGeom prst="rect">
            <a:avLst/>
          </a:prstGeom>
          <a:ln>
            <a:solidFill>
              <a:schemeClr val="tx1"/>
            </a:solidFill>
          </a:ln>
        </p:spPr>
      </p:pic>
    </p:spTree>
    <p:extLst>
      <p:ext uri="{BB962C8B-B14F-4D97-AF65-F5344CB8AC3E}">
        <p14:creationId xmlns:p14="http://schemas.microsoft.com/office/powerpoint/2010/main" val="2353768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Global Models and Local Calibration</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Existing Models Calibrated and Re-calibrated</a:t>
            </a:r>
          </a:p>
          <a:p>
            <a:pPr lvl="1"/>
            <a:r>
              <a:rPr lang="en-US" dirty="0"/>
              <a:t>LTPP primary data source</a:t>
            </a:r>
          </a:p>
          <a:p>
            <a:r>
              <a:rPr lang="en-US" dirty="0"/>
              <a:t>Evaluate and Verify Global Models to Local Conditions</a:t>
            </a:r>
          </a:p>
          <a:p>
            <a:pPr lvl="1"/>
            <a:r>
              <a:rPr lang="en-US" dirty="0"/>
              <a:t>If discrepancies, local calibration is advised</a:t>
            </a:r>
          </a:p>
          <a:p>
            <a:pPr lvl="1"/>
            <a:r>
              <a:rPr lang="en-US" dirty="0"/>
              <a:t>Global models can be used to:</a:t>
            </a:r>
          </a:p>
          <a:p>
            <a:pPr lvl="2"/>
            <a:r>
              <a:rPr lang="en-US" dirty="0"/>
              <a:t>Use PMED default inputs </a:t>
            </a:r>
          </a:p>
          <a:p>
            <a:pPr lvl="2"/>
            <a:r>
              <a:rPr lang="en-US" dirty="0"/>
              <a:t>Evaluate current agency design procedures and expertise</a:t>
            </a:r>
          </a:p>
          <a:p>
            <a:pPr lvl="2"/>
            <a:endParaRPr lang="en-US" dirty="0"/>
          </a:p>
          <a:p>
            <a:pPr lvl="2"/>
            <a:endParaRPr lang="en-US" dirty="0"/>
          </a:p>
        </p:txBody>
      </p:sp>
    </p:spTree>
    <p:extLst>
      <p:ext uri="{BB962C8B-B14F-4D97-AF65-F5344CB8AC3E}">
        <p14:creationId xmlns:p14="http://schemas.microsoft.com/office/powerpoint/2010/main" val="280034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039600" cy="1428750"/>
          </a:xfrm>
        </p:spPr>
        <p:txBody>
          <a:bodyPr/>
          <a:lstStyle/>
          <a:p>
            <a:r>
              <a:rPr lang="en-US" dirty="0"/>
              <a:t>Calibration Reliability Level</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5943600" cy="4939240"/>
          </a:xfrm>
        </p:spPr>
        <p:txBody>
          <a:bodyPr>
            <a:normAutofit/>
          </a:bodyPr>
          <a:lstStyle/>
          <a:p>
            <a:r>
              <a:rPr lang="en-US" dirty="0"/>
              <a:t>AASHTO </a:t>
            </a:r>
            <a:r>
              <a:rPr lang="en-US" i="1" dirty="0"/>
              <a:t>Calibration Guide</a:t>
            </a:r>
            <a:r>
              <a:rPr lang="en-US" dirty="0"/>
              <a:t>:</a:t>
            </a:r>
          </a:p>
          <a:p>
            <a:pPr lvl="1"/>
            <a:r>
              <a:rPr lang="en-US" dirty="0"/>
              <a:t>Always use 50 percent reliability to confirm or adjust calibration coefficients</a:t>
            </a:r>
          </a:p>
          <a:p>
            <a:r>
              <a:rPr lang="en-US" dirty="0"/>
              <a:t>Agency Policy Question</a:t>
            </a:r>
          </a:p>
          <a:p>
            <a:pPr lvl="1"/>
            <a:r>
              <a:rPr lang="en-US" dirty="0"/>
              <a:t>However, most workshop participants seemed to subscribe to this approach</a:t>
            </a:r>
          </a:p>
          <a:p>
            <a:pPr lvl="2"/>
            <a:endParaRPr lang="en-US" dirty="0"/>
          </a:p>
        </p:txBody>
      </p:sp>
      <p:pic>
        <p:nvPicPr>
          <p:cNvPr id="5" name="Picture 4">
            <a:extLst>
              <a:ext uri="{FF2B5EF4-FFF2-40B4-BE49-F238E27FC236}">
                <a16:creationId xmlns:a16="http://schemas.microsoft.com/office/drawing/2014/main" id="{AA161712-F404-405F-9AD7-F52424F99695}"/>
              </a:ext>
            </a:extLst>
          </p:cNvPr>
          <p:cNvPicPr>
            <a:picLocks noChangeAspect="1"/>
          </p:cNvPicPr>
          <p:nvPr/>
        </p:nvPicPr>
        <p:blipFill>
          <a:blip r:embed="rId3"/>
          <a:stretch>
            <a:fillRect/>
          </a:stretch>
        </p:blipFill>
        <p:spPr>
          <a:xfrm>
            <a:off x="6629400" y="1976024"/>
            <a:ext cx="5015811" cy="3356735"/>
          </a:xfrm>
          <a:prstGeom prst="rect">
            <a:avLst/>
          </a:prstGeom>
        </p:spPr>
      </p:pic>
      <p:sp>
        <p:nvSpPr>
          <p:cNvPr id="6" name="TextBox 5">
            <a:extLst>
              <a:ext uri="{FF2B5EF4-FFF2-40B4-BE49-F238E27FC236}">
                <a16:creationId xmlns:a16="http://schemas.microsoft.com/office/drawing/2014/main" id="{2CD0D12E-FD0D-01CE-4810-0C625D8401FC}"/>
              </a:ext>
            </a:extLst>
          </p:cNvPr>
          <p:cNvSpPr txBox="1"/>
          <p:nvPr/>
        </p:nvSpPr>
        <p:spPr>
          <a:xfrm>
            <a:off x="6629400" y="5332759"/>
            <a:ext cx="4108817" cy="246221"/>
          </a:xfrm>
          <a:prstGeom prst="rect">
            <a:avLst/>
          </a:prstGeom>
          <a:noFill/>
        </p:spPr>
        <p:txBody>
          <a:bodyPr wrap="none" rtlCol="0">
            <a:spAutoFit/>
          </a:bodyPr>
          <a:lstStyle/>
          <a:p>
            <a:r>
              <a:rPr lang="en-US" sz="1000" b="1" dirty="0"/>
              <a:t>Source</a:t>
            </a:r>
            <a:r>
              <a:rPr lang="en-US" sz="1000" dirty="0"/>
              <a:t>: NCHRP 1-37A Final Report, Appendix BB: Design Reliability</a:t>
            </a:r>
          </a:p>
        </p:txBody>
      </p:sp>
    </p:spTree>
    <p:extLst>
      <p:ext uri="{BB962C8B-B14F-4D97-AF65-F5344CB8AC3E}">
        <p14:creationId xmlns:p14="http://schemas.microsoft.com/office/powerpoint/2010/main" val="2386909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lstStyle/>
          <a:p>
            <a:r>
              <a:rPr lang="en-US" dirty="0"/>
              <a:t>Accounting for Variability</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0" y="1613959"/>
            <a:ext cx="6553200" cy="4482042"/>
          </a:xfrm>
        </p:spPr>
        <p:txBody>
          <a:bodyPr>
            <a:normAutofit/>
          </a:bodyPr>
          <a:lstStyle/>
          <a:p>
            <a:r>
              <a:rPr lang="en-US" dirty="0"/>
              <a:t>Participants Agreed:</a:t>
            </a:r>
          </a:p>
          <a:p>
            <a:pPr lvl="1"/>
            <a:r>
              <a:rPr lang="en-US" dirty="0"/>
              <a:t>Inputs are often based on averages</a:t>
            </a:r>
          </a:p>
          <a:p>
            <a:pPr lvl="1"/>
            <a:r>
              <a:rPr lang="en-US" dirty="0"/>
              <a:t>Important to know the input variability</a:t>
            </a:r>
          </a:p>
          <a:p>
            <a:pPr lvl="2"/>
            <a:r>
              <a:rPr lang="en-US" dirty="0"/>
              <a:t>Evaluate historical information (construction documents for the most critical inputs)</a:t>
            </a:r>
          </a:p>
          <a:p>
            <a:pPr lvl="2"/>
            <a:r>
              <a:rPr lang="en-US" dirty="0"/>
              <a:t>Higher variability with existing pavements; bigger issue for rehabilitation design</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1EDA536A-8CAA-7CFF-C296-85A5CFAE9FE3}"/>
                  </a:ext>
                </a:extLst>
              </p14:cNvPr>
              <p14:cNvContentPartPr/>
              <p14:nvPr/>
            </p14:nvContentPartPr>
            <p14:xfrm>
              <a:off x="9163155" y="6877125"/>
              <a:ext cx="360" cy="360"/>
            </p14:xfrm>
          </p:contentPart>
        </mc:Choice>
        <mc:Fallback xmlns="">
          <p:pic>
            <p:nvPicPr>
              <p:cNvPr id="10" name="Ink 9">
                <a:extLst>
                  <a:ext uri="{FF2B5EF4-FFF2-40B4-BE49-F238E27FC236}">
                    <a16:creationId xmlns:a16="http://schemas.microsoft.com/office/drawing/2014/main" id="{1EDA536A-8CAA-7CFF-C296-85A5CFAE9FE3}"/>
                  </a:ext>
                </a:extLst>
              </p:cNvPr>
              <p:cNvPicPr/>
              <p:nvPr/>
            </p:nvPicPr>
            <p:blipFill>
              <a:blip r:embed="rId4"/>
              <a:stretch>
                <a:fillRect/>
              </a:stretch>
            </p:blipFill>
            <p:spPr>
              <a:xfrm>
                <a:off x="9145155" y="6859125"/>
                <a:ext cx="36000" cy="36000"/>
              </a:xfrm>
              <a:prstGeom prst="rect">
                <a:avLst/>
              </a:prstGeom>
            </p:spPr>
          </p:pic>
        </mc:Fallback>
      </mc:AlternateContent>
      <p:pic>
        <p:nvPicPr>
          <p:cNvPr id="24" name="Picture 23">
            <a:extLst>
              <a:ext uri="{FF2B5EF4-FFF2-40B4-BE49-F238E27FC236}">
                <a16:creationId xmlns:a16="http://schemas.microsoft.com/office/drawing/2014/main" id="{10996778-D6EA-9C6B-A385-9E7697E51968}"/>
              </a:ext>
            </a:extLst>
          </p:cNvPr>
          <p:cNvPicPr>
            <a:picLocks noChangeAspect="1"/>
          </p:cNvPicPr>
          <p:nvPr/>
        </p:nvPicPr>
        <p:blipFill>
          <a:blip r:embed="rId5"/>
          <a:stretch>
            <a:fillRect/>
          </a:stretch>
        </p:blipFill>
        <p:spPr>
          <a:xfrm>
            <a:off x="6419193" y="1898185"/>
            <a:ext cx="5487924" cy="4383024"/>
          </a:xfrm>
          <a:prstGeom prst="rect">
            <a:avLst/>
          </a:prstGeom>
        </p:spPr>
      </p:pic>
      <p:sp>
        <p:nvSpPr>
          <p:cNvPr id="25" name="TextBox 24">
            <a:extLst>
              <a:ext uri="{FF2B5EF4-FFF2-40B4-BE49-F238E27FC236}">
                <a16:creationId xmlns:a16="http://schemas.microsoft.com/office/drawing/2014/main" id="{A604A0AF-F829-0ECF-6FDA-EA1A9C58109A}"/>
              </a:ext>
            </a:extLst>
          </p:cNvPr>
          <p:cNvSpPr txBox="1"/>
          <p:nvPr/>
        </p:nvSpPr>
        <p:spPr>
          <a:xfrm>
            <a:off x="6553200" y="6245353"/>
            <a:ext cx="1276311" cy="246221"/>
          </a:xfrm>
          <a:prstGeom prst="rect">
            <a:avLst/>
          </a:prstGeom>
          <a:noFill/>
        </p:spPr>
        <p:txBody>
          <a:bodyPr wrap="none" rtlCol="0">
            <a:spAutoFit/>
          </a:bodyPr>
          <a:lstStyle/>
          <a:p>
            <a:r>
              <a:rPr lang="en-US" sz="1000" b="1" dirty="0"/>
              <a:t>Source</a:t>
            </a:r>
            <a:r>
              <a:rPr lang="en-US" sz="1000" dirty="0"/>
              <a:t>: NCE 2022</a:t>
            </a:r>
          </a:p>
        </p:txBody>
      </p:sp>
    </p:spTree>
    <p:extLst>
      <p:ext uri="{BB962C8B-B14F-4D97-AF65-F5344CB8AC3E}">
        <p14:creationId xmlns:p14="http://schemas.microsoft.com/office/powerpoint/2010/main" val="1697336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lstStyle/>
          <a:p>
            <a:r>
              <a:rPr lang="en-US" dirty="0"/>
              <a:t>Selection of Calibration Sites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0" y="1613958"/>
            <a:ext cx="12192000" cy="5244041"/>
          </a:xfrm>
        </p:spPr>
        <p:txBody>
          <a:bodyPr>
            <a:normAutofit lnSpcReduction="10000"/>
          </a:bodyPr>
          <a:lstStyle/>
          <a:p>
            <a:r>
              <a:rPr lang="en-US" dirty="0"/>
              <a:t>Participant Suggestions:</a:t>
            </a:r>
          </a:p>
          <a:p>
            <a:pPr lvl="1"/>
            <a:r>
              <a:rPr lang="en-US" dirty="0"/>
              <a:t>Use Construction History, Materials, and Performance Data, and Remove Segments with:</a:t>
            </a:r>
          </a:p>
          <a:p>
            <a:pPr lvl="2"/>
            <a:r>
              <a:rPr lang="en-US" dirty="0"/>
              <a:t>Maintenance treatments</a:t>
            </a:r>
          </a:p>
          <a:p>
            <a:pPr lvl="2"/>
            <a:r>
              <a:rPr lang="en-US" dirty="0"/>
              <a:t>Data discontinuities</a:t>
            </a:r>
          </a:p>
          <a:p>
            <a:pPr lvl="2"/>
            <a:r>
              <a:rPr lang="en-US" dirty="0"/>
              <a:t>Unexplainable changes in condition over time</a:t>
            </a:r>
          </a:p>
          <a:p>
            <a:pPr lvl="1"/>
            <a:r>
              <a:rPr lang="en-US" dirty="0"/>
              <a:t>If no IRI data, determine how best to estimate (e.g., backcasting, based on construction specifications)</a:t>
            </a:r>
          </a:p>
          <a:p>
            <a:pPr lvl="1"/>
            <a:r>
              <a:rPr lang="en-US" dirty="0"/>
              <a:t>Remove faulting data associated with transverse cracking</a:t>
            </a:r>
          </a:p>
          <a:p>
            <a:pPr lvl="1"/>
            <a:r>
              <a:rPr lang="en-US" dirty="0"/>
              <a:t>Determine need to “convert” SHA to LTPP distress definitions</a:t>
            </a:r>
          </a:p>
          <a:p>
            <a:pPr lvl="1"/>
            <a:r>
              <a:rPr lang="en-US" dirty="0"/>
              <a:t>Target use of LTPP and pavement management sections</a:t>
            </a:r>
          </a:p>
        </p:txBody>
      </p:sp>
    </p:spTree>
    <p:extLst>
      <p:ext uri="{BB962C8B-B14F-4D97-AF65-F5344CB8AC3E}">
        <p14:creationId xmlns:p14="http://schemas.microsoft.com/office/powerpoint/2010/main" val="2764075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normAutofit/>
          </a:bodyPr>
          <a:lstStyle/>
          <a:p>
            <a:r>
              <a:rPr lang="en-US" dirty="0"/>
              <a:t>Agency Panel Questions</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Michigan DOT </a:t>
            </a:r>
          </a:p>
          <a:p>
            <a:pPr lvl="1"/>
            <a:r>
              <a:rPr lang="en-US" dirty="0"/>
              <a:t>Describe your experience with local calibration and its application</a:t>
            </a:r>
          </a:p>
          <a:p>
            <a:r>
              <a:rPr lang="en-US" dirty="0"/>
              <a:t>Virginia DOT</a:t>
            </a:r>
          </a:p>
          <a:p>
            <a:pPr lvl="1"/>
            <a:r>
              <a:rPr lang="en-US" dirty="0"/>
              <a:t>Describe your experience with selecting calibration sites and dealing with variability during calibration</a:t>
            </a:r>
          </a:p>
          <a:p>
            <a:r>
              <a:rPr lang="en-US" dirty="0"/>
              <a:t>Discussion</a:t>
            </a:r>
          </a:p>
        </p:txBody>
      </p:sp>
    </p:spTree>
    <p:extLst>
      <p:ext uri="{BB962C8B-B14F-4D97-AF65-F5344CB8AC3E}">
        <p14:creationId xmlns:p14="http://schemas.microsoft.com/office/powerpoint/2010/main" val="2310616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lstStyle/>
          <a:p>
            <a:r>
              <a:rPr lang="en-US" dirty="0"/>
              <a:t>Part IV—Open Panel Discussion</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1963400" cy="5015440"/>
          </a:xfrm>
        </p:spPr>
        <p:txBody>
          <a:bodyPr>
            <a:normAutofit fontScale="92500" lnSpcReduction="10000"/>
          </a:bodyPr>
          <a:lstStyle/>
          <a:p>
            <a:r>
              <a:rPr lang="en-US" sz="3800" dirty="0"/>
              <a:t>Other Implementation Challenges</a:t>
            </a:r>
          </a:p>
          <a:p>
            <a:pPr lvl="1"/>
            <a:r>
              <a:rPr lang="en-US" sz="3000" dirty="0"/>
              <a:t>Software</a:t>
            </a:r>
          </a:p>
          <a:p>
            <a:pPr lvl="2"/>
            <a:r>
              <a:rPr lang="en-US" sz="2600" dirty="0"/>
              <a:t>Complexity</a:t>
            </a:r>
          </a:p>
          <a:p>
            <a:pPr lvl="2"/>
            <a:r>
              <a:rPr lang="en-US" sz="2600" dirty="0"/>
              <a:t>Updates</a:t>
            </a:r>
          </a:p>
          <a:p>
            <a:pPr lvl="2"/>
            <a:r>
              <a:rPr lang="en-US" sz="2600" dirty="0"/>
              <a:t>Procurement issues and cost</a:t>
            </a:r>
          </a:p>
          <a:p>
            <a:pPr lvl="1"/>
            <a:r>
              <a:rPr lang="en-US" sz="3000" dirty="0"/>
              <a:t>Industry</a:t>
            </a:r>
          </a:p>
          <a:p>
            <a:pPr lvl="1"/>
            <a:r>
              <a:rPr lang="en-US" sz="3000" dirty="0"/>
              <a:t>Management support</a:t>
            </a:r>
          </a:p>
          <a:p>
            <a:pPr lvl="1"/>
            <a:r>
              <a:rPr lang="en-US" sz="3000" dirty="0"/>
              <a:t>Staffing/Resources</a:t>
            </a:r>
          </a:p>
          <a:p>
            <a:pPr lvl="2"/>
            <a:r>
              <a:rPr lang="en-US" sz="2600" dirty="0"/>
              <a:t>Retirements/turnover</a:t>
            </a:r>
          </a:p>
          <a:p>
            <a:pPr lvl="2"/>
            <a:r>
              <a:rPr lang="en-US" sz="2600" dirty="0"/>
              <a:t>Use of consultants and universities</a:t>
            </a:r>
          </a:p>
          <a:p>
            <a:pPr lvl="1"/>
            <a:r>
              <a:rPr lang="en-US" sz="3000" dirty="0"/>
              <a:t>Training</a:t>
            </a:r>
          </a:p>
          <a:p>
            <a:pPr lvl="1"/>
            <a:endParaRPr lang="en-US" dirty="0"/>
          </a:p>
        </p:txBody>
      </p:sp>
    </p:spTree>
    <p:extLst>
      <p:ext uri="{BB962C8B-B14F-4D97-AF65-F5344CB8AC3E}">
        <p14:creationId xmlns:p14="http://schemas.microsoft.com/office/powerpoint/2010/main" val="1179004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Wrap-Up</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TPF-5(305) Pooled Fund website (</a:t>
            </a:r>
            <a:r>
              <a:rPr lang="en-US" dirty="0">
                <a:hlinkClick r:id="rId3"/>
              </a:rPr>
              <a:t>https://www.pooledfund.org/details/study/549</a:t>
            </a:r>
            <a:r>
              <a:rPr lang="en-US" dirty="0"/>
              <a:t>)</a:t>
            </a:r>
          </a:p>
          <a:p>
            <a:pPr lvl="1"/>
            <a:r>
              <a:rPr lang="en-US" dirty="0"/>
              <a:t>RoadMap workshop minutes</a:t>
            </a:r>
          </a:p>
          <a:p>
            <a:pPr lvl="1"/>
            <a:r>
              <a:rPr lang="en-US" dirty="0"/>
              <a:t>RoadMap report</a:t>
            </a:r>
          </a:p>
          <a:p>
            <a:pPr lvl="1"/>
            <a:r>
              <a:rPr lang="en-US" dirty="0"/>
              <a:t>Software training webinar #5 recording and PowerPoint presentation  (in a few weeks)</a:t>
            </a:r>
          </a:p>
          <a:p>
            <a:r>
              <a:rPr lang="en-US" dirty="0"/>
              <a:t>Upcoming PMEUG Events</a:t>
            </a:r>
          </a:p>
          <a:p>
            <a:pPr lvl="1"/>
            <a:r>
              <a:rPr lang="en-US" dirty="0"/>
              <a:t>Software training webinar #6 (Summer 2023)</a:t>
            </a:r>
          </a:p>
          <a:p>
            <a:pPr lvl="1"/>
            <a:r>
              <a:rPr lang="en-US" dirty="0"/>
              <a:t>Possible peer exchange/workshop</a:t>
            </a:r>
          </a:p>
        </p:txBody>
      </p:sp>
    </p:spTree>
    <p:extLst>
      <p:ext uri="{BB962C8B-B14F-4D97-AF65-F5344CB8AC3E}">
        <p14:creationId xmlns:p14="http://schemas.microsoft.com/office/powerpoint/2010/main" val="3747081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p:txBody>
          <a:bodyPr/>
          <a:lstStyle/>
          <a:p>
            <a:r>
              <a:rPr lang="en-US" dirty="0"/>
              <a:t>Thank You for Attending the Webinar</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1963400" cy="4101040"/>
          </a:xfrm>
        </p:spPr>
        <p:txBody>
          <a:bodyPr>
            <a:normAutofit lnSpcReduction="10000"/>
          </a:bodyPr>
          <a:lstStyle/>
          <a:p>
            <a:r>
              <a:rPr lang="en-US" dirty="0"/>
              <a:t>FHWA</a:t>
            </a:r>
          </a:p>
          <a:p>
            <a:pPr lvl="1"/>
            <a:r>
              <a:rPr lang="en-US" dirty="0"/>
              <a:t>Jennifer Albert:  </a:t>
            </a:r>
            <a:r>
              <a:rPr lang="en-US" dirty="0">
                <a:solidFill>
                  <a:schemeClr val="tx1"/>
                </a:solidFill>
                <a:hlinkClick r:id="rId3"/>
              </a:rPr>
              <a:t>jennifer.albert@dot.gov</a:t>
            </a:r>
            <a:r>
              <a:rPr lang="en-US" dirty="0">
                <a:solidFill>
                  <a:schemeClr val="tx1"/>
                </a:solidFill>
              </a:rPr>
              <a:t> </a:t>
            </a:r>
          </a:p>
          <a:p>
            <a:pPr lvl="1"/>
            <a:r>
              <a:rPr lang="en-US" dirty="0"/>
              <a:t>Tom Yu:  </a:t>
            </a:r>
            <a:r>
              <a:rPr lang="en-US" dirty="0">
                <a:hlinkClick r:id="rId4"/>
              </a:rPr>
              <a:t>tom.yu@dot.gov</a:t>
            </a:r>
            <a:endParaRPr lang="en-US" dirty="0"/>
          </a:p>
          <a:p>
            <a:endParaRPr lang="en-US" dirty="0"/>
          </a:p>
          <a:p>
            <a:r>
              <a:rPr lang="en-US" dirty="0"/>
              <a:t>APTech Project Team</a:t>
            </a:r>
          </a:p>
          <a:p>
            <a:pPr lvl="1"/>
            <a:r>
              <a:rPr lang="en-US" dirty="0"/>
              <a:t>Kelly Smith:  </a:t>
            </a:r>
            <a:r>
              <a:rPr lang="en-US" dirty="0">
                <a:hlinkClick r:id="rId5"/>
              </a:rPr>
              <a:t>klsmith@appliedpavement.com</a:t>
            </a:r>
            <a:endParaRPr lang="en-US" dirty="0"/>
          </a:p>
          <a:p>
            <a:pPr lvl="1"/>
            <a:r>
              <a:rPr lang="en-US" dirty="0"/>
              <a:t>Linda Pierce:  </a:t>
            </a:r>
            <a:r>
              <a:rPr lang="en-US" dirty="0">
                <a:hlinkClick r:id="rId6"/>
              </a:rPr>
              <a:t>lpierce@ncenet.com</a:t>
            </a:r>
            <a:endParaRPr lang="en-US" dirty="0"/>
          </a:p>
          <a:p>
            <a:pPr lvl="1"/>
            <a:r>
              <a:rPr lang="en-US" dirty="0"/>
              <a:t>Max Grogg:  </a:t>
            </a:r>
            <a:r>
              <a:rPr lang="en-US" dirty="0">
                <a:hlinkClick r:id="rId7"/>
              </a:rPr>
              <a:t>mgrogg@appliedpavement.com</a:t>
            </a:r>
            <a:endParaRPr lang="en-US" dirty="0"/>
          </a:p>
        </p:txBody>
      </p:sp>
    </p:spTree>
    <p:extLst>
      <p:ext uri="{BB962C8B-B14F-4D97-AF65-F5344CB8AC3E}">
        <p14:creationId xmlns:p14="http://schemas.microsoft.com/office/powerpoint/2010/main" val="42686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THIS IS THE END</a:t>
            </a:r>
          </a:p>
        </p:txBody>
      </p:sp>
      <p:sp>
        <p:nvSpPr>
          <p:cNvPr id="8" name="TextBox 7">
            <a:extLst>
              <a:ext uri="{FF2B5EF4-FFF2-40B4-BE49-F238E27FC236}">
                <a16:creationId xmlns:a16="http://schemas.microsoft.com/office/drawing/2014/main" id="{74DB53A0-E8C0-A627-18A3-62340044A22D}"/>
              </a:ext>
            </a:extLst>
          </p:cNvPr>
          <p:cNvSpPr txBox="1"/>
          <p:nvPr/>
        </p:nvSpPr>
        <p:spPr>
          <a:xfrm>
            <a:off x="3429000" y="2286000"/>
            <a:ext cx="5105400" cy="3046988"/>
          </a:xfrm>
          <a:prstGeom prst="rect">
            <a:avLst/>
          </a:prstGeom>
          <a:noFill/>
        </p:spPr>
        <p:txBody>
          <a:bodyPr wrap="square" rtlCol="0">
            <a:spAutoFit/>
          </a:bodyPr>
          <a:lstStyle/>
          <a:p>
            <a:pPr algn="ctr"/>
            <a:r>
              <a:rPr lang="en-US" sz="9600" b="1" dirty="0">
                <a:solidFill>
                  <a:srgbClr val="00B050"/>
                </a:solidFill>
              </a:rPr>
              <a:t>EXTRA SLIDES</a:t>
            </a:r>
          </a:p>
        </p:txBody>
      </p:sp>
    </p:spTree>
    <p:extLst>
      <p:ext uri="{BB962C8B-B14F-4D97-AF65-F5344CB8AC3E}">
        <p14:creationId xmlns:p14="http://schemas.microsoft.com/office/powerpoint/2010/main" val="2806850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a:extLst>
              <a:ext uri="{FF2B5EF4-FFF2-40B4-BE49-F238E27FC236}">
                <a16:creationId xmlns:a16="http://schemas.microsoft.com/office/drawing/2014/main" id="{363C1094-517A-A072-6FE3-B2915E8D01AA}"/>
              </a:ext>
            </a:extLst>
          </p:cNvPr>
          <p:cNvGraphicFramePr>
            <a:graphicFrameLocks noGrp="1"/>
          </p:cNvGraphicFramePr>
          <p:nvPr>
            <p:ph idx="1"/>
            <p:extLst>
              <p:ext uri="{D42A27DB-BD31-4B8C-83A1-F6EECF244321}">
                <p14:modId xmlns:p14="http://schemas.microsoft.com/office/powerpoint/2010/main" val="3588169347"/>
              </p:ext>
            </p:extLst>
          </p:nvPr>
        </p:nvGraphicFramePr>
        <p:xfrm>
          <a:off x="1" y="1066801"/>
          <a:ext cx="12192000" cy="3657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Implementation of AASHTO Empirical Design Procedure</a:t>
            </a:r>
          </a:p>
        </p:txBody>
      </p:sp>
      <p:sp>
        <p:nvSpPr>
          <p:cNvPr id="12" name="Text Box 1036">
            <a:extLst>
              <a:ext uri="{FF2B5EF4-FFF2-40B4-BE49-F238E27FC236}">
                <a16:creationId xmlns:a16="http://schemas.microsoft.com/office/drawing/2014/main" id="{5DF7EDD5-2333-8F9A-8710-F09DE7941596}"/>
              </a:ext>
            </a:extLst>
          </p:cNvPr>
          <p:cNvSpPr txBox="1">
            <a:spLocks noChangeArrowheads="1"/>
          </p:cNvSpPr>
          <p:nvPr/>
        </p:nvSpPr>
        <p:spPr bwMode="auto">
          <a:xfrm>
            <a:off x="2286000" y="2662845"/>
            <a:ext cx="1555750" cy="457200"/>
          </a:xfrm>
          <a:prstGeom prst="rect">
            <a:avLst/>
          </a:prstGeom>
          <a:no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b="1" dirty="0">
                <a:solidFill>
                  <a:schemeClr val="bg1"/>
                </a:solidFill>
                <a:latin typeface="Arial" panose="020B0604020202020204" pitchFamily="34" charset="0"/>
              </a:rPr>
              <a:t>Empirical</a:t>
            </a:r>
            <a:endParaRPr lang="en-US" altLang="en-US" sz="1400" i="1" dirty="0">
              <a:solidFill>
                <a:schemeClr val="bg1"/>
              </a:solidFill>
            </a:endParaRPr>
          </a:p>
        </p:txBody>
      </p:sp>
      <p:sp>
        <p:nvSpPr>
          <p:cNvPr id="14" name="Text Box 1038">
            <a:extLst>
              <a:ext uri="{FF2B5EF4-FFF2-40B4-BE49-F238E27FC236}">
                <a16:creationId xmlns:a16="http://schemas.microsoft.com/office/drawing/2014/main" id="{4BB2E0E9-5A67-F6AC-DF7C-F03EE9677F8D}"/>
              </a:ext>
            </a:extLst>
          </p:cNvPr>
          <p:cNvSpPr txBox="1">
            <a:spLocks noChangeArrowheads="1"/>
          </p:cNvSpPr>
          <p:nvPr/>
        </p:nvSpPr>
        <p:spPr bwMode="auto">
          <a:xfrm>
            <a:off x="9972987" y="2662845"/>
            <a:ext cx="1928812" cy="457200"/>
          </a:xfrm>
          <a:prstGeom prst="rect">
            <a:avLst/>
          </a:prstGeom>
          <a:no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b="1" dirty="0">
                <a:solidFill>
                  <a:schemeClr val="bg1"/>
                </a:solidFill>
                <a:latin typeface="Arial" panose="020B0604020202020204" pitchFamily="34" charset="0"/>
              </a:rPr>
              <a:t>Mechanistic</a:t>
            </a:r>
            <a:endParaRPr lang="en-US" altLang="en-US" b="1" dirty="0">
              <a:latin typeface="Arial" panose="020B0604020202020204" pitchFamily="34" charset="0"/>
            </a:endParaRPr>
          </a:p>
        </p:txBody>
      </p:sp>
      <p:sp>
        <p:nvSpPr>
          <p:cNvPr id="18" name="TextBox 17">
            <a:extLst>
              <a:ext uri="{FF2B5EF4-FFF2-40B4-BE49-F238E27FC236}">
                <a16:creationId xmlns:a16="http://schemas.microsoft.com/office/drawing/2014/main" id="{7A7E993D-2033-30D0-8BE9-6CC4A9D517F3}"/>
              </a:ext>
            </a:extLst>
          </p:cNvPr>
          <p:cNvSpPr txBox="1"/>
          <p:nvPr/>
        </p:nvSpPr>
        <p:spPr>
          <a:xfrm>
            <a:off x="89117" y="4495800"/>
            <a:ext cx="4254283" cy="1938992"/>
          </a:xfrm>
          <a:prstGeom prst="rect">
            <a:avLst/>
          </a:prstGeom>
          <a:solidFill>
            <a:schemeClr val="accent4">
              <a:lumMod val="10000"/>
              <a:lumOff val="90000"/>
            </a:schemeClr>
          </a:solidFill>
        </p:spPr>
        <p:txBody>
          <a:bodyPr wrap="square" rtlCol="0">
            <a:spAutoFit/>
          </a:bodyPr>
          <a:lstStyle/>
          <a:p>
            <a:r>
              <a:rPr lang="en-US" sz="2000" dirty="0"/>
              <a:t>Agencies were supposed to perform local calibration for the 1972 Guide. Many agencies struggled with the difficulties of the local calibration and just used the calibration based on the AASHO Road Test.</a:t>
            </a:r>
          </a:p>
        </p:txBody>
      </p:sp>
      <p:sp>
        <p:nvSpPr>
          <p:cNvPr id="10" name="TextBox 9">
            <a:extLst>
              <a:ext uri="{FF2B5EF4-FFF2-40B4-BE49-F238E27FC236}">
                <a16:creationId xmlns:a16="http://schemas.microsoft.com/office/drawing/2014/main" id="{9839752E-7585-DC2E-318C-F9FE7BADF75C}"/>
              </a:ext>
            </a:extLst>
          </p:cNvPr>
          <p:cNvSpPr txBox="1"/>
          <p:nvPr/>
        </p:nvSpPr>
        <p:spPr>
          <a:xfrm>
            <a:off x="7903636" y="4495800"/>
            <a:ext cx="4135964" cy="1938992"/>
          </a:xfrm>
          <a:prstGeom prst="rect">
            <a:avLst/>
          </a:prstGeom>
          <a:solidFill>
            <a:schemeClr val="accent4">
              <a:lumMod val="10000"/>
              <a:lumOff val="90000"/>
            </a:schemeClr>
          </a:solidFill>
        </p:spPr>
        <p:txBody>
          <a:bodyPr wrap="square" rtlCol="0">
            <a:spAutoFit/>
          </a:bodyPr>
          <a:lstStyle/>
          <a:p>
            <a:r>
              <a:rPr lang="en-US" sz="2000" dirty="0"/>
              <a:t>In 2003, there were still 5 agencies that were using the 1972 AASHTO Guide.</a:t>
            </a:r>
          </a:p>
          <a:p>
            <a:r>
              <a:rPr lang="en-US" sz="2000" dirty="0"/>
              <a:t>In 2019, there are still 5 agencies using the1972 Guide (some solely, others in parallel with PMED)</a:t>
            </a:r>
          </a:p>
        </p:txBody>
      </p:sp>
      <p:sp>
        <p:nvSpPr>
          <p:cNvPr id="4" name="TextBox 3">
            <a:extLst>
              <a:ext uri="{FF2B5EF4-FFF2-40B4-BE49-F238E27FC236}">
                <a16:creationId xmlns:a16="http://schemas.microsoft.com/office/drawing/2014/main" id="{101C1139-22DD-6661-5FE2-B6D8A4A78D79}"/>
              </a:ext>
            </a:extLst>
          </p:cNvPr>
          <p:cNvSpPr txBox="1"/>
          <p:nvPr/>
        </p:nvSpPr>
        <p:spPr>
          <a:xfrm>
            <a:off x="4440765" y="4495800"/>
            <a:ext cx="3331635" cy="1323439"/>
          </a:xfrm>
          <a:prstGeom prst="rect">
            <a:avLst/>
          </a:prstGeom>
          <a:solidFill>
            <a:schemeClr val="accent1">
              <a:lumMod val="20000"/>
              <a:lumOff val="80000"/>
            </a:schemeClr>
          </a:solidFill>
        </p:spPr>
        <p:txBody>
          <a:bodyPr wrap="square" rtlCol="0">
            <a:spAutoFit/>
          </a:bodyPr>
          <a:lstStyle/>
          <a:p>
            <a:r>
              <a:rPr lang="en-US" sz="2000" dirty="0"/>
              <a:t>The 1986 and 1993 updates provided more complexity and issues with adoption.</a:t>
            </a:r>
          </a:p>
        </p:txBody>
      </p:sp>
    </p:spTree>
    <p:extLst>
      <p:ext uri="{BB962C8B-B14F-4D97-AF65-F5344CB8AC3E}">
        <p14:creationId xmlns:p14="http://schemas.microsoft.com/office/powerpoint/2010/main" val="204568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QUICK POLL #1</a:t>
            </a:r>
          </a:p>
        </p:txBody>
      </p:sp>
    </p:spTree>
    <p:extLst>
      <p:ext uri="{BB962C8B-B14F-4D97-AF65-F5344CB8AC3E}">
        <p14:creationId xmlns:p14="http://schemas.microsoft.com/office/powerpoint/2010/main" val="295792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Implementation of Pavement ME</a:t>
            </a:r>
          </a:p>
        </p:txBody>
      </p:sp>
      <p:graphicFrame>
        <p:nvGraphicFramePr>
          <p:cNvPr id="3" name="Table 2">
            <a:extLst>
              <a:ext uri="{FF2B5EF4-FFF2-40B4-BE49-F238E27FC236}">
                <a16:creationId xmlns:a16="http://schemas.microsoft.com/office/drawing/2014/main" id="{773CD3E1-8913-4F2E-816A-5B0D6DEF818E}"/>
              </a:ext>
            </a:extLst>
          </p:cNvPr>
          <p:cNvGraphicFramePr>
            <a:graphicFrameLocks noGrp="1"/>
          </p:cNvGraphicFramePr>
          <p:nvPr>
            <p:extLst>
              <p:ext uri="{D42A27DB-BD31-4B8C-83A1-F6EECF244321}">
                <p14:modId xmlns:p14="http://schemas.microsoft.com/office/powerpoint/2010/main" val="1757404310"/>
              </p:ext>
            </p:extLst>
          </p:nvPr>
        </p:nvGraphicFramePr>
        <p:xfrm>
          <a:off x="228600" y="1524000"/>
          <a:ext cx="11658601" cy="5162323"/>
        </p:xfrm>
        <a:graphic>
          <a:graphicData uri="http://schemas.openxmlformats.org/drawingml/2006/table">
            <a:tbl>
              <a:tblPr firstRow="1" firstCol="1" bandRow="1">
                <a:tableStyleId>{7DF18680-E054-41AD-8BC1-D1AEF772440D}</a:tableStyleId>
              </a:tblPr>
              <a:tblGrid>
                <a:gridCol w="2057400">
                  <a:extLst>
                    <a:ext uri="{9D8B030D-6E8A-4147-A177-3AD203B41FA5}">
                      <a16:colId xmlns:a16="http://schemas.microsoft.com/office/drawing/2014/main" val="206458786"/>
                    </a:ext>
                  </a:extLst>
                </a:gridCol>
                <a:gridCol w="6705600">
                  <a:extLst>
                    <a:ext uri="{9D8B030D-6E8A-4147-A177-3AD203B41FA5}">
                      <a16:colId xmlns:a16="http://schemas.microsoft.com/office/drawing/2014/main" val="3898067667"/>
                    </a:ext>
                  </a:extLst>
                </a:gridCol>
                <a:gridCol w="2895601">
                  <a:extLst>
                    <a:ext uri="{9D8B030D-6E8A-4147-A177-3AD203B41FA5}">
                      <a16:colId xmlns:a16="http://schemas.microsoft.com/office/drawing/2014/main" val="2169132759"/>
                    </a:ext>
                  </a:extLst>
                </a:gridCol>
              </a:tblGrid>
              <a:tr h="433380">
                <a:tc>
                  <a:txBody>
                    <a:bodyPr/>
                    <a:lstStyle/>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solidFill>
                      <a:schemeClr val="tx1">
                        <a:lumMod val="75000"/>
                        <a:lumOff val="25000"/>
                      </a:schemeClr>
                    </a:solidFill>
                  </a:tcPr>
                </a:tc>
                <a:tc>
                  <a:txBody>
                    <a:bodyPr/>
                    <a:lstStyle/>
                    <a:p>
                      <a:pPr marL="0" marR="0" algn="ctr">
                        <a:spcBef>
                          <a:spcPts val="0"/>
                        </a:spcBef>
                        <a:spcAft>
                          <a:spcPts val="400"/>
                        </a:spcAft>
                      </a:pPr>
                      <a:r>
                        <a:rPr lang="en-US" sz="2400" b="0" dirty="0">
                          <a:solidFill>
                            <a:schemeClr val="tx1"/>
                          </a:solidFill>
                          <a:effectLst/>
                        </a:rPr>
                        <a:t>Design Procedure</a:t>
                      </a:r>
                    </a:p>
                  </a:txBody>
                  <a:tcPr marL="36830" marR="36830" marT="36830" marB="36830">
                    <a:solidFill>
                      <a:schemeClr val="bg1">
                        <a:lumMod val="75000"/>
                      </a:schemeClr>
                    </a:solidFill>
                  </a:tcPr>
                </a:tc>
                <a:tc>
                  <a:txBody>
                    <a:bodyPr/>
                    <a:lstStyle/>
                    <a:p>
                      <a:pPr marL="0" marR="0" algn="ctr">
                        <a:spcBef>
                          <a:spcPts val="0"/>
                        </a:spcBef>
                        <a:spcAft>
                          <a:spcPts val="400"/>
                        </a:spcAft>
                      </a:pPr>
                      <a:r>
                        <a:rPr lang="en-US" sz="2400" b="0" spc="-10" dirty="0">
                          <a:solidFill>
                            <a:schemeClr val="tx1"/>
                          </a:solidFill>
                          <a:effectLst/>
                        </a:rPr>
                        <a:t>Design Software</a:t>
                      </a:r>
                      <a:endParaRPr lang="en-US" sz="2400" b="0" dirty="0">
                        <a:solidFill>
                          <a:schemeClr val="tx1"/>
                        </a:solidFill>
                        <a:effectLst/>
                      </a:endParaRPr>
                    </a:p>
                  </a:txBody>
                  <a:tcPr marL="36830" marR="36830" marT="36830" marB="36830">
                    <a:solidFill>
                      <a:schemeClr val="bg1">
                        <a:lumMod val="75000"/>
                      </a:schemeClr>
                    </a:solidFill>
                  </a:tcPr>
                </a:tc>
                <a:extLst>
                  <a:ext uri="{0D108BD9-81ED-4DB2-BD59-A6C34878D82A}">
                    <a16:rowId xmlns:a16="http://schemas.microsoft.com/office/drawing/2014/main" val="3331075447"/>
                  </a:ext>
                </a:extLst>
              </a:tr>
              <a:tr h="2237042">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NCHRP Project 1-37A</a:t>
                      </a: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solidFill>
                      <a:schemeClr val="tx1">
                        <a:lumMod val="75000"/>
                        <a:lumOff val="25000"/>
                      </a:schemeClr>
                    </a:solidFill>
                  </a:tcPr>
                </a:tc>
                <a:tc>
                  <a:txBody>
                    <a:bodyPr/>
                    <a:lstStyle/>
                    <a:p>
                      <a:pPr marL="0" marR="0" algn="ctr">
                        <a:spcBef>
                          <a:spcPts val="0"/>
                        </a:spcBef>
                        <a:spcAft>
                          <a:spcPts val="400"/>
                        </a:spcAft>
                      </a:pPr>
                      <a:r>
                        <a:rPr lang="en-US" sz="2400" i="0" dirty="0">
                          <a:effectLst/>
                        </a:rPr>
                        <a:t>2004 MEPDG (project report)</a:t>
                      </a:r>
                    </a:p>
                  </a:txBody>
                  <a:tcPr marL="36830" marR="36830" marT="36830" marB="36830">
                    <a:solidFill>
                      <a:schemeClr val="bg1">
                        <a:lumMod val="75000"/>
                      </a:schemeClr>
                    </a:solidFill>
                  </a:tcPr>
                </a:tc>
                <a:tc>
                  <a:txBody>
                    <a:bodyPr/>
                    <a:lstStyle/>
                    <a:p>
                      <a:pPr marL="0" marR="0" algn="ctr">
                        <a:spcBef>
                          <a:spcPts val="0"/>
                        </a:spcBef>
                        <a:spcAft>
                          <a:spcPts val="400"/>
                        </a:spcAft>
                      </a:pPr>
                      <a:r>
                        <a:rPr lang="en-US" sz="2400" i="0" dirty="0">
                          <a:effectLst/>
                        </a:rPr>
                        <a:t>MEPDG v1 (rudimentary)</a:t>
                      </a:r>
                    </a:p>
                  </a:txBody>
                  <a:tcPr marL="36830" marR="36830" marT="36830" marB="36830">
                    <a:solidFill>
                      <a:schemeClr val="bg1">
                        <a:lumMod val="75000"/>
                      </a:schemeClr>
                    </a:solidFill>
                  </a:tcPr>
                </a:tc>
                <a:extLst>
                  <a:ext uri="{0D108BD9-81ED-4DB2-BD59-A6C34878D82A}">
                    <a16:rowId xmlns:a16="http://schemas.microsoft.com/office/drawing/2014/main" val="790791565"/>
                  </a:ext>
                </a:extLst>
              </a:tr>
              <a:tr h="2454683">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AASHTO/</a:t>
                      </a:r>
                    </a:p>
                    <a:p>
                      <a:pPr marL="0" marR="0" algn="ctr">
                        <a:spcBef>
                          <a:spcPts val="0"/>
                        </a:spcBef>
                        <a:spcAft>
                          <a:spcPts val="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AASHTOWare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solidFill>
                      <a:schemeClr val="tx1">
                        <a:lumMod val="75000"/>
                        <a:lumOff val="25000"/>
                      </a:schemeClr>
                    </a:solidFill>
                  </a:tcPr>
                </a:tc>
                <a:tc>
                  <a:txBody>
                    <a:bodyPr/>
                    <a:lstStyle/>
                    <a:p>
                      <a:pPr marL="0" marR="0" algn="ctr">
                        <a:spcBef>
                          <a:spcPts val="0"/>
                        </a:spcBef>
                        <a:spcAft>
                          <a:spcPts val="400"/>
                        </a:spcAft>
                      </a:pPr>
                      <a:r>
                        <a:rPr lang="en-US" sz="2400" i="0" dirty="0">
                          <a:effectLst/>
                        </a:rPr>
                        <a:t>MEPDG Manuals of Practice</a:t>
                      </a:r>
                    </a:p>
                  </a:txBody>
                  <a:tcPr marL="36830" marR="36830" marT="36830" marB="36830">
                    <a:solidFill>
                      <a:schemeClr val="bg1">
                        <a:lumMod val="75000"/>
                      </a:schemeClr>
                    </a:solidFill>
                  </a:tcPr>
                </a:tc>
                <a:tc>
                  <a:txBody>
                    <a:bodyPr/>
                    <a:lstStyle/>
                    <a:p>
                      <a:pPr marL="0" marR="0" algn="ctr">
                        <a:spcBef>
                          <a:spcPts val="0"/>
                        </a:spcBef>
                        <a:spcAft>
                          <a:spcPts val="400"/>
                        </a:spcAft>
                      </a:pPr>
                      <a:r>
                        <a:rPr lang="en-US" sz="2400" i="0" dirty="0">
                          <a:effectLst/>
                        </a:rPr>
                        <a:t>DARWin-ME</a:t>
                      </a:r>
                    </a:p>
                    <a:p>
                      <a:pPr marL="0" marR="0" algn="ctr">
                        <a:spcBef>
                          <a:spcPts val="0"/>
                        </a:spcBef>
                        <a:spcAft>
                          <a:spcPts val="400"/>
                        </a:spcAft>
                      </a:pPr>
                      <a:r>
                        <a:rPr lang="en-US" sz="2400" i="0" dirty="0">
                          <a:effectLst/>
                        </a:rPr>
                        <a:t>PMED v1 – v3</a:t>
                      </a:r>
                    </a:p>
                  </a:txBody>
                  <a:tcPr marL="36830" marR="36830" marT="36830" marB="36830">
                    <a:solidFill>
                      <a:schemeClr val="bg1">
                        <a:lumMod val="75000"/>
                      </a:schemeClr>
                    </a:solidFill>
                  </a:tcPr>
                </a:tc>
                <a:extLst>
                  <a:ext uri="{0D108BD9-81ED-4DB2-BD59-A6C34878D82A}">
                    <a16:rowId xmlns:a16="http://schemas.microsoft.com/office/drawing/2014/main" val="280973816"/>
                  </a:ext>
                </a:extLst>
              </a:tr>
            </a:tbl>
          </a:graphicData>
        </a:graphic>
      </p:graphicFrame>
      <p:pic>
        <p:nvPicPr>
          <p:cNvPr id="9" name="Picture 8">
            <a:extLst>
              <a:ext uri="{FF2B5EF4-FFF2-40B4-BE49-F238E27FC236}">
                <a16:creationId xmlns:a16="http://schemas.microsoft.com/office/drawing/2014/main" id="{8728D1E9-B6B6-1BB8-C257-6C19BFB2BEE1}"/>
              </a:ext>
            </a:extLst>
          </p:cNvPr>
          <p:cNvPicPr>
            <a:picLocks noChangeAspect="1"/>
          </p:cNvPicPr>
          <p:nvPr/>
        </p:nvPicPr>
        <p:blipFill>
          <a:blip r:embed="rId3"/>
          <a:stretch>
            <a:fillRect/>
          </a:stretch>
        </p:blipFill>
        <p:spPr>
          <a:xfrm>
            <a:off x="2394207" y="4644508"/>
            <a:ext cx="1471429" cy="1904762"/>
          </a:xfrm>
          <a:prstGeom prst="rect">
            <a:avLst/>
          </a:prstGeom>
          <a:ln>
            <a:solidFill>
              <a:schemeClr val="tx1"/>
            </a:solidFill>
          </a:ln>
        </p:spPr>
      </p:pic>
      <p:pic>
        <p:nvPicPr>
          <p:cNvPr id="11" name="Picture 10">
            <a:extLst>
              <a:ext uri="{FF2B5EF4-FFF2-40B4-BE49-F238E27FC236}">
                <a16:creationId xmlns:a16="http://schemas.microsoft.com/office/drawing/2014/main" id="{4AF55C3C-7898-0F72-9446-78C829B3A105}"/>
              </a:ext>
            </a:extLst>
          </p:cNvPr>
          <p:cNvPicPr>
            <a:picLocks noChangeAspect="1"/>
          </p:cNvPicPr>
          <p:nvPr/>
        </p:nvPicPr>
        <p:blipFill>
          <a:blip r:embed="rId4"/>
          <a:stretch>
            <a:fillRect/>
          </a:stretch>
        </p:blipFill>
        <p:spPr>
          <a:xfrm>
            <a:off x="4091171" y="4648200"/>
            <a:ext cx="1471429" cy="1897619"/>
          </a:xfrm>
          <a:prstGeom prst="rect">
            <a:avLst/>
          </a:prstGeom>
          <a:ln>
            <a:solidFill>
              <a:schemeClr val="tx1"/>
            </a:solidFill>
          </a:ln>
        </p:spPr>
      </p:pic>
      <p:pic>
        <p:nvPicPr>
          <p:cNvPr id="13" name="Picture 12">
            <a:extLst>
              <a:ext uri="{FF2B5EF4-FFF2-40B4-BE49-F238E27FC236}">
                <a16:creationId xmlns:a16="http://schemas.microsoft.com/office/drawing/2014/main" id="{CBEF9C05-D808-62A1-6F0D-FE69586F51C1}"/>
              </a:ext>
            </a:extLst>
          </p:cNvPr>
          <p:cNvPicPr>
            <a:picLocks noChangeAspect="1"/>
          </p:cNvPicPr>
          <p:nvPr/>
        </p:nvPicPr>
        <p:blipFill>
          <a:blip r:embed="rId5"/>
          <a:stretch>
            <a:fillRect/>
          </a:stretch>
        </p:blipFill>
        <p:spPr>
          <a:xfrm>
            <a:off x="5760428" y="4663440"/>
            <a:ext cx="1478572" cy="1900000"/>
          </a:xfrm>
          <a:prstGeom prst="rect">
            <a:avLst/>
          </a:prstGeom>
          <a:ln>
            <a:solidFill>
              <a:schemeClr val="tx1"/>
            </a:solidFill>
          </a:ln>
        </p:spPr>
      </p:pic>
      <p:pic>
        <p:nvPicPr>
          <p:cNvPr id="15" name="Picture 14">
            <a:extLst>
              <a:ext uri="{FF2B5EF4-FFF2-40B4-BE49-F238E27FC236}">
                <a16:creationId xmlns:a16="http://schemas.microsoft.com/office/drawing/2014/main" id="{964E7219-1F9F-FF98-B9B7-37F75B518924}"/>
              </a:ext>
            </a:extLst>
          </p:cNvPr>
          <p:cNvPicPr>
            <a:picLocks noChangeAspect="1"/>
          </p:cNvPicPr>
          <p:nvPr/>
        </p:nvPicPr>
        <p:blipFill>
          <a:blip r:embed="rId6"/>
          <a:stretch>
            <a:fillRect/>
          </a:stretch>
        </p:blipFill>
        <p:spPr>
          <a:xfrm>
            <a:off x="7430202" y="4648200"/>
            <a:ext cx="1466667" cy="1892857"/>
          </a:xfrm>
          <a:prstGeom prst="rect">
            <a:avLst/>
          </a:prstGeom>
          <a:ln>
            <a:solidFill>
              <a:schemeClr val="tx1"/>
            </a:solidFill>
          </a:ln>
        </p:spPr>
      </p:pic>
      <p:sp>
        <p:nvSpPr>
          <p:cNvPr id="18" name="TextBox 17">
            <a:extLst>
              <a:ext uri="{FF2B5EF4-FFF2-40B4-BE49-F238E27FC236}">
                <a16:creationId xmlns:a16="http://schemas.microsoft.com/office/drawing/2014/main" id="{5DD5FAC5-586E-EC3A-46A0-9A2D2FF7454B}"/>
              </a:ext>
            </a:extLst>
          </p:cNvPr>
          <p:cNvSpPr txBox="1"/>
          <p:nvPr/>
        </p:nvSpPr>
        <p:spPr>
          <a:xfrm>
            <a:off x="3009900" y="6138226"/>
            <a:ext cx="990600" cy="461665"/>
          </a:xfrm>
          <a:prstGeom prst="rect">
            <a:avLst/>
          </a:prstGeom>
          <a:noFill/>
        </p:spPr>
        <p:txBody>
          <a:bodyPr wrap="square" rtlCol="0">
            <a:spAutoFit/>
          </a:bodyPr>
          <a:lstStyle/>
          <a:p>
            <a:pPr algn="ctr"/>
            <a:r>
              <a:rPr lang="en-US" sz="2400" dirty="0">
                <a:solidFill>
                  <a:srgbClr val="FF0000"/>
                </a:solidFill>
                <a:latin typeface="+mj-lt"/>
              </a:rPr>
              <a:t>2008</a:t>
            </a:r>
          </a:p>
        </p:txBody>
      </p:sp>
      <p:sp>
        <p:nvSpPr>
          <p:cNvPr id="19" name="TextBox 18">
            <a:extLst>
              <a:ext uri="{FF2B5EF4-FFF2-40B4-BE49-F238E27FC236}">
                <a16:creationId xmlns:a16="http://schemas.microsoft.com/office/drawing/2014/main" id="{FFE0338E-9370-6860-B33C-D714E60B6A58}"/>
              </a:ext>
            </a:extLst>
          </p:cNvPr>
          <p:cNvSpPr txBox="1"/>
          <p:nvPr/>
        </p:nvSpPr>
        <p:spPr>
          <a:xfrm>
            <a:off x="4724400" y="6145114"/>
            <a:ext cx="990600" cy="461665"/>
          </a:xfrm>
          <a:prstGeom prst="rect">
            <a:avLst/>
          </a:prstGeom>
          <a:noFill/>
        </p:spPr>
        <p:txBody>
          <a:bodyPr wrap="square" rtlCol="0">
            <a:spAutoFit/>
          </a:bodyPr>
          <a:lstStyle/>
          <a:p>
            <a:pPr algn="ctr"/>
            <a:r>
              <a:rPr lang="en-US" sz="2400" dirty="0">
                <a:solidFill>
                  <a:srgbClr val="FF0000"/>
                </a:solidFill>
                <a:latin typeface="+mj-lt"/>
              </a:rPr>
              <a:t>2015</a:t>
            </a:r>
          </a:p>
        </p:txBody>
      </p:sp>
      <p:sp>
        <p:nvSpPr>
          <p:cNvPr id="20" name="TextBox 19">
            <a:extLst>
              <a:ext uri="{FF2B5EF4-FFF2-40B4-BE49-F238E27FC236}">
                <a16:creationId xmlns:a16="http://schemas.microsoft.com/office/drawing/2014/main" id="{0538911C-02EF-67B9-ABA8-F1BCC43AA016}"/>
              </a:ext>
            </a:extLst>
          </p:cNvPr>
          <p:cNvSpPr txBox="1"/>
          <p:nvPr/>
        </p:nvSpPr>
        <p:spPr>
          <a:xfrm>
            <a:off x="6400800" y="6187440"/>
            <a:ext cx="990600" cy="461665"/>
          </a:xfrm>
          <a:prstGeom prst="rect">
            <a:avLst/>
          </a:prstGeom>
          <a:noFill/>
        </p:spPr>
        <p:txBody>
          <a:bodyPr wrap="square" rtlCol="0">
            <a:spAutoFit/>
          </a:bodyPr>
          <a:lstStyle/>
          <a:p>
            <a:pPr algn="ctr"/>
            <a:r>
              <a:rPr lang="en-US" sz="2400" dirty="0">
                <a:solidFill>
                  <a:srgbClr val="FF0000"/>
                </a:solidFill>
                <a:latin typeface="+mj-lt"/>
              </a:rPr>
              <a:t>2020</a:t>
            </a:r>
          </a:p>
        </p:txBody>
      </p:sp>
      <p:sp>
        <p:nvSpPr>
          <p:cNvPr id="21" name="TextBox 20">
            <a:extLst>
              <a:ext uri="{FF2B5EF4-FFF2-40B4-BE49-F238E27FC236}">
                <a16:creationId xmlns:a16="http://schemas.microsoft.com/office/drawing/2014/main" id="{42576581-4C2D-C170-6EE2-1F83BF676787}"/>
              </a:ext>
            </a:extLst>
          </p:cNvPr>
          <p:cNvSpPr txBox="1"/>
          <p:nvPr/>
        </p:nvSpPr>
        <p:spPr>
          <a:xfrm>
            <a:off x="8001000" y="5775782"/>
            <a:ext cx="990600" cy="830997"/>
          </a:xfrm>
          <a:prstGeom prst="rect">
            <a:avLst/>
          </a:prstGeom>
          <a:noFill/>
        </p:spPr>
        <p:txBody>
          <a:bodyPr wrap="square" rtlCol="0">
            <a:spAutoFit/>
          </a:bodyPr>
          <a:lstStyle/>
          <a:p>
            <a:pPr algn="ctr"/>
            <a:r>
              <a:rPr lang="en-US" sz="2400" dirty="0">
                <a:solidFill>
                  <a:srgbClr val="FF0000"/>
                </a:solidFill>
                <a:latin typeface="+mj-lt"/>
              </a:rPr>
              <a:t>2021</a:t>
            </a:r>
          </a:p>
          <a:p>
            <a:pPr algn="ctr"/>
            <a:r>
              <a:rPr lang="en-US" sz="2400" dirty="0">
                <a:solidFill>
                  <a:srgbClr val="FF0000"/>
                </a:solidFill>
                <a:latin typeface="+mj-lt"/>
              </a:rPr>
              <a:t>Suppl</a:t>
            </a:r>
          </a:p>
        </p:txBody>
      </p:sp>
      <p:pic>
        <p:nvPicPr>
          <p:cNvPr id="25" name="Picture 24">
            <a:extLst>
              <a:ext uri="{FF2B5EF4-FFF2-40B4-BE49-F238E27FC236}">
                <a16:creationId xmlns:a16="http://schemas.microsoft.com/office/drawing/2014/main" id="{6FC7DF82-3F1F-5B3D-442F-5DC765BCE3CE}"/>
              </a:ext>
            </a:extLst>
          </p:cNvPr>
          <p:cNvPicPr>
            <a:picLocks noChangeAspect="1"/>
          </p:cNvPicPr>
          <p:nvPr/>
        </p:nvPicPr>
        <p:blipFill rotWithShape="1">
          <a:blip r:embed="rId7"/>
          <a:srcRect l="8852" r="8852" b="6623"/>
          <a:stretch/>
        </p:blipFill>
        <p:spPr>
          <a:xfrm>
            <a:off x="4953000" y="2453115"/>
            <a:ext cx="1371601" cy="1725250"/>
          </a:xfrm>
          <a:prstGeom prst="rect">
            <a:avLst/>
          </a:prstGeom>
          <a:ln>
            <a:solidFill>
              <a:schemeClr val="tx1"/>
            </a:solidFill>
          </a:ln>
        </p:spPr>
      </p:pic>
      <p:pic>
        <p:nvPicPr>
          <p:cNvPr id="27" name="Picture 26">
            <a:extLst>
              <a:ext uri="{FF2B5EF4-FFF2-40B4-BE49-F238E27FC236}">
                <a16:creationId xmlns:a16="http://schemas.microsoft.com/office/drawing/2014/main" id="{A1C8E55E-DA84-F364-45F9-E57805CC4CA8}"/>
              </a:ext>
            </a:extLst>
          </p:cNvPr>
          <p:cNvPicPr>
            <a:picLocks noChangeAspect="1"/>
          </p:cNvPicPr>
          <p:nvPr/>
        </p:nvPicPr>
        <p:blipFill rotWithShape="1">
          <a:blip r:embed="rId8"/>
          <a:srcRect l="3407" r="3377" b="5253"/>
          <a:stretch/>
        </p:blipFill>
        <p:spPr>
          <a:xfrm>
            <a:off x="3276600" y="2387185"/>
            <a:ext cx="1371601" cy="1791179"/>
          </a:xfrm>
          <a:prstGeom prst="rect">
            <a:avLst/>
          </a:prstGeom>
          <a:ln>
            <a:solidFill>
              <a:schemeClr val="tx1"/>
            </a:solidFill>
          </a:ln>
        </p:spPr>
      </p:pic>
      <p:pic>
        <p:nvPicPr>
          <p:cNvPr id="29" name="Picture 28">
            <a:extLst>
              <a:ext uri="{FF2B5EF4-FFF2-40B4-BE49-F238E27FC236}">
                <a16:creationId xmlns:a16="http://schemas.microsoft.com/office/drawing/2014/main" id="{08EF45C3-DEDA-B571-2BC5-994FA3FB9D3C}"/>
              </a:ext>
            </a:extLst>
          </p:cNvPr>
          <p:cNvPicPr>
            <a:picLocks noChangeAspect="1"/>
          </p:cNvPicPr>
          <p:nvPr/>
        </p:nvPicPr>
        <p:blipFill rotWithShape="1">
          <a:blip r:embed="rId9"/>
          <a:srcRect l="3159" r="3323" b="5253"/>
          <a:stretch/>
        </p:blipFill>
        <p:spPr>
          <a:xfrm>
            <a:off x="6667389" y="2387186"/>
            <a:ext cx="1371601" cy="1791179"/>
          </a:xfrm>
          <a:prstGeom prst="rect">
            <a:avLst/>
          </a:prstGeom>
          <a:ln>
            <a:solidFill>
              <a:schemeClr val="tx1"/>
            </a:solidFill>
          </a:ln>
        </p:spPr>
      </p:pic>
    </p:spTree>
    <p:extLst>
      <p:ext uri="{BB962C8B-B14F-4D97-AF65-F5344CB8AC3E}">
        <p14:creationId xmlns:p14="http://schemas.microsoft.com/office/powerpoint/2010/main" val="3702168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B65E-B3CA-4448-AAFE-FECE68CFD2DE}"/>
              </a:ext>
            </a:extLst>
          </p:cNvPr>
          <p:cNvSpPr>
            <a:spLocks noGrp="1"/>
          </p:cNvSpPr>
          <p:nvPr>
            <p:ph type="title"/>
          </p:nvPr>
        </p:nvSpPr>
        <p:spPr/>
        <p:txBody>
          <a:bodyPr/>
          <a:lstStyle/>
          <a:p>
            <a:r>
              <a:rPr lang="en-US" dirty="0"/>
              <a:t>QUICK POLL #2</a:t>
            </a:r>
          </a:p>
        </p:txBody>
      </p:sp>
    </p:spTree>
    <p:extLst>
      <p:ext uri="{BB962C8B-B14F-4D97-AF65-F5344CB8AC3E}">
        <p14:creationId xmlns:p14="http://schemas.microsoft.com/office/powerpoint/2010/main" val="110517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Part I—Implementation Overview</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a:bodyPr>
          <a:lstStyle/>
          <a:p>
            <a:r>
              <a:rPr lang="en-US" dirty="0"/>
              <a:t>Implementation History</a:t>
            </a:r>
          </a:p>
          <a:p>
            <a:r>
              <a:rPr lang="en-US" dirty="0"/>
              <a:t>RoadMap Workshop</a:t>
            </a:r>
          </a:p>
          <a:p>
            <a:r>
              <a:rPr lang="en-US" dirty="0"/>
              <a:t>RoadMap Report</a:t>
            </a:r>
          </a:p>
        </p:txBody>
      </p:sp>
    </p:spTree>
    <p:extLst>
      <p:ext uri="{BB962C8B-B14F-4D97-AF65-F5344CB8AC3E}">
        <p14:creationId xmlns:p14="http://schemas.microsoft.com/office/powerpoint/2010/main" val="378291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536-87DB-4461-8766-4716655C9162}"/>
              </a:ext>
            </a:extLst>
          </p:cNvPr>
          <p:cNvSpPr>
            <a:spLocks noGrp="1"/>
          </p:cNvSpPr>
          <p:nvPr>
            <p:ph type="title"/>
          </p:nvPr>
        </p:nvSpPr>
        <p:spPr>
          <a:xfrm>
            <a:off x="0" y="0"/>
            <a:ext cx="12192000" cy="1428750"/>
          </a:xfrm>
        </p:spPr>
        <p:txBody>
          <a:bodyPr/>
          <a:lstStyle/>
          <a:p>
            <a:r>
              <a:rPr lang="en-US" dirty="0"/>
              <a:t>What Does Implementation Mean? </a:t>
            </a:r>
            <a:br>
              <a:rPr lang="en-US" dirty="0"/>
            </a:br>
            <a:r>
              <a:rPr lang="en-US" dirty="0"/>
              <a:t>What is a Common Definition?</a:t>
            </a:r>
          </a:p>
        </p:txBody>
      </p:sp>
      <p:sp>
        <p:nvSpPr>
          <p:cNvPr id="3" name="Content Placeholder 2">
            <a:extLst>
              <a:ext uri="{FF2B5EF4-FFF2-40B4-BE49-F238E27FC236}">
                <a16:creationId xmlns:a16="http://schemas.microsoft.com/office/drawing/2014/main" id="{122EEC52-6533-409C-B935-A1E419A8A545}"/>
              </a:ext>
            </a:extLst>
          </p:cNvPr>
          <p:cNvSpPr>
            <a:spLocks noGrp="1"/>
          </p:cNvSpPr>
          <p:nvPr>
            <p:ph idx="1"/>
          </p:nvPr>
        </p:nvSpPr>
        <p:spPr>
          <a:xfrm>
            <a:off x="76200" y="1613960"/>
            <a:ext cx="12039600" cy="4939240"/>
          </a:xfrm>
        </p:spPr>
        <p:txBody>
          <a:bodyPr>
            <a:normAutofit lnSpcReduction="10000"/>
          </a:bodyPr>
          <a:lstStyle/>
          <a:p>
            <a:r>
              <a:rPr lang="en-US" dirty="0"/>
              <a:t>How is Pavement ME being used?</a:t>
            </a:r>
          </a:p>
          <a:p>
            <a:pPr lvl="1"/>
            <a:r>
              <a:rPr lang="en-US" dirty="0"/>
              <a:t>Sole, parallel, check, shadow</a:t>
            </a:r>
          </a:p>
          <a:p>
            <a:r>
              <a:rPr lang="en-US" dirty="0"/>
              <a:t>What types of pavement designs?</a:t>
            </a:r>
          </a:p>
          <a:p>
            <a:pPr lvl="1"/>
            <a:r>
              <a:rPr lang="en-US" dirty="0"/>
              <a:t>New asphalt (conventional, deep-strength, full-depth, semi-rigid)</a:t>
            </a:r>
          </a:p>
          <a:p>
            <a:pPr lvl="1"/>
            <a:r>
              <a:rPr lang="en-US" dirty="0"/>
              <a:t>New concrete (JPC, CRC)</a:t>
            </a:r>
          </a:p>
          <a:p>
            <a:pPr lvl="1"/>
            <a:r>
              <a:rPr lang="en-US" dirty="0"/>
              <a:t>Asphalt overlays</a:t>
            </a:r>
          </a:p>
          <a:p>
            <a:pPr lvl="1"/>
            <a:r>
              <a:rPr lang="en-US" dirty="0"/>
              <a:t>Concrete overlays</a:t>
            </a:r>
          </a:p>
          <a:p>
            <a:pPr lvl="1"/>
            <a:r>
              <a:rPr lang="en-US" dirty="0"/>
              <a:t>Concrete restoration</a:t>
            </a:r>
          </a:p>
          <a:p>
            <a:r>
              <a:rPr lang="en-US" dirty="0"/>
              <a:t>What performance parameters are used and have the models been verified or calibrated?</a:t>
            </a:r>
          </a:p>
        </p:txBody>
      </p:sp>
    </p:spTree>
    <p:extLst>
      <p:ext uri="{BB962C8B-B14F-4D97-AF65-F5344CB8AC3E}">
        <p14:creationId xmlns:p14="http://schemas.microsoft.com/office/powerpoint/2010/main" val="2919305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314576&quot;&gt;&lt;object type=&quot;3&quot; unique_id=&quot;1314577&quot;&gt;&lt;property id=&quot;20148&quot; value=&quot;5&quot;/&gt;&lt;property id=&quot;20300&quot; value=&quot;Slide 1 - &amp;quot;   Utah League of Cities and Towns Road School April 26, 2017&amp;quot;&quot;/&gt;&lt;property id=&quot;20307&quot; value=&quot;256&quot;/&gt;&lt;/object&gt;&lt;object type=&quot;3&quot; unique_id=&quot;1318836&quot;&gt;&lt;property id=&quot;20148&quot; value=&quot;5&quot;/&gt;&lt;property id=&quot;20300&quot; value=&quot;Slide 35 - &amp;quot;Thank you!&amp;quot;&quot;/&gt;&lt;property id=&quot;20307&quot; value=&quot;287&quot;/&gt;&lt;/object&gt;&lt;object type=&quot;3&quot; unique_id=&quot;1318899&quot;&gt;&lt;property id=&quot;20148&quot; value=&quot;5&quot;/&gt;&lt;property id=&quot;20300&quot; value=&quot;Slide 2 - &amp;quot;Presentation Outline&amp;quot;&quot;/&gt;&lt;property id=&quot;20307&quot; value=&quot;313&quot;/&gt;&lt;/object&gt;&lt;object type=&quot;3&quot; unique_id=&quot;1318900&quot;&gt;&lt;property id=&quot;20148&quot; value=&quot;5&quot;/&gt;&lt;property id=&quot;20300&quot; value=&quot;Slide 4 - &amp;quot;What is Automated Data Collection?&amp;quot;&quot;/&gt;&lt;property id=&quot;20307&quot; value=&quot;314&quot;/&gt;&lt;/object&gt;&lt;object type=&quot;3&quot; unique_id=&quot;1318901&quot;&gt;&lt;property id=&quot;20148&quot; value=&quot;5&quot;/&gt;&lt;property id=&quot;20300&quot; value=&quot;Slide 5 - &amp;quot;Capabilities&amp;quot;&quot;/&gt;&lt;property id=&quot;20307&quot; value=&quot;317&quot;/&gt;&lt;/object&gt;&lt;object type=&quot;3&quot; unique_id=&quot;1318902&quot;&gt;&lt;property id=&quot;20148&quot; value=&quot;5&quot;/&gt;&lt;property id=&quot;20300&quot; value=&quot;Slide 6 - &amp;quot;Leading Technology Used for Distress&amp;quot;&quot;/&gt;&lt;property id=&quot;20307&quot; value=&quot;320&quot;/&gt;&lt;/object&gt;&lt;object type=&quot;3&quot; unique_id=&quot;1318903&quot;&gt;&lt;property id=&quot;20148&quot; value=&quot;5&quot;/&gt;&lt;property id=&quot;20300&quot; value=&quot;Slide 7 - &amp;quot;Distress Data Reduction&amp;amp;#x09;&amp;quot;&quot;/&gt;&lt;property id=&quot;20307&quot; value=&quot;318&quot;/&gt;&lt;/object&gt;&lt;object type=&quot;3&quot; unique_id=&quot;1318904&quot;&gt;&lt;property id=&quot;20148&quot; value=&quot;5&quot;/&gt;&lt;property id=&quot;20300&quot; value=&quot;Slide 8 - &amp;quot;Example Images&amp;quot;&quot;/&gt;&lt;property id=&quot;20307&quot; value=&quot;319&quot;/&gt;&lt;/object&gt;&lt;object type=&quot;3&quot; unique_id=&quot;1318905&quot;&gt;&lt;property id=&quot;20148&quot; value=&quot;5&quot;/&gt;&lt;property id=&quot;20300&quot; value=&quot;Slide 9 - &amp;quot;Challenges You Don’t See But Should be Aware of….&amp;quot;&quot;/&gt;&lt;property id=&quot;20307&quot; value=&quot;344&quot;/&gt;&lt;/object&gt;&lt;object type=&quot;3&quot; unique_id=&quot;1318906&quot;&gt;&lt;property id=&quot;20148&quot; value=&quot;5&quot;/&gt;&lt;property id=&quot;20300&quot; value=&quot;Slide 10 - &amp;quot;Why Do Automated Data Collection?&amp;quot;&quot;/&gt;&lt;property id=&quot;20307&quot; value=&quot;315&quot;/&gt;&lt;/object&gt;&lt;object type=&quot;3&quot; unique_id=&quot;1318907&quot;&gt;&lt;property id=&quot;20148&quot; value=&quot;5&quot;/&gt;&lt;property id=&quot;20300&quot; value=&quot;Slide 11 - &amp;quot;Cost/Benefit Considerations&amp;quot;&quot;/&gt;&lt;property id=&quot;20307&quot; value=&quot;316&quot;/&gt;&lt;/object&gt;&lt;object type=&quot;3&quot; unique_id=&quot;1318908&quot;&gt;&lt;property id=&quot;20148&quot; value=&quot;5&quot;/&gt;&lt;property id=&quot;20300&quot; value=&quot;Slide 12 - &amp;quot;Closing Thoughts on Automated Data Collection&amp;quot;&quot;/&gt;&lt;property id=&quot;20307&quot; value=&quot;321&quot;/&gt;&lt;/object&gt;&lt;object type=&quot;3&quot; unique_id=&quot;1318910&quot;&gt;&lt;property id=&quot;20148&quot; value=&quot;5&quot;/&gt;&lt;property id=&quot;20300&quot; value=&quot;Slide 14 - &amp;quot;AC Pavement Distress Types&amp;quot;&quot;/&gt;&lt;property id=&quot;20307&quot; value=&quot;323&quot;/&gt;&lt;/object&gt;&lt;object type=&quot;3&quot; unique_id=&quot;1318911&quot;&gt;&lt;property id=&quot;20148&quot; value=&quot;5&quot;/&gt;&lt;property id=&quot;20300&quot; value=&quot;Slide 15 - &amp;quot;Name That Distress!&amp;quot;&quot;/&gt;&lt;property id=&quot;20307&quot; value=&quot;324&quot;/&gt;&lt;/object&gt;&lt;object type=&quot;3&quot; unique_id=&quot;1318912&quot;&gt;&lt;property id=&quot;20148&quot; value=&quot;5&quot;/&gt;&lt;property id=&quot;20300&quot; value=&quot;Slide 16 - &amp;quot;Rutting Mechanism&amp;quot;&quot;/&gt;&lt;property id=&quot;20307&quot; value=&quot;325&quot;/&gt;&lt;/object&gt;&lt;object type=&quot;3&quot; unique_id=&quot;1318913&quot;&gt;&lt;property id=&quot;20148&quot; value=&quot;5&quot;/&gt;&lt;property id=&quot;20300&quot; value=&quot;Slide 17 - &amp;quot;Rutting in Top Lift&amp;quot;&quot;/&gt;&lt;property id=&quot;20307&quot; value=&quot;326&quot;/&gt;&lt;/object&gt;&lt;object type=&quot;3&quot; unique_id=&quot;1318914&quot;&gt;&lt;property id=&quot;20148&quot; value=&quot;5&quot;/&gt;&lt;property id=&quot;20300&quot; value=&quot;Slide 18 - &amp;quot;Candidate Treatments&amp;quot;&quot;/&gt;&lt;property id=&quot;20307&quot; value=&quot;327&quot;/&gt;&lt;/object&gt;&lt;object type=&quot;3&quot; unique_id=&quot;1318915&quot;&gt;&lt;property id=&quot;20148&quot; value=&quot;5&quot;/&gt;&lt;property id=&quot;20300&quot; value=&quot;Slide 19 - &amp;quot;Name That Distress!&amp;quot;&quot;/&gt;&lt;property id=&quot;20307&quot; value=&quot;328&quot;/&gt;&lt;/object&gt;&lt;object type=&quot;3&quot; unique_id=&quot;1318916&quot;&gt;&lt;property id=&quot;20148&quot; value=&quot;5&quot;/&gt;&lt;property id=&quot;20300&quot; value=&quot;Slide 20 - &amp;quot;Fatigue Cracking Mechanism&amp;quot;&quot;/&gt;&lt;property id=&quot;20307&quot; value=&quot;329&quot;/&gt;&lt;/object&gt;&lt;object type=&quot;3&quot; unique_id=&quot;1318917&quot;&gt;&lt;property id=&quot;20148&quot; value=&quot;5&quot;/&gt;&lt;property id=&quot;20300&quot; value=&quot;Slide 21 - &amp;quot;Fatigue Crack Progression&amp;quot;&quot;/&gt;&lt;property id=&quot;20307&quot; value=&quot;330&quot;/&gt;&lt;/object&gt;&lt;object type=&quot;3&quot; unique_id=&quot;1318918&quot;&gt;&lt;property id=&quot;20148&quot; value=&quot;5&quot;/&gt;&lt;property id=&quot;20300&quot; value=&quot;Slide 22 - &amp;quot;Candidate Treatments&amp;quot;&quot;/&gt;&lt;property id=&quot;20307&quot; value=&quot;331&quot;/&gt;&lt;/object&gt;&lt;object type=&quot;3&quot; unique_id=&quot;1318919&quot;&gt;&lt;property id=&quot;20148&quot; value=&quot;5&quot;/&gt;&lt;property id=&quot;20300&quot; value=&quot;Slide 23 - &amp;quot;Name That Distress!&amp;quot;&quot;/&gt;&lt;property id=&quot;20307&quot; value=&quot;332&quot;/&gt;&lt;/object&gt;&lt;object type=&quot;3&quot; unique_id=&quot;1318920&quot;&gt;&lt;property id=&quot;20148&quot; value=&quot;5&quot;/&gt;&lt;property id=&quot;20300&quot; value=&quot;Slide 24 - &amp;quot;Thermal Cracking Mechanism&amp;quot;&quot;/&gt;&lt;property id=&quot;20307&quot; value=&quot;333&quot;/&gt;&lt;/object&gt;&lt;object type=&quot;3&quot; unique_id=&quot;1318921&quot;&gt;&lt;property id=&quot;20148&quot; value=&quot;5&quot;/&gt;&lt;property id=&quot;20300&quot; value=&quot;Slide 25 - &amp;quot;Candidate Treatments&amp;quot;&quot;/&gt;&lt;property id=&quot;20307&quot; value=&quot;334&quot;/&gt;&lt;/object&gt;&lt;object type=&quot;3&quot; unique_id=&quot;1318922&quot;&gt;&lt;property id=&quot;20148&quot; value=&quot;5&quot;/&gt;&lt;property id=&quot;20300&quot; value=&quot;Slide 26 - &amp;quot;Name That Distress!&amp;quot;&quot;/&gt;&lt;property id=&quot;20307&quot; value=&quot;335&quot;/&gt;&lt;/object&gt;&lt;object type=&quot;3&quot; unique_id=&quot;1318923&quot;&gt;&lt;property id=&quot;20148&quot; value=&quot;5&quot;/&gt;&lt;property id=&quot;20300&quot; value=&quot;Slide 27 - &amp;quot;Candidate Treatments&amp;quot;&quot;/&gt;&lt;property id=&quot;20307&quot; value=&quot;336&quot;/&gt;&lt;/object&gt;&lt;object type=&quot;3&quot; unique_id=&quot;1318924&quot;&gt;&lt;property id=&quot;20148&quot; value=&quot;5&quot;/&gt;&lt;property id=&quot;20300&quot; value=&quot;Slide 28 - &amp;quot;Name That Distress!&amp;quot;&quot;/&gt;&lt;property id=&quot;20307&quot; value=&quot;337&quot;/&gt;&lt;/object&gt;&lt;object type=&quot;3&quot; unique_id=&quot;1318925&quot;&gt;&lt;property id=&quot;20148&quot; value=&quot;5&quot;/&gt;&lt;property id=&quot;20300&quot; value=&quot;Slide 29 - &amp;quot;Reflection Cracking Mechanism&amp;quot;&quot;/&gt;&lt;property id=&quot;20307&quot; value=&quot;338&quot;/&gt;&lt;/object&gt;&lt;object type=&quot;3&quot; unique_id=&quot;1318926&quot;&gt;&lt;property id=&quot;20148&quot; value=&quot;5&quot;/&gt;&lt;property id=&quot;20300&quot; value=&quot;Slide 30 - &amp;quot;Candidate Treatments&amp;quot;&quot;/&gt;&lt;property id=&quot;20307&quot; value=&quot;339&quot;/&gt;&lt;/object&gt;&lt;object type=&quot;3&quot; unique_id=&quot;1318927&quot;&gt;&lt;property id=&quot;20148&quot; value=&quot;5&quot;/&gt;&lt;property id=&quot;20300&quot; value=&quot;Slide 31 - &amp;quot;Name That Distress!&amp;quot;&quot;/&gt;&lt;property id=&quot;20307&quot; value=&quot;340&quot;/&gt;&lt;/object&gt;&lt;object type=&quot;3&quot; unique_id=&quot;1318928&quot;&gt;&lt;property id=&quot;20148&quot; value=&quot;5&quot;/&gt;&lt;property id=&quot;20300&quot; value=&quot;Slide 32 - &amp;quot;Stripping Mechanism&amp;quot;&quot;/&gt;&lt;property id=&quot;20307&quot; value=&quot;341&quot;/&gt;&lt;/object&gt;&lt;object type=&quot;3&quot; unique_id=&quot;1318929&quot;&gt;&lt;property id=&quot;20148&quot; value=&quot;5&quot;/&gt;&lt;property id=&quot;20300&quot; value=&quot;Slide 33 - &amp;quot;Candidate Treatments&amp;quot;&quot;/&gt;&lt;property id=&quot;20307&quot; value=&quot;342&quot;/&gt;&lt;/object&gt;&lt;object type=&quot;3&quot; unique_id=&quot;1318930&quot;&gt;&lt;property id=&quot;20148&quot; value=&quot;5&quot;/&gt;&lt;property id=&quot;20300&quot; value=&quot;Slide 34 - &amp;quot;Main Take-away&amp;quot;&quot;/&gt;&lt;property id=&quot;20307&quot; value=&quot;343&quot;/&gt;&lt;/object&gt;&lt;object type=&quot;3&quot; unique_id=&quot;1319163&quot;&gt;&lt;property id=&quot;20148&quot; value=&quot;5&quot;/&gt;&lt;property id=&quot;20300&quot; value=&quot;Slide 3 - &amp;quot;AUTOMATED DATA COLLECTION&amp;quot;&quot;/&gt;&lt;property id=&quot;20307&quot; value=&quot;346&quot;/&gt;&lt;/object&gt;&lt;object type=&quot;3&quot; unique_id=&quot;1319164&quot;&gt;&lt;property id=&quot;20148&quot; value=&quot;5&quot;/&gt;&lt;property id=&quot;20300&quot; value=&quot;Slide 13 - &amp;quot;CAUSES OF PAVEMENT DISTRESS&amp;quot;&quot;/&gt;&lt;property id=&quot;20307&quot; value=&quot;347&quot;/&gt;&lt;/object&gt;&lt;/object&gt;&lt;object type=&quot;8&quot; unique_id=&quot;1314604&quot;&gt;&lt;/object&gt;&lt;/object&gt;&lt;/database&gt;"/>
  <p:tag name="SECTOMILLISECCONVERTED" val="1"/>
</p:tagLst>
</file>

<file path=ppt/theme/theme1.xml><?xml version="1.0" encoding="utf-8"?>
<a:theme xmlns:a="http://schemas.openxmlformats.org/drawingml/2006/main" name="Office Theme">
  <a:themeElements>
    <a:clrScheme name="APTech PPT Template Color Theme">
      <a:dk1>
        <a:srgbClr val="142129"/>
      </a:dk1>
      <a:lt1>
        <a:sysClr val="window" lastClr="FFFFFF"/>
      </a:lt1>
      <a:dk2>
        <a:srgbClr val="435561"/>
      </a:dk2>
      <a:lt2>
        <a:srgbClr val="E7E6E6"/>
      </a:lt2>
      <a:accent1>
        <a:srgbClr val="7AC043"/>
      </a:accent1>
      <a:accent2>
        <a:srgbClr val="097039"/>
      </a:accent2>
      <a:accent3>
        <a:srgbClr val="25B34B"/>
      </a:accent3>
      <a:accent4>
        <a:srgbClr val="01253C"/>
      </a:accent4>
      <a:accent5>
        <a:srgbClr val="194E70"/>
      </a:accent5>
      <a:accent6>
        <a:srgbClr val="94A2AD"/>
      </a:accent6>
      <a:hlink>
        <a:srgbClr val="7AC043"/>
      </a:hlink>
      <a:folHlink>
        <a:srgbClr val="ADD68A"/>
      </a:folHlink>
    </a:clrScheme>
    <a:fontScheme name="APTech PPT">
      <a:majorFont>
        <a:latin typeface="Franklin Gothic Demi Cond"/>
        <a:ea typeface=""/>
        <a:cs typeface=""/>
      </a:majorFont>
      <a:minorFont>
        <a:latin typeface="Franklin Gothic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C2B0169-239F-4FBA-B6E2-EE069FFF840F}" vid="{1206501E-091C-449E-99C3-924E62780B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714C4727D0BA45956DCC749A49AAFB" ma:contentTypeVersion="7" ma:contentTypeDescription="Create a new document." ma:contentTypeScope="" ma:versionID="3fee9e5bc62cd5fe819343672aa4aa50">
  <xsd:schema xmlns:xsd="http://www.w3.org/2001/XMLSchema" xmlns:xs="http://www.w3.org/2001/XMLSchema" xmlns:p="http://schemas.microsoft.com/office/2006/metadata/properties" xmlns:ns3="9d00637b-a5c6-445b-99eb-c7089bd52904" xmlns:ns4="095ae53b-84ae-456c-8ab8-f5597e7d46b4" targetNamespace="http://schemas.microsoft.com/office/2006/metadata/properties" ma:root="true" ma:fieldsID="6ea20cca4cf724ffd1b5875ce722f154" ns3:_="" ns4:_="">
    <xsd:import namespace="9d00637b-a5c6-445b-99eb-c7089bd52904"/>
    <xsd:import namespace="095ae53b-84ae-456c-8ab8-f5597e7d46b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0637b-a5c6-445b-99eb-c7089bd529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5ae53b-84ae-456c-8ab8-f5597e7d46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C14591-B0B5-4106-A1A0-6BC9AA2810AC}">
  <ds:schemaRef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purl.org/dc/dcmitype/"/>
    <ds:schemaRef ds:uri="095ae53b-84ae-456c-8ab8-f5597e7d46b4"/>
    <ds:schemaRef ds:uri="9d00637b-a5c6-445b-99eb-c7089bd52904"/>
    <ds:schemaRef ds:uri="http://www.w3.org/XML/1998/namespace"/>
  </ds:schemaRefs>
</ds:datastoreItem>
</file>

<file path=customXml/itemProps2.xml><?xml version="1.0" encoding="utf-8"?>
<ds:datastoreItem xmlns:ds="http://schemas.openxmlformats.org/officeDocument/2006/customXml" ds:itemID="{D0B435E4-5343-4638-80C3-B72365A6ACEE}">
  <ds:schemaRefs>
    <ds:schemaRef ds:uri="http://schemas.microsoft.com/sharepoint/v3/contenttype/forms"/>
  </ds:schemaRefs>
</ds:datastoreItem>
</file>

<file path=customXml/itemProps3.xml><?xml version="1.0" encoding="utf-8"?>
<ds:datastoreItem xmlns:ds="http://schemas.openxmlformats.org/officeDocument/2006/customXml" ds:itemID="{64D89A2F-33E3-48C2-8E56-EED8E3E028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0637b-a5c6-445b-99eb-c7089bd52904"/>
    <ds:schemaRef ds:uri="095ae53b-84ae-456c-8ab8-f5597e7d46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6035</TotalTime>
  <Words>2474</Words>
  <Application>Microsoft Office PowerPoint</Application>
  <PresentationFormat>Widescreen</PresentationFormat>
  <Paragraphs>474</Paragraphs>
  <Slides>60</Slides>
  <Notes>60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Bahnschrift</vt:lpstr>
      <vt:lpstr>Calibri</vt:lpstr>
      <vt:lpstr>Franklin Gothic Demi Cond</vt:lpstr>
      <vt:lpstr>Franklin Gothic Medium</vt:lpstr>
      <vt:lpstr>Times New Roman</vt:lpstr>
      <vt:lpstr>Wingdings</vt:lpstr>
      <vt:lpstr>Office Theme</vt:lpstr>
      <vt:lpstr>PowerPoint Presentation</vt:lpstr>
      <vt:lpstr>Webinar Agenda</vt:lpstr>
      <vt:lpstr>PMEUG Software Training Webinar #5</vt:lpstr>
      <vt:lpstr>Webinar Participant Introductions</vt:lpstr>
      <vt:lpstr>GoToWebinar Housekeeping</vt:lpstr>
      <vt:lpstr>QUICK POLL #1</vt:lpstr>
      <vt:lpstr>QUICK POLL #2</vt:lpstr>
      <vt:lpstr>Part I—Implementation Overview</vt:lpstr>
      <vt:lpstr>What Does Implementation Mean?  What is a Common Definition?</vt:lpstr>
      <vt:lpstr>FHWA DGIT Team—2006/07 Survey</vt:lpstr>
      <vt:lpstr>NCHRP Synthesis 457—2013 Survey</vt:lpstr>
      <vt:lpstr>2022 PMEUG Meeting Assessment</vt:lpstr>
      <vt:lpstr>Summary of Implementation Progress</vt:lpstr>
      <vt:lpstr>Overview of MEPDG Implementation RoadMap Workshop</vt:lpstr>
      <vt:lpstr>Workshop Participants</vt:lpstr>
      <vt:lpstr>Workshop Sessions</vt:lpstr>
      <vt:lpstr>MEPDG Implementation RoadMap Workshop Meeting Minutes</vt:lpstr>
      <vt:lpstr>Overview of MEPDG Implementation RoadMap Report</vt:lpstr>
      <vt:lpstr>MEPDG Implementation RoadMap Report</vt:lpstr>
      <vt:lpstr>QUICK POLL #3</vt:lpstr>
      <vt:lpstr>QUICK POLL #4</vt:lpstr>
      <vt:lpstr>QUICK POLL #5</vt:lpstr>
      <vt:lpstr>Part II—Administrative-Level Implementation Activities</vt:lpstr>
      <vt:lpstr>Implementation Plan Development - Resources</vt:lpstr>
      <vt:lpstr>Implementation Plan Development - Other</vt:lpstr>
      <vt:lpstr>Implementation Plan Development - Outputs</vt:lpstr>
      <vt:lpstr>Implementation Plan Development – Communication Plan</vt:lpstr>
      <vt:lpstr>Agency Panel Questions - #1</vt:lpstr>
      <vt:lpstr>Administrative-Level Activities - Human Resources</vt:lpstr>
      <vt:lpstr>Administrative-Level Activities - Training</vt:lpstr>
      <vt:lpstr>Administrative-Level Activities – Policy Development</vt:lpstr>
      <vt:lpstr>Agency Panel Questions - #2</vt:lpstr>
      <vt:lpstr>John Donahue, Missouri DOT</vt:lpstr>
      <vt:lpstr>John Donahue, Missouri DOT (cont)</vt:lpstr>
      <vt:lpstr>John Donahue, Missouri DOT (cont)</vt:lpstr>
      <vt:lpstr>John Donahue, Missouri DOT (cont)</vt:lpstr>
      <vt:lpstr>John Donahue, Missouri DOT (cont)</vt:lpstr>
      <vt:lpstr>Part III—Technical-Level Implementation Activities</vt:lpstr>
      <vt:lpstr>Build Libraries of Common Input Parameters</vt:lpstr>
      <vt:lpstr>Traffic</vt:lpstr>
      <vt:lpstr>Traffic (continued…)</vt:lpstr>
      <vt:lpstr>Materials</vt:lpstr>
      <vt:lpstr>Materials (continued…)</vt:lpstr>
      <vt:lpstr>Pavement Rehabilitation Properties</vt:lpstr>
      <vt:lpstr>Climate</vt:lpstr>
      <vt:lpstr>Agency Panel Questions</vt:lpstr>
      <vt:lpstr>Performance Model Verification, Calibration, and Validation</vt:lpstr>
      <vt:lpstr>Who Conducts the Effort?</vt:lpstr>
      <vt:lpstr>Identify Sensitive Calibration Coefficients</vt:lpstr>
      <vt:lpstr>Global Models and Local Calibration</vt:lpstr>
      <vt:lpstr>Calibration Reliability Level</vt:lpstr>
      <vt:lpstr>Accounting for Variability</vt:lpstr>
      <vt:lpstr>Selection of Calibration Sites</vt:lpstr>
      <vt:lpstr>Agency Panel Questions</vt:lpstr>
      <vt:lpstr>Part IV—Open Panel Discussion</vt:lpstr>
      <vt:lpstr>Wrap-Up</vt:lpstr>
      <vt:lpstr>Thank You for Attending the Webinar</vt:lpstr>
      <vt:lpstr>THIS IS THE END</vt:lpstr>
      <vt:lpstr>Implementation of AASHTO Empirical Design Procedure</vt:lpstr>
      <vt:lpstr>Implementation of Pavement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Prashant Ram</dc:creator>
  <cp:lastModifiedBy>Kelly Smith</cp:lastModifiedBy>
  <cp:revision>190</cp:revision>
  <cp:lastPrinted>2023-03-29T15:38:14Z</cp:lastPrinted>
  <dcterms:created xsi:type="dcterms:W3CDTF">2019-04-18T20:40:50Z</dcterms:created>
  <dcterms:modified xsi:type="dcterms:W3CDTF">2023-03-31T21:09:20Z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0x01010075714C4727D0BA45956DCC749A49AAFB</vt:lpwstr>
  </property>
</Properties>
</file>