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4" r:id="rId1"/>
  </p:sldMasterIdLst>
  <p:notesMasterIdLst>
    <p:notesMasterId r:id="rId37"/>
  </p:notesMasterIdLst>
  <p:handoutMasterIdLst>
    <p:handoutMasterId r:id="rId38"/>
  </p:handoutMasterIdLst>
  <p:sldIdLst>
    <p:sldId id="407" r:id="rId2"/>
    <p:sldId id="414" r:id="rId3"/>
    <p:sldId id="417" r:id="rId4"/>
    <p:sldId id="447" r:id="rId5"/>
    <p:sldId id="419" r:id="rId6"/>
    <p:sldId id="420" r:id="rId7"/>
    <p:sldId id="421" r:id="rId8"/>
    <p:sldId id="423" r:id="rId9"/>
    <p:sldId id="424" r:id="rId10"/>
    <p:sldId id="425" r:id="rId11"/>
    <p:sldId id="426" r:id="rId12"/>
    <p:sldId id="427" r:id="rId13"/>
    <p:sldId id="428" r:id="rId14"/>
    <p:sldId id="429" r:id="rId15"/>
    <p:sldId id="443" r:id="rId16"/>
    <p:sldId id="446" r:id="rId17"/>
    <p:sldId id="444" r:id="rId18"/>
    <p:sldId id="430" r:id="rId19"/>
    <p:sldId id="431" r:id="rId20"/>
    <p:sldId id="432" r:id="rId21"/>
    <p:sldId id="433" r:id="rId22"/>
    <p:sldId id="434" r:id="rId23"/>
    <p:sldId id="437" r:id="rId24"/>
    <p:sldId id="438" r:id="rId25"/>
    <p:sldId id="439" r:id="rId26"/>
    <p:sldId id="440" r:id="rId27"/>
    <p:sldId id="441" r:id="rId28"/>
    <p:sldId id="442" r:id="rId29"/>
    <p:sldId id="448" r:id="rId30"/>
    <p:sldId id="449" r:id="rId31"/>
    <p:sldId id="451" r:id="rId32"/>
    <p:sldId id="452" r:id="rId33"/>
    <p:sldId id="453" r:id="rId34"/>
    <p:sldId id="454" r:id="rId35"/>
    <p:sldId id="458" r:id="rId36"/>
  </p:sldIdLst>
  <p:sldSz cx="12192000" cy="6858000"/>
  <p:notesSz cx="7010400" cy="9296400"/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Duncan" initials="" lastIdx="4" clrIdx="0"/>
  <p:cmAuthor id="1" name="Nancy Laffey" initials="" lastIdx="2" clrIdx="1"/>
  <p:cmAuthor id="2" name="Nancy Laffey" initials="NL" lastIdx="43" clrIdx="2">
    <p:extLst>
      <p:ext uri="{19B8F6BF-5375-455C-9EA6-DF929625EA0E}">
        <p15:presenceInfo xmlns:p15="http://schemas.microsoft.com/office/powerpoint/2012/main" userId="S-1-5-21-220523388-1214440339-839522115-8621" providerId="AD"/>
      </p:ext>
    </p:extLst>
  </p:cmAuthor>
  <p:cmAuthor id="3" name="Mark Gardner" initials="MG" lastIdx="1" clrIdx="3">
    <p:extLst>
      <p:ext uri="{19B8F6BF-5375-455C-9EA6-DF929625EA0E}">
        <p15:presenceInfo xmlns:p15="http://schemas.microsoft.com/office/powerpoint/2012/main" userId="S-1-5-21-220523388-1214440339-839522115-6692" providerId="AD"/>
      </p:ext>
    </p:extLst>
  </p:cmAuthor>
  <p:cmAuthor id="4" name="Jessica Snyder" initials="JS" lastIdx="5" clrIdx="4">
    <p:extLst>
      <p:ext uri="{19B8F6BF-5375-455C-9EA6-DF929625EA0E}">
        <p15:presenceInfo xmlns:p15="http://schemas.microsoft.com/office/powerpoint/2012/main" userId="S-1-5-21-220523388-1214440339-839522115-9108" providerId="AD"/>
      </p:ext>
    </p:extLst>
  </p:cmAuthor>
  <p:cmAuthor id="5" name="David Peshkin" initials="DP" lastIdx="1" clrIdx="5">
    <p:extLst>
      <p:ext uri="{19B8F6BF-5375-455C-9EA6-DF929625EA0E}">
        <p15:presenceInfo xmlns:p15="http://schemas.microsoft.com/office/powerpoint/2012/main" userId="S-1-5-21-220523388-1214440339-839522115-1112" providerId="AD"/>
      </p:ext>
    </p:extLst>
  </p:cmAuthor>
  <p:cmAuthor id="6" name="Kurt Smith" initials="KS" lastIdx="6" clrIdx="6">
    <p:extLst>
      <p:ext uri="{19B8F6BF-5375-455C-9EA6-DF929625EA0E}">
        <p15:presenceInfo xmlns:p15="http://schemas.microsoft.com/office/powerpoint/2012/main" userId="S-1-5-21-220523388-1214440339-839522115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0D5"/>
    <a:srgbClr val="E7E9EB"/>
    <a:srgbClr val="0B0D0F"/>
    <a:srgbClr val="48769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2" autoAdjust="0"/>
    <p:restoredTop sz="88484" autoAdjust="0"/>
  </p:normalViewPr>
  <p:slideViewPr>
    <p:cSldViewPr showGuides="1">
      <p:cViewPr varScale="1">
        <p:scale>
          <a:sx n="68" d="100"/>
          <a:sy n="68" d="100"/>
        </p:scale>
        <p:origin x="258" y="48"/>
      </p:cViewPr>
      <p:guideLst>
        <p:guide orient="horz" pos="24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30A9E-7FEA-4AE6-A7A4-A6B81F80F99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578A50-043F-40BE-A949-99187666E6E8}">
      <dgm:prSet phldrT="[Text]"/>
      <dgm:spPr/>
      <dgm:t>
        <a:bodyPr/>
        <a:lstStyle/>
        <a:p>
          <a:r>
            <a:rPr lang="en-US" dirty="0"/>
            <a:t>Existing AC Pavement</a:t>
          </a:r>
        </a:p>
      </dgm:t>
    </dgm:pt>
    <dgm:pt modelId="{762D40EE-A6FA-45F6-B1F5-4402BC48AEAC}" type="parTrans" cxnId="{EEC5652B-798D-4554-A482-6DB91564DDCB}">
      <dgm:prSet/>
      <dgm:spPr/>
      <dgm:t>
        <a:bodyPr/>
        <a:lstStyle/>
        <a:p>
          <a:endParaRPr lang="en-US"/>
        </a:p>
      </dgm:t>
    </dgm:pt>
    <dgm:pt modelId="{834ADA8D-4291-4AE5-B60C-8F51526EC261}" type="sibTrans" cxnId="{EEC5652B-798D-4554-A482-6DB91564DDCB}">
      <dgm:prSet/>
      <dgm:spPr/>
      <dgm:t>
        <a:bodyPr/>
        <a:lstStyle/>
        <a:p>
          <a:endParaRPr lang="en-US"/>
        </a:p>
      </dgm:t>
    </dgm:pt>
    <dgm:pt modelId="{C6E460B8-FAD5-41C5-AEF3-6BEBDD13005B}">
      <dgm:prSet phldrT="[Text]"/>
      <dgm:spPr/>
      <dgm:t>
        <a:bodyPr/>
        <a:lstStyle/>
        <a:p>
          <a:r>
            <a:rPr lang="en-US" dirty="0"/>
            <a:t>Flexible</a:t>
          </a:r>
        </a:p>
      </dgm:t>
    </dgm:pt>
    <dgm:pt modelId="{A944D100-5748-46CC-941A-6A9A26F2BD53}" type="parTrans" cxnId="{F5A2A519-C440-4BFB-A225-93BFB9625F2A}">
      <dgm:prSet/>
      <dgm:spPr/>
      <dgm:t>
        <a:bodyPr/>
        <a:lstStyle/>
        <a:p>
          <a:endParaRPr lang="en-US"/>
        </a:p>
      </dgm:t>
    </dgm:pt>
    <dgm:pt modelId="{17989D23-4B99-45CC-A6EE-4DAECE4B26B2}" type="sibTrans" cxnId="{F5A2A519-C440-4BFB-A225-93BFB9625F2A}">
      <dgm:prSet/>
      <dgm:spPr/>
      <dgm:t>
        <a:bodyPr/>
        <a:lstStyle/>
        <a:p>
          <a:endParaRPr lang="en-US"/>
        </a:p>
      </dgm:t>
    </dgm:pt>
    <dgm:pt modelId="{A7F57FDC-A6A0-493B-9BEF-E913DDCC5A34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75000"/>
                </a:schemeClr>
              </a:solidFill>
            </a:rPr>
            <a:t>Semi-rigid</a:t>
          </a:r>
        </a:p>
      </dgm:t>
    </dgm:pt>
    <dgm:pt modelId="{5F1ACF70-CC00-41E7-94B2-0B95D51338EA}" type="parTrans" cxnId="{5FCA4EAE-57A0-468D-8EF6-71724F8BD545}">
      <dgm:prSet/>
      <dgm:spPr/>
      <dgm:t>
        <a:bodyPr/>
        <a:lstStyle/>
        <a:p>
          <a:endParaRPr lang="en-US"/>
        </a:p>
      </dgm:t>
    </dgm:pt>
    <dgm:pt modelId="{3B1121D4-F2C0-4B34-920F-55377B7998D0}" type="sibTrans" cxnId="{5FCA4EAE-57A0-468D-8EF6-71724F8BD545}">
      <dgm:prSet/>
      <dgm:spPr/>
      <dgm:t>
        <a:bodyPr/>
        <a:lstStyle/>
        <a:p>
          <a:endParaRPr lang="en-US"/>
        </a:p>
      </dgm:t>
    </dgm:pt>
    <dgm:pt modelId="{7986BF33-D8D7-4FAC-A0EA-F137BE99459F}">
      <dgm:prSet phldrT="[Text]"/>
      <dgm:spPr/>
      <dgm:t>
        <a:bodyPr/>
        <a:lstStyle/>
        <a:p>
          <a:r>
            <a:rPr lang="en-US" dirty="0"/>
            <a:t>Existing Fractured PCC Pavement</a:t>
          </a:r>
        </a:p>
      </dgm:t>
    </dgm:pt>
    <dgm:pt modelId="{264A3D17-78B7-4354-8EE5-4BEC34755081}" type="parTrans" cxnId="{EC015D3A-7ED3-43C8-8337-42A04CC50BAC}">
      <dgm:prSet/>
      <dgm:spPr/>
      <dgm:t>
        <a:bodyPr/>
        <a:lstStyle/>
        <a:p>
          <a:endParaRPr lang="en-US"/>
        </a:p>
      </dgm:t>
    </dgm:pt>
    <dgm:pt modelId="{30E6CFFA-6A8E-4D63-975C-3F844BD697F4}" type="sibTrans" cxnId="{EC015D3A-7ED3-43C8-8337-42A04CC50BAC}">
      <dgm:prSet/>
      <dgm:spPr/>
      <dgm:t>
        <a:bodyPr/>
        <a:lstStyle/>
        <a:p>
          <a:endParaRPr lang="en-US"/>
        </a:p>
      </dgm:t>
    </dgm:pt>
    <dgm:pt modelId="{D083CB24-8426-4D62-83BA-D76215B28B1E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Crack and seat</a:t>
          </a:r>
        </a:p>
      </dgm:t>
    </dgm:pt>
    <dgm:pt modelId="{DBBC4F9F-F39F-4AEC-B9E9-BECBF95CC43B}" type="parTrans" cxnId="{0AC3D0E8-D016-4B7D-9BB7-05307D5E4C63}">
      <dgm:prSet/>
      <dgm:spPr/>
      <dgm:t>
        <a:bodyPr/>
        <a:lstStyle/>
        <a:p>
          <a:endParaRPr lang="en-US"/>
        </a:p>
      </dgm:t>
    </dgm:pt>
    <dgm:pt modelId="{2352F85C-81C2-4D56-9551-4819A1BB078E}" type="sibTrans" cxnId="{0AC3D0E8-D016-4B7D-9BB7-05307D5E4C63}">
      <dgm:prSet/>
      <dgm:spPr/>
      <dgm:t>
        <a:bodyPr/>
        <a:lstStyle/>
        <a:p>
          <a:endParaRPr lang="en-US"/>
        </a:p>
      </dgm:t>
    </dgm:pt>
    <dgm:pt modelId="{A8B4DB62-9619-4A7E-AAB5-CBE1D2A87BA0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Break and seat</a:t>
          </a:r>
        </a:p>
      </dgm:t>
    </dgm:pt>
    <dgm:pt modelId="{85F27AA5-2F50-4F3F-97D0-69D9A2E03DAC}" type="parTrans" cxnId="{5A33DEA9-59A3-4292-9342-D5F23C2A8E5B}">
      <dgm:prSet/>
      <dgm:spPr/>
      <dgm:t>
        <a:bodyPr/>
        <a:lstStyle/>
        <a:p>
          <a:endParaRPr lang="en-US"/>
        </a:p>
      </dgm:t>
    </dgm:pt>
    <dgm:pt modelId="{FBA292B1-8506-4D6E-B340-CE81C854517B}" type="sibTrans" cxnId="{5A33DEA9-59A3-4292-9342-D5F23C2A8E5B}">
      <dgm:prSet/>
      <dgm:spPr/>
      <dgm:t>
        <a:bodyPr/>
        <a:lstStyle/>
        <a:p>
          <a:endParaRPr lang="en-US"/>
        </a:p>
      </dgm:t>
    </dgm:pt>
    <dgm:pt modelId="{093AEFF7-55B8-4292-8B18-E75A9E107B28}">
      <dgm:prSet phldrT="[Text]"/>
      <dgm:spPr/>
      <dgm:t>
        <a:bodyPr/>
        <a:lstStyle/>
        <a:p>
          <a:r>
            <a:rPr lang="en-US" dirty="0"/>
            <a:t>Existing Intact PCC Pavement</a:t>
          </a:r>
        </a:p>
      </dgm:t>
    </dgm:pt>
    <dgm:pt modelId="{62F07E8C-D7F1-4D31-A61B-6A079500864D}" type="parTrans" cxnId="{A573F890-9FE9-4B3E-882E-84ECA9180994}">
      <dgm:prSet/>
      <dgm:spPr/>
      <dgm:t>
        <a:bodyPr/>
        <a:lstStyle/>
        <a:p>
          <a:endParaRPr lang="en-US"/>
        </a:p>
      </dgm:t>
    </dgm:pt>
    <dgm:pt modelId="{E61DC7F6-DC64-4D7C-8277-BCFE5B881EEC}" type="sibTrans" cxnId="{A573F890-9FE9-4B3E-882E-84ECA9180994}">
      <dgm:prSet/>
      <dgm:spPr/>
      <dgm:t>
        <a:bodyPr/>
        <a:lstStyle/>
        <a:p>
          <a:endParaRPr lang="en-US"/>
        </a:p>
      </dgm:t>
    </dgm:pt>
    <dgm:pt modelId="{8DDF226E-9D19-4573-B0E8-047D962D5821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75000"/>
                </a:schemeClr>
              </a:solidFill>
            </a:rPr>
            <a:t>JPCP and CRCP</a:t>
          </a:r>
        </a:p>
      </dgm:t>
    </dgm:pt>
    <dgm:pt modelId="{CD9CFD5A-5870-42E0-8742-2DA17215DFE2}" type="parTrans" cxnId="{23AB9D89-D32F-4878-B95B-B7AF2E73D126}">
      <dgm:prSet/>
      <dgm:spPr/>
      <dgm:t>
        <a:bodyPr/>
        <a:lstStyle/>
        <a:p>
          <a:endParaRPr lang="en-US"/>
        </a:p>
      </dgm:t>
    </dgm:pt>
    <dgm:pt modelId="{57E1DC22-AAC2-4FB0-A2E2-6B4AE0D32222}" type="sibTrans" cxnId="{23AB9D89-D32F-4878-B95B-B7AF2E73D126}">
      <dgm:prSet/>
      <dgm:spPr/>
      <dgm:t>
        <a:bodyPr/>
        <a:lstStyle/>
        <a:p>
          <a:endParaRPr lang="en-US"/>
        </a:p>
      </dgm:t>
    </dgm:pt>
    <dgm:pt modelId="{2C526DF5-F998-4451-9630-90D981145C50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75000"/>
                </a:schemeClr>
              </a:solidFill>
            </a:rPr>
            <a:t>Composite pavements</a:t>
          </a:r>
        </a:p>
      </dgm:t>
    </dgm:pt>
    <dgm:pt modelId="{7E7366FE-94AC-4D7D-8073-C9068964F2CE}" type="parTrans" cxnId="{88D01062-BA82-4404-B814-24CD947215D3}">
      <dgm:prSet/>
      <dgm:spPr/>
      <dgm:t>
        <a:bodyPr/>
        <a:lstStyle/>
        <a:p>
          <a:endParaRPr lang="en-US"/>
        </a:p>
      </dgm:t>
    </dgm:pt>
    <dgm:pt modelId="{E72D0B49-28FE-4AC8-BF24-232E84F10B42}" type="sibTrans" cxnId="{88D01062-BA82-4404-B814-24CD947215D3}">
      <dgm:prSet/>
      <dgm:spPr/>
      <dgm:t>
        <a:bodyPr/>
        <a:lstStyle/>
        <a:p>
          <a:endParaRPr lang="en-US"/>
        </a:p>
      </dgm:t>
    </dgm:pt>
    <dgm:pt modelId="{6BF94DD5-6AEA-44EA-A637-A208DB340BED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Rubblization</a:t>
          </a:r>
          <a:r>
            <a:rPr lang="en-US" dirty="0">
              <a:solidFill>
                <a:schemeClr val="bg1">
                  <a:lumMod val="75000"/>
                </a:schemeClr>
              </a:solidFill>
            </a:rPr>
            <a:t> </a:t>
          </a:r>
        </a:p>
      </dgm:t>
    </dgm:pt>
    <dgm:pt modelId="{4D99A0B8-C11B-4222-968D-3584E6D08BDD}" type="parTrans" cxnId="{15C6EE01-F03B-4A15-A867-C1BE6AD118A0}">
      <dgm:prSet/>
      <dgm:spPr/>
      <dgm:t>
        <a:bodyPr/>
        <a:lstStyle/>
        <a:p>
          <a:endParaRPr lang="en-US"/>
        </a:p>
      </dgm:t>
    </dgm:pt>
    <dgm:pt modelId="{938A3579-CB27-4FBB-96EF-2C38377EDDC5}" type="sibTrans" cxnId="{15C6EE01-F03B-4A15-A867-C1BE6AD118A0}">
      <dgm:prSet/>
      <dgm:spPr/>
      <dgm:t>
        <a:bodyPr/>
        <a:lstStyle/>
        <a:p>
          <a:endParaRPr lang="en-US"/>
        </a:p>
      </dgm:t>
    </dgm:pt>
    <dgm:pt modelId="{F5F578C1-5431-4E20-892C-3FF194D95B8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Previously AC overlaid pavements</a:t>
          </a:r>
        </a:p>
      </dgm:t>
    </dgm:pt>
    <dgm:pt modelId="{F37C8B4B-6618-4393-961C-4E24028D006D}" type="parTrans" cxnId="{38327BE2-1C00-4B95-8D20-D7BF592D6D1B}">
      <dgm:prSet/>
      <dgm:spPr/>
      <dgm:t>
        <a:bodyPr/>
        <a:lstStyle/>
        <a:p>
          <a:endParaRPr lang="en-US"/>
        </a:p>
      </dgm:t>
    </dgm:pt>
    <dgm:pt modelId="{1694A2C8-1B6F-48D4-813C-94583FA38215}" type="sibTrans" cxnId="{38327BE2-1C00-4B95-8D20-D7BF592D6D1B}">
      <dgm:prSet/>
      <dgm:spPr/>
      <dgm:t>
        <a:bodyPr/>
        <a:lstStyle/>
        <a:p>
          <a:endParaRPr lang="en-US"/>
        </a:p>
      </dgm:t>
    </dgm:pt>
    <dgm:pt modelId="{912B016B-C9AF-40BD-A139-7209A8258344}">
      <dgm:prSet phldrT="[Text]"/>
      <dgm:spPr/>
      <dgm:t>
        <a:bodyPr/>
        <a:lstStyle/>
        <a:p>
          <a:r>
            <a:rPr lang="en-US" dirty="0"/>
            <a:t>Others</a:t>
          </a:r>
        </a:p>
      </dgm:t>
    </dgm:pt>
    <dgm:pt modelId="{BA297AE3-70D9-43A5-BFBB-8CA4482C3F33}" type="parTrans" cxnId="{5B519714-6AF0-4678-9118-5D4D4B03EBD9}">
      <dgm:prSet/>
      <dgm:spPr/>
      <dgm:t>
        <a:bodyPr/>
        <a:lstStyle/>
        <a:p>
          <a:endParaRPr lang="en-US"/>
        </a:p>
      </dgm:t>
    </dgm:pt>
    <dgm:pt modelId="{5B754D5F-A4F1-4CA6-87D0-6175F48314F3}" type="sibTrans" cxnId="{5B519714-6AF0-4678-9118-5D4D4B03EBD9}">
      <dgm:prSet/>
      <dgm:spPr/>
      <dgm:t>
        <a:bodyPr/>
        <a:lstStyle/>
        <a:p>
          <a:endParaRPr lang="en-US"/>
        </a:p>
      </dgm:t>
    </dgm:pt>
    <dgm:pt modelId="{FDA009C9-1007-4B3D-9B25-243627B7F227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75000"/>
                </a:schemeClr>
              </a:solidFill>
            </a:rPr>
            <a:t>Seal coat over existing AC pavement</a:t>
          </a:r>
        </a:p>
      </dgm:t>
    </dgm:pt>
    <dgm:pt modelId="{61E2B6E4-E889-4F66-BF22-884C96BBAFEE}" type="parTrans" cxnId="{29EEC2DB-E21F-4540-B76A-BBA6F87970CE}">
      <dgm:prSet/>
      <dgm:spPr/>
      <dgm:t>
        <a:bodyPr/>
        <a:lstStyle/>
        <a:p>
          <a:endParaRPr lang="en-US"/>
        </a:p>
      </dgm:t>
    </dgm:pt>
    <dgm:pt modelId="{EED50003-2E45-423E-82BF-956B4416D98F}" type="sibTrans" cxnId="{29EEC2DB-E21F-4540-B76A-BBA6F87970CE}">
      <dgm:prSet/>
      <dgm:spPr/>
      <dgm:t>
        <a:bodyPr/>
        <a:lstStyle/>
        <a:p>
          <a:endParaRPr lang="en-US"/>
        </a:p>
      </dgm:t>
    </dgm:pt>
    <dgm:pt modelId="{08A1AEC5-EA5E-4D97-A437-08B4F1F0DBAD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75000"/>
                </a:schemeClr>
              </a:solidFill>
            </a:rPr>
            <a:t>Overlay with interlayer</a:t>
          </a:r>
        </a:p>
      </dgm:t>
    </dgm:pt>
    <dgm:pt modelId="{F4B01CA3-61BD-4AAC-8D96-989D4E1A6204}" type="parTrans" cxnId="{81838DC4-454B-45A1-A697-2EF8363006AF}">
      <dgm:prSet/>
      <dgm:spPr/>
      <dgm:t>
        <a:bodyPr/>
        <a:lstStyle/>
        <a:p>
          <a:endParaRPr lang="en-US"/>
        </a:p>
      </dgm:t>
    </dgm:pt>
    <dgm:pt modelId="{F2A429E9-36F3-4AAD-B1F9-56C3124F15DC}" type="sibTrans" cxnId="{81838DC4-454B-45A1-A697-2EF8363006AF}">
      <dgm:prSet/>
      <dgm:spPr/>
      <dgm:t>
        <a:bodyPr/>
        <a:lstStyle/>
        <a:p>
          <a:endParaRPr lang="en-US"/>
        </a:p>
      </dgm:t>
    </dgm:pt>
    <dgm:pt modelId="{2AED90EE-B73A-4B90-9B0C-DF083BA90D87}" type="pres">
      <dgm:prSet presAssocID="{80430A9E-7FEA-4AE6-A7A4-A6B81F80F9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FC48A0-3471-497D-97E9-A95C580C1112}" type="pres">
      <dgm:prSet presAssocID="{CD578A50-043F-40BE-A949-99187666E6E8}" presName="composite" presStyleCnt="0"/>
      <dgm:spPr/>
    </dgm:pt>
    <dgm:pt modelId="{B0C51EC7-0FD7-4A1B-9B2A-48D0F2D7447C}" type="pres">
      <dgm:prSet presAssocID="{CD578A50-043F-40BE-A949-99187666E6E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3D600-7533-4907-ADCD-48374D0DA2C1}" type="pres">
      <dgm:prSet presAssocID="{CD578A50-043F-40BE-A949-99187666E6E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1DA4D-9C34-43F4-964A-B5F4FD8A6439}" type="pres">
      <dgm:prSet presAssocID="{834ADA8D-4291-4AE5-B60C-8F51526EC261}" presName="space" presStyleCnt="0"/>
      <dgm:spPr/>
    </dgm:pt>
    <dgm:pt modelId="{045E9A3F-0B14-4A56-8FB8-EEBBD75D1EB2}" type="pres">
      <dgm:prSet presAssocID="{7986BF33-D8D7-4FAC-A0EA-F137BE99459F}" presName="composite" presStyleCnt="0"/>
      <dgm:spPr/>
    </dgm:pt>
    <dgm:pt modelId="{A5E00890-200E-47FB-A7B0-C99FA00C88A1}" type="pres">
      <dgm:prSet presAssocID="{7986BF33-D8D7-4FAC-A0EA-F137BE99459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BBEEA-7A2A-4733-9AD5-171A415A1077}" type="pres">
      <dgm:prSet presAssocID="{7986BF33-D8D7-4FAC-A0EA-F137BE99459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FF7E0-D6F9-4D7D-95CC-977BCD5B7AAD}" type="pres">
      <dgm:prSet presAssocID="{30E6CFFA-6A8E-4D63-975C-3F844BD697F4}" presName="space" presStyleCnt="0"/>
      <dgm:spPr/>
    </dgm:pt>
    <dgm:pt modelId="{A7A54F2B-3099-4A78-B319-805501A45A60}" type="pres">
      <dgm:prSet presAssocID="{093AEFF7-55B8-4292-8B18-E75A9E107B28}" presName="composite" presStyleCnt="0"/>
      <dgm:spPr/>
    </dgm:pt>
    <dgm:pt modelId="{F7CDD6A8-6E22-4987-9C4E-C441DA9D8B50}" type="pres">
      <dgm:prSet presAssocID="{093AEFF7-55B8-4292-8B18-E75A9E107B2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615434-6D60-4C8F-9FDB-88AFC0954766}" type="pres">
      <dgm:prSet presAssocID="{093AEFF7-55B8-4292-8B18-E75A9E107B2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DC2F16-2EFD-4E4D-9AB2-3C675B995E55}" type="pres">
      <dgm:prSet presAssocID="{E61DC7F6-DC64-4D7C-8277-BCFE5B881EEC}" presName="space" presStyleCnt="0"/>
      <dgm:spPr/>
    </dgm:pt>
    <dgm:pt modelId="{A7075948-2089-42E9-8707-8B4D350E1B5E}" type="pres">
      <dgm:prSet presAssocID="{912B016B-C9AF-40BD-A139-7209A8258344}" presName="composite" presStyleCnt="0"/>
      <dgm:spPr/>
    </dgm:pt>
    <dgm:pt modelId="{AA558DC1-F214-4D32-9B75-A4FD5B2E031E}" type="pres">
      <dgm:prSet presAssocID="{912B016B-C9AF-40BD-A139-7209A825834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71286-B87D-4221-A63F-FE6AD6C34B45}" type="pres">
      <dgm:prSet presAssocID="{912B016B-C9AF-40BD-A139-7209A825834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838DC4-454B-45A1-A697-2EF8363006AF}" srcId="{912B016B-C9AF-40BD-A139-7209A8258344}" destId="{08A1AEC5-EA5E-4D97-A437-08B4F1F0DBAD}" srcOrd="1" destOrd="0" parTransId="{F4B01CA3-61BD-4AAC-8D96-989D4E1A6204}" sibTransId="{F2A429E9-36F3-4AAD-B1F9-56C3124F15DC}"/>
    <dgm:cxn modelId="{29EEC2DB-E21F-4540-B76A-BBA6F87970CE}" srcId="{912B016B-C9AF-40BD-A139-7209A8258344}" destId="{FDA009C9-1007-4B3D-9B25-243627B7F227}" srcOrd="0" destOrd="0" parTransId="{61E2B6E4-E889-4F66-BF22-884C96BBAFEE}" sibTransId="{EED50003-2E45-423E-82BF-956B4416D98F}"/>
    <dgm:cxn modelId="{EC99ABED-369C-430D-A78E-37A00544E966}" type="presOf" srcId="{6BF94DD5-6AEA-44EA-A637-A208DB340BED}" destId="{29DBBEEA-7A2A-4733-9AD5-171A415A1077}" srcOrd="0" destOrd="2" presId="urn:microsoft.com/office/officeart/2005/8/layout/hList1"/>
    <dgm:cxn modelId="{F5A2A519-C440-4BFB-A225-93BFB9625F2A}" srcId="{CD578A50-043F-40BE-A949-99187666E6E8}" destId="{C6E460B8-FAD5-41C5-AEF3-6BEBDD13005B}" srcOrd="0" destOrd="0" parTransId="{A944D100-5748-46CC-941A-6A9A26F2BD53}" sibTransId="{17989D23-4B99-45CC-A6EE-4DAECE4B26B2}"/>
    <dgm:cxn modelId="{7A763E08-4705-47D6-937C-D31FCAA9A4CF}" type="presOf" srcId="{7986BF33-D8D7-4FAC-A0EA-F137BE99459F}" destId="{A5E00890-200E-47FB-A7B0-C99FA00C88A1}" srcOrd="0" destOrd="0" presId="urn:microsoft.com/office/officeart/2005/8/layout/hList1"/>
    <dgm:cxn modelId="{3CB65791-817C-45CC-8BE5-E39430ABC67E}" type="presOf" srcId="{093AEFF7-55B8-4292-8B18-E75A9E107B28}" destId="{F7CDD6A8-6E22-4987-9C4E-C441DA9D8B50}" srcOrd="0" destOrd="0" presId="urn:microsoft.com/office/officeart/2005/8/layout/hList1"/>
    <dgm:cxn modelId="{26299D29-BF73-4484-9385-AB06C7563905}" type="presOf" srcId="{F5F578C1-5431-4E20-892C-3FF194D95B82}" destId="{5C615434-6D60-4C8F-9FDB-88AFC0954766}" srcOrd="0" destOrd="2" presId="urn:microsoft.com/office/officeart/2005/8/layout/hList1"/>
    <dgm:cxn modelId="{5A5DB01F-9EC6-46E8-9F32-FD5FCBBF046D}" type="presOf" srcId="{FDA009C9-1007-4B3D-9B25-243627B7F227}" destId="{60E71286-B87D-4221-A63F-FE6AD6C34B45}" srcOrd="0" destOrd="0" presId="urn:microsoft.com/office/officeart/2005/8/layout/hList1"/>
    <dgm:cxn modelId="{5B519714-6AF0-4678-9118-5D4D4B03EBD9}" srcId="{80430A9E-7FEA-4AE6-A7A4-A6B81F80F992}" destId="{912B016B-C9AF-40BD-A139-7209A8258344}" srcOrd="3" destOrd="0" parTransId="{BA297AE3-70D9-43A5-BFBB-8CA4482C3F33}" sibTransId="{5B754D5F-A4F1-4CA6-87D0-6175F48314F3}"/>
    <dgm:cxn modelId="{5A33DEA9-59A3-4292-9342-D5F23C2A8E5B}" srcId="{7986BF33-D8D7-4FAC-A0EA-F137BE99459F}" destId="{A8B4DB62-9619-4A7E-AAB5-CBE1D2A87BA0}" srcOrd="1" destOrd="0" parTransId="{85F27AA5-2F50-4F3F-97D0-69D9A2E03DAC}" sibTransId="{FBA292B1-8506-4D6E-B340-CE81C854517B}"/>
    <dgm:cxn modelId="{EEC5652B-798D-4554-A482-6DB91564DDCB}" srcId="{80430A9E-7FEA-4AE6-A7A4-A6B81F80F992}" destId="{CD578A50-043F-40BE-A949-99187666E6E8}" srcOrd="0" destOrd="0" parTransId="{762D40EE-A6FA-45F6-B1F5-4402BC48AEAC}" sibTransId="{834ADA8D-4291-4AE5-B60C-8F51526EC261}"/>
    <dgm:cxn modelId="{38327BE2-1C00-4B95-8D20-D7BF592D6D1B}" srcId="{093AEFF7-55B8-4292-8B18-E75A9E107B28}" destId="{F5F578C1-5431-4E20-892C-3FF194D95B82}" srcOrd="2" destOrd="0" parTransId="{F37C8B4B-6618-4393-961C-4E24028D006D}" sibTransId="{1694A2C8-1B6F-48D4-813C-94583FA38215}"/>
    <dgm:cxn modelId="{02B2126A-FB94-4AFE-A440-A376D3F8CBA6}" type="presOf" srcId="{80430A9E-7FEA-4AE6-A7A4-A6B81F80F992}" destId="{2AED90EE-B73A-4B90-9B0C-DF083BA90D87}" srcOrd="0" destOrd="0" presId="urn:microsoft.com/office/officeart/2005/8/layout/hList1"/>
    <dgm:cxn modelId="{5747D333-2600-436E-A8CA-4E2360F1B73B}" type="presOf" srcId="{C6E460B8-FAD5-41C5-AEF3-6BEBDD13005B}" destId="{1F83D600-7533-4907-ADCD-48374D0DA2C1}" srcOrd="0" destOrd="0" presId="urn:microsoft.com/office/officeart/2005/8/layout/hList1"/>
    <dgm:cxn modelId="{8B539D20-D6FD-487C-8E66-863A3DC0B32F}" type="presOf" srcId="{A8B4DB62-9619-4A7E-AAB5-CBE1D2A87BA0}" destId="{29DBBEEA-7A2A-4733-9AD5-171A415A1077}" srcOrd="0" destOrd="1" presId="urn:microsoft.com/office/officeart/2005/8/layout/hList1"/>
    <dgm:cxn modelId="{AD914ECF-A444-4295-A861-38DC5B5949B8}" type="presOf" srcId="{2C526DF5-F998-4451-9630-90D981145C50}" destId="{5C615434-6D60-4C8F-9FDB-88AFC0954766}" srcOrd="0" destOrd="1" presId="urn:microsoft.com/office/officeart/2005/8/layout/hList1"/>
    <dgm:cxn modelId="{0AC3D0E8-D016-4B7D-9BB7-05307D5E4C63}" srcId="{7986BF33-D8D7-4FAC-A0EA-F137BE99459F}" destId="{D083CB24-8426-4D62-83BA-D76215B28B1E}" srcOrd="0" destOrd="0" parTransId="{DBBC4F9F-F39F-4AEC-B9E9-BECBF95CC43B}" sibTransId="{2352F85C-81C2-4D56-9551-4819A1BB078E}"/>
    <dgm:cxn modelId="{2FEFE9D8-9713-45BF-BE1D-695248C0D6C3}" type="presOf" srcId="{D083CB24-8426-4D62-83BA-D76215B28B1E}" destId="{29DBBEEA-7A2A-4733-9AD5-171A415A1077}" srcOrd="0" destOrd="0" presId="urn:microsoft.com/office/officeart/2005/8/layout/hList1"/>
    <dgm:cxn modelId="{15C6EE01-F03B-4A15-A867-C1BE6AD118A0}" srcId="{7986BF33-D8D7-4FAC-A0EA-F137BE99459F}" destId="{6BF94DD5-6AEA-44EA-A637-A208DB340BED}" srcOrd="2" destOrd="0" parTransId="{4D99A0B8-C11B-4222-968D-3584E6D08BDD}" sibTransId="{938A3579-CB27-4FBB-96EF-2C38377EDDC5}"/>
    <dgm:cxn modelId="{7469B925-1DB1-4F3D-9908-8F598842BA24}" type="presOf" srcId="{08A1AEC5-EA5E-4D97-A437-08B4F1F0DBAD}" destId="{60E71286-B87D-4221-A63F-FE6AD6C34B45}" srcOrd="0" destOrd="1" presId="urn:microsoft.com/office/officeart/2005/8/layout/hList1"/>
    <dgm:cxn modelId="{24A36516-40B9-4EB6-8518-1ADC23E11D69}" type="presOf" srcId="{912B016B-C9AF-40BD-A139-7209A8258344}" destId="{AA558DC1-F214-4D32-9B75-A4FD5B2E031E}" srcOrd="0" destOrd="0" presId="urn:microsoft.com/office/officeart/2005/8/layout/hList1"/>
    <dgm:cxn modelId="{B890D9D6-18B9-4AF0-B764-6044534B4E70}" type="presOf" srcId="{8DDF226E-9D19-4573-B0E8-047D962D5821}" destId="{5C615434-6D60-4C8F-9FDB-88AFC0954766}" srcOrd="0" destOrd="0" presId="urn:microsoft.com/office/officeart/2005/8/layout/hList1"/>
    <dgm:cxn modelId="{5FCA4EAE-57A0-468D-8EF6-71724F8BD545}" srcId="{CD578A50-043F-40BE-A949-99187666E6E8}" destId="{A7F57FDC-A6A0-493B-9BEF-E913DDCC5A34}" srcOrd="1" destOrd="0" parTransId="{5F1ACF70-CC00-41E7-94B2-0B95D51338EA}" sibTransId="{3B1121D4-F2C0-4B34-920F-55377B7998D0}"/>
    <dgm:cxn modelId="{23AB9D89-D32F-4878-B95B-B7AF2E73D126}" srcId="{093AEFF7-55B8-4292-8B18-E75A9E107B28}" destId="{8DDF226E-9D19-4573-B0E8-047D962D5821}" srcOrd="0" destOrd="0" parTransId="{CD9CFD5A-5870-42E0-8742-2DA17215DFE2}" sibTransId="{57E1DC22-AAC2-4FB0-A2E2-6B4AE0D32222}"/>
    <dgm:cxn modelId="{A573F890-9FE9-4B3E-882E-84ECA9180994}" srcId="{80430A9E-7FEA-4AE6-A7A4-A6B81F80F992}" destId="{093AEFF7-55B8-4292-8B18-E75A9E107B28}" srcOrd="2" destOrd="0" parTransId="{62F07E8C-D7F1-4D31-A61B-6A079500864D}" sibTransId="{E61DC7F6-DC64-4D7C-8277-BCFE5B881EEC}"/>
    <dgm:cxn modelId="{98958EF6-FF91-4944-991E-EF3FCB542D9D}" type="presOf" srcId="{A7F57FDC-A6A0-493B-9BEF-E913DDCC5A34}" destId="{1F83D600-7533-4907-ADCD-48374D0DA2C1}" srcOrd="0" destOrd="1" presId="urn:microsoft.com/office/officeart/2005/8/layout/hList1"/>
    <dgm:cxn modelId="{88D01062-BA82-4404-B814-24CD947215D3}" srcId="{093AEFF7-55B8-4292-8B18-E75A9E107B28}" destId="{2C526DF5-F998-4451-9630-90D981145C50}" srcOrd="1" destOrd="0" parTransId="{7E7366FE-94AC-4D7D-8073-C9068964F2CE}" sibTransId="{E72D0B49-28FE-4AC8-BF24-232E84F10B42}"/>
    <dgm:cxn modelId="{EC015D3A-7ED3-43C8-8337-42A04CC50BAC}" srcId="{80430A9E-7FEA-4AE6-A7A4-A6B81F80F992}" destId="{7986BF33-D8D7-4FAC-A0EA-F137BE99459F}" srcOrd="1" destOrd="0" parTransId="{264A3D17-78B7-4354-8EE5-4BEC34755081}" sibTransId="{30E6CFFA-6A8E-4D63-975C-3F844BD697F4}"/>
    <dgm:cxn modelId="{5218BA5E-9694-416E-BF96-536DA2D63187}" type="presOf" srcId="{CD578A50-043F-40BE-A949-99187666E6E8}" destId="{B0C51EC7-0FD7-4A1B-9B2A-48D0F2D7447C}" srcOrd="0" destOrd="0" presId="urn:microsoft.com/office/officeart/2005/8/layout/hList1"/>
    <dgm:cxn modelId="{82B31032-5628-4D87-A0A5-AF214B4FC973}" type="presParOf" srcId="{2AED90EE-B73A-4B90-9B0C-DF083BA90D87}" destId="{0AFC48A0-3471-497D-97E9-A95C580C1112}" srcOrd="0" destOrd="0" presId="urn:microsoft.com/office/officeart/2005/8/layout/hList1"/>
    <dgm:cxn modelId="{601DEF48-C5E1-4F6D-8F9E-43769D989535}" type="presParOf" srcId="{0AFC48A0-3471-497D-97E9-A95C580C1112}" destId="{B0C51EC7-0FD7-4A1B-9B2A-48D0F2D7447C}" srcOrd="0" destOrd="0" presId="urn:microsoft.com/office/officeart/2005/8/layout/hList1"/>
    <dgm:cxn modelId="{E46E8583-DC6B-442C-A69D-E3EFD13BFA4A}" type="presParOf" srcId="{0AFC48A0-3471-497D-97E9-A95C580C1112}" destId="{1F83D600-7533-4907-ADCD-48374D0DA2C1}" srcOrd="1" destOrd="0" presId="urn:microsoft.com/office/officeart/2005/8/layout/hList1"/>
    <dgm:cxn modelId="{FBF2D9F2-15D0-43EC-AD65-B741FBA9B53C}" type="presParOf" srcId="{2AED90EE-B73A-4B90-9B0C-DF083BA90D87}" destId="{4571DA4D-9C34-43F4-964A-B5F4FD8A6439}" srcOrd="1" destOrd="0" presId="urn:microsoft.com/office/officeart/2005/8/layout/hList1"/>
    <dgm:cxn modelId="{4FC28BBA-47C2-4856-906D-D36D96DA5F21}" type="presParOf" srcId="{2AED90EE-B73A-4B90-9B0C-DF083BA90D87}" destId="{045E9A3F-0B14-4A56-8FB8-EEBBD75D1EB2}" srcOrd="2" destOrd="0" presId="urn:microsoft.com/office/officeart/2005/8/layout/hList1"/>
    <dgm:cxn modelId="{8A54B480-4BDC-41F4-9A64-0CE3DFBAB1E2}" type="presParOf" srcId="{045E9A3F-0B14-4A56-8FB8-EEBBD75D1EB2}" destId="{A5E00890-200E-47FB-A7B0-C99FA00C88A1}" srcOrd="0" destOrd="0" presId="urn:microsoft.com/office/officeart/2005/8/layout/hList1"/>
    <dgm:cxn modelId="{E0A5EE62-3384-4775-8570-99FC47A47ACB}" type="presParOf" srcId="{045E9A3F-0B14-4A56-8FB8-EEBBD75D1EB2}" destId="{29DBBEEA-7A2A-4733-9AD5-171A415A1077}" srcOrd="1" destOrd="0" presId="urn:microsoft.com/office/officeart/2005/8/layout/hList1"/>
    <dgm:cxn modelId="{369B5C2E-7328-4D86-A89F-9E71EB6B3344}" type="presParOf" srcId="{2AED90EE-B73A-4B90-9B0C-DF083BA90D87}" destId="{E39FF7E0-D6F9-4D7D-95CC-977BCD5B7AAD}" srcOrd="3" destOrd="0" presId="urn:microsoft.com/office/officeart/2005/8/layout/hList1"/>
    <dgm:cxn modelId="{2BBA93A1-6F06-4087-BADA-87AD04432C0B}" type="presParOf" srcId="{2AED90EE-B73A-4B90-9B0C-DF083BA90D87}" destId="{A7A54F2B-3099-4A78-B319-805501A45A60}" srcOrd="4" destOrd="0" presId="urn:microsoft.com/office/officeart/2005/8/layout/hList1"/>
    <dgm:cxn modelId="{4F9FA69A-7BDE-4573-9318-EF941D86E761}" type="presParOf" srcId="{A7A54F2B-3099-4A78-B319-805501A45A60}" destId="{F7CDD6A8-6E22-4987-9C4E-C441DA9D8B50}" srcOrd="0" destOrd="0" presId="urn:microsoft.com/office/officeart/2005/8/layout/hList1"/>
    <dgm:cxn modelId="{7267163D-2457-4699-9C14-ACF276680A6F}" type="presParOf" srcId="{A7A54F2B-3099-4A78-B319-805501A45A60}" destId="{5C615434-6D60-4C8F-9FDB-88AFC0954766}" srcOrd="1" destOrd="0" presId="urn:microsoft.com/office/officeart/2005/8/layout/hList1"/>
    <dgm:cxn modelId="{345807B0-4A12-4900-A612-B47889890711}" type="presParOf" srcId="{2AED90EE-B73A-4B90-9B0C-DF083BA90D87}" destId="{73DC2F16-2EFD-4E4D-9AB2-3C675B995E55}" srcOrd="5" destOrd="0" presId="urn:microsoft.com/office/officeart/2005/8/layout/hList1"/>
    <dgm:cxn modelId="{51FBA731-AE44-47CE-A976-C27F3596F9B9}" type="presParOf" srcId="{2AED90EE-B73A-4B90-9B0C-DF083BA90D87}" destId="{A7075948-2089-42E9-8707-8B4D350E1B5E}" srcOrd="6" destOrd="0" presId="urn:microsoft.com/office/officeart/2005/8/layout/hList1"/>
    <dgm:cxn modelId="{5F5AE083-8D54-47D3-8F24-C2251CF41BCC}" type="presParOf" srcId="{A7075948-2089-42E9-8707-8B4D350E1B5E}" destId="{AA558DC1-F214-4D32-9B75-A4FD5B2E031E}" srcOrd="0" destOrd="0" presId="urn:microsoft.com/office/officeart/2005/8/layout/hList1"/>
    <dgm:cxn modelId="{F549B5CC-71E2-492C-95E3-C4F703CCC15A}" type="presParOf" srcId="{A7075948-2089-42E9-8707-8B4D350E1B5E}" destId="{60E71286-B87D-4221-A63F-FE6AD6C34B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51EC7-0FD7-4A1B-9B2A-48D0F2D7447C}">
      <dsp:nvSpPr>
        <dsp:cNvPr id="0" name=""/>
        <dsp:cNvSpPr/>
      </dsp:nvSpPr>
      <dsp:spPr>
        <a:xfrm>
          <a:off x="3953" y="568282"/>
          <a:ext cx="2377306" cy="723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Existing AC Pavement</a:t>
          </a:r>
        </a:p>
      </dsp:txBody>
      <dsp:txXfrm>
        <a:off x="3953" y="568282"/>
        <a:ext cx="2377306" cy="723779"/>
      </dsp:txXfrm>
    </dsp:sp>
    <dsp:sp modelId="{1F83D600-7533-4907-ADCD-48374D0DA2C1}">
      <dsp:nvSpPr>
        <dsp:cNvPr id="0" name=""/>
        <dsp:cNvSpPr/>
      </dsp:nvSpPr>
      <dsp:spPr>
        <a:xfrm>
          <a:off x="3953" y="1292062"/>
          <a:ext cx="2377306" cy="2004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Flexible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Semi-rigid</a:t>
          </a:r>
        </a:p>
      </dsp:txBody>
      <dsp:txXfrm>
        <a:off x="3953" y="1292062"/>
        <a:ext cx="2377306" cy="2004965"/>
      </dsp:txXfrm>
    </dsp:sp>
    <dsp:sp modelId="{A5E00890-200E-47FB-A7B0-C99FA00C88A1}">
      <dsp:nvSpPr>
        <dsp:cNvPr id="0" name=""/>
        <dsp:cNvSpPr/>
      </dsp:nvSpPr>
      <dsp:spPr>
        <a:xfrm>
          <a:off x="2714082" y="568282"/>
          <a:ext cx="2377306" cy="723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Existing Fractured PCC Pavement</a:t>
          </a:r>
        </a:p>
      </dsp:txBody>
      <dsp:txXfrm>
        <a:off x="2714082" y="568282"/>
        <a:ext cx="2377306" cy="723779"/>
      </dsp:txXfrm>
    </dsp:sp>
    <dsp:sp modelId="{29DBBEEA-7A2A-4733-9AD5-171A415A1077}">
      <dsp:nvSpPr>
        <dsp:cNvPr id="0" name=""/>
        <dsp:cNvSpPr/>
      </dsp:nvSpPr>
      <dsp:spPr>
        <a:xfrm>
          <a:off x="2714082" y="1292062"/>
          <a:ext cx="2377306" cy="2004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rgbClr val="00B050"/>
              </a:solidFill>
            </a:rPr>
            <a:t>Crack and seat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rgbClr val="00B050"/>
              </a:solidFill>
            </a:rPr>
            <a:t>Break and seat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rgbClr val="00B050"/>
              </a:solidFill>
            </a:rPr>
            <a:t>Rubblization</a:t>
          </a: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 </a:t>
          </a:r>
        </a:p>
      </dsp:txBody>
      <dsp:txXfrm>
        <a:off x="2714082" y="1292062"/>
        <a:ext cx="2377306" cy="2004965"/>
      </dsp:txXfrm>
    </dsp:sp>
    <dsp:sp modelId="{F7CDD6A8-6E22-4987-9C4E-C441DA9D8B50}">
      <dsp:nvSpPr>
        <dsp:cNvPr id="0" name=""/>
        <dsp:cNvSpPr/>
      </dsp:nvSpPr>
      <dsp:spPr>
        <a:xfrm>
          <a:off x="5424211" y="568282"/>
          <a:ext cx="2377306" cy="723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Existing Intact PCC Pavement</a:t>
          </a:r>
        </a:p>
      </dsp:txBody>
      <dsp:txXfrm>
        <a:off x="5424211" y="568282"/>
        <a:ext cx="2377306" cy="723779"/>
      </dsp:txXfrm>
    </dsp:sp>
    <dsp:sp modelId="{5C615434-6D60-4C8F-9FDB-88AFC0954766}">
      <dsp:nvSpPr>
        <dsp:cNvPr id="0" name=""/>
        <dsp:cNvSpPr/>
      </dsp:nvSpPr>
      <dsp:spPr>
        <a:xfrm>
          <a:off x="5424211" y="1292062"/>
          <a:ext cx="2377306" cy="2004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JPCP and CRCP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Composite pavements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tx1"/>
              </a:solidFill>
            </a:rPr>
            <a:t>Previously AC overlaid pavements</a:t>
          </a:r>
        </a:p>
      </dsp:txBody>
      <dsp:txXfrm>
        <a:off x="5424211" y="1292062"/>
        <a:ext cx="2377306" cy="2004965"/>
      </dsp:txXfrm>
    </dsp:sp>
    <dsp:sp modelId="{AA558DC1-F214-4D32-9B75-A4FD5B2E031E}">
      <dsp:nvSpPr>
        <dsp:cNvPr id="0" name=""/>
        <dsp:cNvSpPr/>
      </dsp:nvSpPr>
      <dsp:spPr>
        <a:xfrm>
          <a:off x="8134340" y="568282"/>
          <a:ext cx="2377306" cy="7237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Others</a:t>
          </a:r>
        </a:p>
      </dsp:txBody>
      <dsp:txXfrm>
        <a:off x="8134340" y="568282"/>
        <a:ext cx="2377306" cy="723779"/>
      </dsp:txXfrm>
    </dsp:sp>
    <dsp:sp modelId="{60E71286-B87D-4221-A63F-FE6AD6C34B45}">
      <dsp:nvSpPr>
        <dsp:cNvPr id="0" name=""/>
        <dsp:cNvSpPr/>
      </dsp:nvSpPr>
      <dsp:spPr>
        <a:xfrm>
          <a:off x="8134340" y="1292062"/>
          <a:ext cx="2377306" cy="2004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Seal coat over existing AC pavement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solidFill>
                <a:schemeClr val="bg1">
                  <a:lumMod val="75000"/>
                </a:schemeClr>
              </a:solidFill>
            </a:rPr>
            <a:t>Overlay with interlayer</a:t>
          </a:r>
        </a:p>
      </dsp:txBody>
      <dsp:txXfrm>
        <a:off x="8134340" y="1292062"/>
        <a:ext cx="2377306" cy="2004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483B2D-138B-4B79-AC11-F58C776B8848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F811C8-1198-45B3-92E0-6D4F41D2C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69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675562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5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0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6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3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312" y="5396972"/>
            <a:ext cx="10419645" cy="87682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53D9-9751-4AF2-ADF4-2E22D9CA0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A98A-E7CC-4868-906B-86F722B203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1432344"/>
            <a:ext cx="12192000" cy="47700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2142800" y="42101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2142800" y="5089311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5755709" y="4241710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9345181" y="42482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755709" y="5165339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9345181" y="5139542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3941716" y="3013003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442719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2120056" y="3689448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5715100" y="3707736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555429" y="3031080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045145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9340256" y="3689447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777484" y="2059535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1557" y="2399387"/>
            <a:ext cx="3657600" cy="3657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943041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7555429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Organizational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75673"/>
            <a:ext cx="42672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3621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5579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21979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222021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919158" y="536888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919158" y="451480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2192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192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1722283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992" userDrawn="1">
          <p15:clr>
            <a:srgbClr val="FBAE40"/>
          </p15:clr>
        </p15:guide>
        <p15:guide id="3" pos="26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Template</a:t>
            </a:r>
          </a:p>
        </p:txBody>
      </p:sp>
      <p:pic>
        <p:nvPicPr>
          <p:cNvPr id="6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584" y="6135160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53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A8BB087-13D2-4904-B930-95A06ACBA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7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800000">
            <a:off x="1243555" y="3832407"/>
            <a:ext cx="9746883" cy="2286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7940023" y="476468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3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6200000">
            <a:off x="2994459" y="4751172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5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10360035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5457969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10" hasCustomPrompt="1"/>
          </p:nvPr>
        </p:nvSpPr>
        <p:spPr>
          <a:xfrm>
            <a:off x="2154765" y="3109516"/>
            <a:ext cx="2980267" cy="475456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9" name="Content Placeholder 27"/>
          <p:cNvSpPr>
            <a:spLocks noGrp="1"/>
          </p:cNvSpPr>
          <p:nvPr>
            <p:ph sz="quarter" idx="11" hasCustomPrompt="1"/>
          </p:nvPr>
        </p:nvSpPr>
        <p:spPr>
          <a:xfrm>
            <a:off x="7056967" y="3103497"/>
            <a:ext cx="2980267" cy="47545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Content Placeholder 27"/>
          <p:cNvSpPr>
            <a:spLocks noGrp="1"/>
          </p:cNvSpPr>
          <p:nvPr>
            <p:ph sz="quarter" idx="12" hasCustomPrompt="1"/>
          </p:nvPr>
        </p:nvSpPr>
        <p:spPr>
          <a:xfrm>
            <a:off x="8814265" y="2028019"/>
            <a:ext cx="2980267" cy="475456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1" name="Content Placeholder 27"/>
          <p:cNvSpPr>
            <a:spLocks noGrp="1"/>
          </p:cNvSpPr>
          <p:nvPr>
            <p:ph sz="quarter" idx="13" hasCustomPrompt="1"/>
          </p:nvPr>
        </p:nvSpPr>
        <p:spPr>
          <a:xfrm>
            <a:off x="397465" y="2028019"/>
            <a:ext cx="2980267" cy="475456"/>
          </a:xfrm>
          <a:ln w="28575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2" name="Content Placeholder 27"/>
          <p:cNvSpPr>
            <a:spLocks noGrp="1"/>
          </p:cNvSpPr>
          <p:nvPr>
            <p:ph sz="quarter" idx="14" hasCustomPrompt="1"/>
          </p:nvPr>
        </p:nvSpPr>
        <p:spPr>
          <a:xfrm>
            <a:off x="4605865" y="2032026"/>
            <a:ext cx="2980267" cy="475456"/>
          </a:xfrm>
          <a:ln w="28575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5" hasCustomPrompt="1"/>
          </p:nvPr>
        </p:nvSpPr>
        <p:spPr>
          <a:xfrm>
            <a:off x="4605865" y="4624405"/>
            <a:ext cx="2980267" cy="47545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Content Placeholder 27"/>
          <p:cNvSpPr>
            <a:spLocks noGrp="1"/>
          </p:cNvSpPr>
          <p:nvPr>
            <p:ph sz="quarter" idx="16" hasCustomPrompt="1"/>
          </p:nvPr>
        </p:nvSpPr>
        <p:spPr>
          <a:xfrm>
            <a:off x="395603" y="4619227"/>
            <a:ext cx="2288328" cy="48063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7" hasCustomPrompt="1"/>
          </p:nvPr>
        </p:nvSpPr>
        <p:spPr>
          <a:xfrm>
            <a:off x="7056967" y="5699883"/>
            <a:ext cx="2980267" cy="475456"/>
          </a:xfrm>
          <a:ln w="28575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8" hasCustomPrompt="1"/>
          </p:nvPr>
        </p:nvSpPr>
        <p:spPr>
          <a:xfrm>
            <a:off x="2154765" y="5699883"/>
            <a:ext cx="2980267" cy="47545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5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41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9508070" y="4614148"/>
            <a:ext cx="2286463" cy="485714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49369" y="3712074"/>
            <a:ext cx="535510" cy="714013"/>
          </a:xfrm>
          <a:prstGeom prst="ellipse">
            <a:avLst/>
          </a:prstGeom>
          <a:solidFill>
            <a:schemeClr val="accent4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462017" y="3825240"/>
            <a:ext cx="365760" cy="487680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730445" y="3712074"/>
            <a:ext cx="535510" cy="714013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387545" y="3825241"/>
            <a:ext cx="365760" cy="487680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5696351" y="3546387"/>
            <a:ext cx="784040" cy="104538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86681" y="31584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4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38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9044621" y="4215199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27155" y="2196359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8922912">
            <a:off x="7040701" y="4088606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3209036">
            <a:off x="5135297" y="3668665"/>
            <a:ext cx="1921404" cy="7164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9800000">
            <a:off x="1997004" y="3215363"/>
            <a:ext cx="2561872" cy="537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225" y="2972329"/>
            <a:ext cx="2561872" cy="192140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Simple Flowchart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10836" y="1530059"/>
            <a:ext cx="2818059" cy="211354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2223" y="3862096"/>
            <a:ext cx="3099864" cy="232489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21637" y="1693635"/>
            <a:ext cx="3409851" cy="255738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61506" y="1680936"/>
            <a:ext cx="1446111" cy="1084583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9303507" y="4805113"/>
            <a:ext cx="1446111" cy="1084583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78569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Detailed Flowchart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7577849">
            <a:off x="6078782" y="3716953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1130551">
            <a:off x="6322207" y="503540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2141877">
            <a:off x="2899909" y="4325740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19863228">
            <a:off x="2988552" y="537275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4679484">
            <a:off x="4515762" y="352903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22629" y="3653218"/>
            <a:ext cx="3409851" cy="25573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20146242">
            <a:off x="1079335" y="5941290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235856">
            <a:off x="619824" y="539476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14291" y="5096725"/>
            <a:ext cx="1924772" cy="1443579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32803" y="4737278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865750" y="5783091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3146757">
            <a:off x="800319" y="3317469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0631006">
            <a:off x="1185385" y="4016588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5279704">
            <a:off x="1941866" y="3417604"/>
            <a:ext cx="1921404" cy="7164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74581" y="3301049"/>
            <a:ext cx="1924772" cy="144357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1618" y="2404698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806751" y="1755447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7158" y="3655303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5930608">
            <a:off x="4235071" y="2310130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3118959">
            <a:off x="3658191" y="258376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14743" y="2089671"/>
            <a:ext cx="2117251" cy="15879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112415" y="1377073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758071" y="1077894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6459146" y="2250441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9553360">
            <a:off x="6866056" y="2404511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20935645">
            <a:off x="7902656" y="263721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08898">
            <a:off x="6958711" y="310859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49581" y="2259250"/>
            <a:ext cx="2117249" cy="158793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628599" y="1241557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16358" y="1996399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9217818" y="3085656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727142" y="1029538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 rot="10379606">
            <a:off x="8517608" y="4943632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 rot="13011470">
            <a:off x="8517608" y="559455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 rot="7570651">
            <a:off x="7354239" y="5575810"/>
            <a:ext cx="1921404" cy="71648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15574" y="4126472"/>
            <a:ext cx="2328977" cy="1746733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0646303" y="4343933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0275217" y="5738274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28358" y="5785535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64843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Text Arrows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3" y="1553634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One: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248322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Two: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7658443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Three: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4993" y="5604407"/>
            <a:ext cx="11656055" cy="1058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en-US" dirty="0"/>
              <a:t>Click to edit. Efficiently unleash cross-media information without cross-media value. Quickly maximize timely deliverables for real-time schemas. Dramatically maintain clicks-and-mortar solutions without functional solutions.</a:t>
            </a:r>
          </a:p>
        </p:txBody>
      </p:sp>
    </p:spTree>
    <p:extLst>
      <p:ext uri="{BB962C8B-B14F-4D97-AF65-F5344CB8AC3E}">
        <p14:creationId xmlns:p14="http://schemas.microsoft.com/office/powerpoint/2010/main" val="291250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orient="horz" pos="3984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Circle Diagram Template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4425" y="3317439"/>
            <a:ext cx="4125920" cy="309444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3819" y="1410229"/>
            <a:ext cx="4125920" cy="3094440"/>
          </a:xfrm>
          <a:custGeom>
            <a:avLst/>
            <a:gdLst>
              <a:gd name="connsiteX0" fmla="*/ 1547220 w 3094440"/>
              <a:gd name="connsiteY0" fmla="*/ 0 h 3094440"/>
              <a:gd name="connsiteX1" fmla="*/ 3094440 w 3094440"/>
              <a:gd name="connsiteY1" fmla="*/ 1547220 h 3094440"/>
              <a:gd name="connsiteX2" fmla="*/ 1547220 w 3094440"/>
              <a:gd name="connsiteY2" fmla="*/ 3094440 h 3094440"/>
              <a:gd name="connsiteX3" fmla="*/ 1475018 w 3094440"/>
              <a:gd name="connsiteY3" fmla="*/ 3090794 h 3094440"/>
              <a:gd name="connsiteX4" fmla="*/ 1452269 w 3094440"/>
              <a:gd name="connsiteY4" fmla="*/ 3002321 h 3094440"/>
              <a:gd name="connsiteX5" fmla="*/ 132803 w 3094440"/>
              <a:gd name="connsiteY5" fmla="*/ 1923185 h 3094440"/>
              <a:gd name="connsiteX6" fmla="*/ 46811 w 3094440"/>
              <a:gd name="connsiteY6" fmla="*/ 1918843 h 3094440"/>
              <a:gd name="connsiteX7" fmla="*/ 31434 w 3094440"/>
              <a:gd name="connsiteY7" fmla="*/ 1859039 h 3094440"/>
              <a:gd name="connsiteX8" fmla="*/ 0 w 3094440"/>
              <a:gd name="connsiteY8" fmla="*/ 1547220 h 3094440"/>
              <a:gd name="connsiteX9" fmla="*/ 1547220 w 3094440"/>
              <a:gd name="connsiteY9" fmla="*/ 0 h 309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40" h="3094440">
                <a:moveTo>
                  <a:pt x="1547220" y="0"/>
                </a:moveTo>
                <a:cubicBezTo>
                  <a:pt x="2401726" y="0"/>
                  <a:pt x="3094440" y="692714"/>
                  <a:pt x="3094440" y="1547220"/>
                </a:cubicBezTo>
                <a:cubicBezTo>
                  <a:pt x="3094440" y="2401726"/>
                  <a:pt x="2401726" y="3094440"/>
                  <a:pt x="1547220" y="3094440"/>
                </a:cubicBezTo>
                <a:lnTo>
                  <a:pt x="1475018" y="3090794"/>
                </a:lnTo>
                <a:lnTo>
                  <a:pt x="1452269" y="3002321"/>
                </a:lnTo>
                <a:cubicBezTo>
                  <a:pt x="1271442" y="2420945"/>
                  <a:pt x="756960" y="1986572"/>
                  <a:pt x="132803" y="1923185"/>
                </a:cubicBezTo>
                <a:lnTo>
                  <a:pt x="46811" y="1918843"/>
                </a:lnTo>
                <a:lnTo>
                  <a:pt x="31434" y="1859039"/>
                </a:lnTo>
                <a:cubicBezTo>
                  <a:pt x="10824" y="1758319"/>
                  <a:pt x="0" y="1654033"/>
                  <a:pt x="0" y="1547220"/>
                </a:cubicBezTo>
                <a:cubicBezTo>
                  <a:pt x="0" y="692714"/>
                  <a:pt x="692714" y="0"/>
                  <a:pt x="1547220" y="0"/>
                </a:cubicBez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563307" y="3498558"/>
            <a:ext cx="4125920" cy="3090703"/>
          </a:xfrm>
          <a:custGeom>
            <a:avLst/>
            <a:gdLst>
              <a:gd name="connsiteX0" fmla="*/ 1621227 w 3094440"/>
              <a:gd name="connsiteY0" fmla="*/ 0 h 3090703"/>
              <a:gd name="connsiteX1" fmla="*/ 1705415 w 3094440"/>
              <a:gd name="connsiteY1" fmla="*/ 4251 h 3090703"/>
              <a:gd name="connsiteX2" fmla="*/ 3094440 w 3094440"/>
              <a:gd name="connsiteY2" fmla="*/ 1543483 h 3090703"/>
              <a:gd name="connsiteX3" fmla="*/ 1547220 w 3094440"/>
              <a:gd name="connsiteY3" fmla="*/ 3090703 h 3090703"/>
              <a:gd name="connsiteX4" fmla="*/ 0 w 3094440"/>
              <a:gd name="connsiteY4" fmla="*/ 1543483 h 3090703"/>
              <a:gd name="connsiteX5" fmla="*/ 69560 w 3094440"/>
              <a:gd name="connsiteY5" fmla="*/ 1083387 h 3090703"/>
              <a:gd name="connsiteX6" fmla="*/ 93013 w 3094440"/>
              <a:gd name="connsiteY6" fmla="*/ 1019310 h 3090703"/>
              <a:gd name="connsiteX7" fmla="*/ 167019 w 3094440"/>
              <a:gd name="connsiteY7" fmla="*/ 1023047 h 3090703"/>
              <a:gd name="connsiteX8" fmla="*/ 1592651 w 3094440"/>
              <a:gd name="connsiteY8" fmla="*/ 7807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4440" h="3090703">
                <a:moveTo>
                  <a:pt x="1621227" y="0"/>
                </a:moveTo>
                <a:lnTo>
                  <a:pt x="1705415" y="4251"/>
                </a:lnTo>
                <a:cubicBezTo>
                  <a:pt x="2485610" y="83484"/>
                  <a:pt x="3094440" y="742384"/>
                  <a:pt x="3094440" y="1543483"/>
                </a:cubicBezTo>
                <a:cubicBezTo>
                  <a:pt x="3094440" y="2397989"/>
                  <a:pt x="2401726" y="3090703"/>
                  <a:pt x="1547220" y="3090703"/>
                </a:cubicBezTo>
                <a:cubicBezTo>
                  <a:pt x="692714" y="3090703"/>
                  <a:pt x="0" y="2397989"/>
                  <a:pt x="0" y="1543483"/>
                </a:cubicBezTo>
                <a:cubicBezTo>
                  <a:pt x="0" y="1383263"/>
                  <a:pt x="24354" y="1228732"/>
                  <a:pt x="69560" y="1083387"/>
                </a:cubicBezTo>
                <a:lnTo>
                  <a:pt x="93013" y="1019310"/>
                </a:lnTo>
                <a:lnTo>
                  <a:pt x="167019" y="1023047"/>
                </a:lnTo>
                <a:cubicBezTo>
                  <a:pt x="807899" y="1023047"/>
                  <a:pt x="1357770" y="633396"/>
                  <a:pt x="1592651" y="78075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879739" y="193255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74511" y="275679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828005" y="3353893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2277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97777" y="4008438"/>
            <a:ext cx="6728179" cy="1747837"/>
          </a:xfrm>
        </p:spPr>
        <p:txBody>
          <a:bodyPr anchor="b">
            <a:norm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84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32, 28,2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C5BC-7066-46C0-AC7E-EBF1458A5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166712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3200"/>
            </a:lvl1pPr>
            <a:lvl2pPr>
              <a:lnSpc>
                <a:spcPct val="100000"/>
              </a:lnSpc>
              <a:spcBef>
                <a:spcPts val="800"/>
              </a:spcBef>
              <a:defRPr sz="2800"/>
            </a:lvl2pPr>
            <a:lvl3pPr>
              <a:lnSpc>
                <a:spcPct val="100000"/>
              </a:lnSpc>
              <a:spcBef>
                <a:spcPts val="800"/>
              </a:spcBef>
              <a:buFont typeface="Wingdings" pitchFamily="2" charset="2"/>
              <a:buChar char="Ø"/>
              <a:defRPr sz="2400"/>
            </a:lvl3pPr>
            <a:lvl4pPr>
              <a:lnSpc>
                <a:spcPct val="150000"/>
              </a:lnSpc>
              <a:spcBef>
                <a:spcPts val="0"/>
              </a:spcBef>
              <a:defRPr sz="2800"/>
            </a:lvl4pPr>
            <a:lvl5pPr>
              <a:lnSpc>
                <a:spcPct val="150000"/>
              </a:lnSpc>
              <a:spcBef>
                <a:spcPts val="0"/>
              </a:spcBef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401" y="6248401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5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3959"/>
            <a:ext cx="12192000" cy="44820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-27432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940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Column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13959"/>
            <a:ext cx="5099756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11019" y="1613959"/>
            <a:ext cx="5142781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defRPr sz="3200">
                <a:latin typeface="+mj-lt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sz="2800">
                <a:latin typeface="+mj-lt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01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 Size Image Only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28750"/>
            <a:ext cx="12192000" cy="542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5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8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 Gallery Option One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23289" y="1600202"/>
            <a:ext cx="4786488" cy="2184399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123289" y="3920067"/>
            <a:ext cx="4786488" cy="2709333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4800" y="1600201"/>
            <a:ext cx="6580717" cy="5029199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latin typeface="+mj-lt"/>
              </a:defRPr>
            </a:lvl1pPr>
            <a:lvl2pPr>
              <a:spcAft>
                <a:spcPts val="600"/>
              </a:spcAft>
              <a:buClr>
                <a:schemeClr val="accent4">
                  <a:lumMod val="90000"/>
                  <a:lumOff val="10000"/>
                </a:schemeClr>
              </a:buClr>
              <a:defRPr sz="3200">
                <a:latin typeface="+mj-lt"/>
              </a:defRPr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8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Photo Gallery Option Two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325564"/>
            <a:ext cx="6096000" cy="5532437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25563"/>
            <a:ext cx="6096000" cy="278124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4106814"/>
            <a:ext cx="6096000" cy="275118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38248-A358-4820-9F07-56CD64812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Photos with Captions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690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9045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53402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889" y="4875743"/>
            <a:ext cx="3013427" cy="503237"/>
          </a:xfrm>
          <a:prstGeom prst="wedgeRectCallout">
            <a:avLst>
              <a:gd name="adj1" fmla="val 20901"/>
              <a:gd name="adj2" fmla="val -72816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738308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33952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314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83252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13959"/>
            <a:ext cx="12192000" cy="489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FB939-BF2F-42E0-9929-FBB99E58B7CC}"/>
              </a:ext>
            </a:extLst>
          </p:cNvPr>
          <p:cNvSpPr txBox="1"/>
          <p:nvPr userDrawn="1"/>
        </p:nvSpPr>
        <p:spPr>
          <a:xfrm>
            <a:off x="11176000" y="6511133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A94437F-5DC2-4535-9C0A-413BD4FA0369}" type="slidenum">
              <a:rPr lang="en-US" sz="1600" smtClean="0">
                <a:solidFill>
                  <a:schemeClr val="accent2"/>
                </a:solidFill>
                <a:latin typeface="+mj-lt"/>
              </a:rPr>
              <a:t>‹#›</a:t>
            </a:fld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1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36" r:id="rId3"/>
    <p:sldLayoutId id="2147483717" r:id="rId4"/>
    <p:sldLayoutId id="2147483739" r:id="rId5"/>
    <p:sldLayoutId id="2147483719" r:id="rId6"/>
    <p:sldLayoutId id="2147483720" r:id="rId7"/>
    <p:sldLayoutId id="2147483721" r:id="rId8"/>
    <p:sldLayoutId id="2147483723" r:id="rId9"/>
    <p:sldLayoutId id="2147483743" r:id="rId10"/>
    <p:sldLayoutId id="2147483724" r:id="rId11"/>
    <p:sldLayoutId id="2147483737" r:id="rId12"/>
    <p:sldLayoutId id="2147483725" r:id="rId13"/>
    <p:sldLayoutId id="2147483726" r:id="rId14"/>
    <p:sldLayoutId id="2147483727" r:id="rId15"/>
    <p:sldLayoutId id="2147483728" r:id="rId16"/>
    <p:sldLayoutId id="2147483731" r:id="rId17"/>
    <p:sldLayoutId id="2147483733" r:id="rId18"/>
    <p:sldLayoutId id="2147483740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120000"/>
        <a:buFont typeface="Wingdings" panose="05000000000000000000" pitchFamily="2" charset="2"/>
        <a:buChar char="§"/>
        <a:defRPr sz="28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50000"/>
        <a:buFont typeface="Franklin Gothic Medium" panose="020B0603020102020204" pitchFamily="34" charset="0"/>
        <a:buChar char="»"/>
        <a:defRPr sz="2400" b="0" i="0" u="none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00000"/>
        <a:buFont typeface="Arial" panose="020B0604020202020204" pitchFamily="34" charset="0"/>
        <a:buChar char="•"/>
        <a:defRPr sz="20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/>
          <a:lstStyle/>
          <a:p>
            <a:r>
              <a:rPr lang="en-US" dirty="0"/>
              <a:t>Asphalt Overlay of </a:t>
            </a:r>
            <a:r>
              <a:rPr lang="en-US" dirty="0" smtClean="0"/>
              <a:t>Fractured JCPs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F2ED385-6661-4F5D-883A-CE9104778281}"/>
              </a:ext>
            </a:extLst>
          </p:cNvPr>
          <p:cNvSpPr txBox="1">
            <a:spLocks/>
          </p:cNvSpPr>
          <p:nvPr/>
        </p:nvSpPr>
        <p:spPr>
          <a:xfrm>
            <a:off x="6400800" y="3429000"/>
            <a:ext cx="7774952" cy="456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20000"/>
              <a:buFont typeface="Wingdings" panose="05000000000000000000" pitchFamily="2" charset="2"/>
              <a:buNone/>
              <a:defRPr sz="2400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50000"/>
              <a:buFont typeface="Franklin Gothic Medium" panose="020B0603020102020204" pitchFamily="34" charset="0"/>
              <a:buNone/>
              <a:defRPr sz="20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None/>
              <a:defRPr sz="18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/>
              <a:t>Presenter: Julie </a:t>
            </a:r>
            <a:r>
              <a:rPr lang="en-US" b="1" dirty="0" err="1" smtClean="0"/>
              <a:t>Vandenbossche</a:t>
            </a:r>
            <a:endParaRPr lang="en-US" b="1" dirty="0" smtClean="0"/>
          </a:p>
          <a:p>
            <a:pPr algn="l"/>
            <a:r>
              <a:rPr lang="en-US" sz="1800" dirty="0" smtClean="0"/>
              <a:t>Lydia </a:t>
            </a:r>
            <a:r>
              <a:rPr lang="en-US" sz="1800" dirty="0" err="1" smtClean="0"/>
              <a:t>Peddicord</a:t>
            </a:r>
            <a:r>
              <a:rPr lang="en-US" sz="1800" dirty="0" smtClean="0"/>
              <a:t> – </a:t>
            </a:r>
            <a:r>
              <a:rPr lang="en-US" sz="1800" dirty="0" err="1" smtClean="0"/>
              <a:t>PennDOT</a:t>
            </a:r>
            <a:endParaRPr lang="en-US" sz="1800" dirty="0" smtClean="0"/>
          </a:p>
          <a:p>
            <a:pPr algn="l"/>
            <a:r>
              <a:rPr lang="en-US" sz="1800" dirty="0" smtClean="0"/>
              <a:t>Tom Adams- Formerly with </a:t>
            </a:r>
            <a:r>
              <a:rPr lang="en-US" sz="1800" dirty="0" err="1" smtClean="0"/>
              <a:t>PennDOT</a:t>
            </a:r>
            <a:endParaRPr lang="en-US" sz="1800" dirty="0" smtClean="0"/>
          </a:p>
          <a:p>
            <a:pPr algn="l"/>
            <a:r>
              <a:rPr lang="en-US" sz="1800" dirty="0" smtClean="0"/>
              <a:t>Greg </a:t>
            </a:r>
            <a:r>
              <a:rPr lang="en-US" sz="1800" dirty="0" err="1" smtClean="0"/>
              <a:t>Tomon</a:t>
            </a:r>
            <a:r>
              <a:rPr lang="en-US" sz="1800" dirty="0" smtClean="0"/>
              <a:t> – Lindy Paving (Site Photos)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Traffic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429617" y="2184913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en-US" sz="2400" dirty="0">
                <a:solidFill>
                  <a:prstClr val="black"/>
                </a:solidFill>
              </a:rPr>
              <a:t>Initial 2-way ADTT = </a:t>
            </a:r>
            <a:r>
              <a:rPr lang="en-US" sz="2400" dirty="0" smtClean="0">
                <a:solidFill>
                  <a:prstClr val="black"/>
                </a:solidFill>
              </a:rPr>
              <a:t>2,382</a:t>
            </a:r>
          </a:p>
          <a:p>
            <a:pPr marL="0" indent="0" defTabSz="914377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Trucks </a:t>
            </a:r>
            <a:r>
              <a:rPr lang="en-US" sz="2400" dirty="0">
                <a:solidFill>
                  <a:prstClr val="black"/>
                </a:solidFill>
              </a:rPr>
              <a:t>in design direction = 50%</a:t>
            </a:r>
          </a:p>
          <a:p>
            <a:pPr marL="0" indent="0" defTabSz="914377">
              <a:buNone/>
            </a:pPr>
            <a:r>
              <a:rPr lang="en-US" sz="2400" dirty="0">
                <a:solidFill>
                  <a:prstClr val="black"/>
                </a:solidFill>
              </a:rPr>
              <a:t># Lanes in design direction = 4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dirty="0" smtClean="0">
                <a:solidFill>
                  <a:prstClr val="black"/>
                </a:solidFill>
              </a:rPr>
              <a:t>Trucks </a:t>
            </a:r>
            <a:r>
              <a:rPr lang="en-US" dirty="0">
                <a:solidFill>
                  <a:prstClr val="black"/>
                </a:solidFill>
              </a:rPr>
              <a:t>in design lane = 90 %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800" u="sng" dirty="0">
                <a:solidFill>
                  <a:srgbClr val="002060"/>
                </a:solidFill>
                <a:latin typeface="Calibri" panose="020F0502020204030204"/>
              </a:rPr>
              <a:t>35-yr design </a:t>
            </a:r>
            <a:r>
              <a:rPr lang="en-US" sz="2800" u="sng" dirty="0" smtClean="0">
                <a:solidFill>
                  <a:srgbClr val="002060"/>
                </a:solidFill>
                <a:latin typeface="Calibri" panose="020F0502020204030204"/>
              </a:rPr>
              <a:t>traffic</a:t>
            </a:r>
            <a:endParaRPr lang="en-US" sz="2800" u="sng" dirty="0">
              <a:solidFill>
                <a:srgbClr val="002060"/>
              </a:solidFill>
              <a:latin typeface="Calibri" panose="020F0502020204030204"/>
            </a:endParaRP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12.38 million flexible 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ESALs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17 million heavy trucks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916B4-7862-4F07-9032-BF1185C7B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000020"/>
            <a:ext cx="5900056" cy="36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2400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Current Structure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552475-020F-4B31-B0D4-8C87549C9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6"/>
          <a:stretch/>
        </p:blipFill>
        <p:spPr>
          <a:xfrm>
            <a:off x="3827642" y="2341422"/>
            <a:ext cx="7435269" cy="3606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E779D4-554D-4F0A-B333-58FD76185D3E}"/>
              </a:ext>
            </a:extLst>
          </p:cNvPr>
          <p:cNvSpPr txBox="1"/>
          <p:nvPr/>
        </p:nvSpPr>
        <p:spPr>
          <a:xfrm>
            <a:off x="381000" y="1349832"/>
            <a:ext cx="32247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10 in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- Break and Seat JRCP</a:t>
            </a:r>
          </a:p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12 in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- 2A Dense graded subbase (A-1-a)</a:t>
            </a:r>
          </a:p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Subgrade A-2-4</a:t>
            </a:r>
          </a:p>
        </p:txBody>
      </p:sp>
    </p:spTree>
    <p:extLst>
      <p:ext uri="{BB962C8B-B14F-4D97-AF65-F5344CB8AC3E}">
        <p14:creationId xmlns:p14="http://schemas.microsoft.com/office/powerpoint/2010/main" val="10477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AASHTO ’93 </a:t>
            </a:r>
            <a:r>
              <a:rPr lang="en-US" sz="4000" dirty="0" smtClean="0">
                <a:solidFill>
                  <a:srgbClr val="FFFFFF"/>
                </a:solidFill>
              </a:rPr>
              <a:t>Guide – Break and seat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1046A-ABAE-40BB-9F15-1EF9AC3AE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771445"/>
            <a:ext cx="9524999" cy="4762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89350D-4ED8-4F6A-B41F-3B3FECAD71CC}"/>
              </a:ext>
            </a:extLst>
          </p:cNvPr>
          <p:cNvSpPr/>
          <p:nvPr/>
        </p:nvSpPr>
        <p:spPr>
          <a:xfrm>
            <a:off x="2609276" y="6012875"/>
            <a:ext cx="4548909" cy="6326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A60F1-3FF8-4C42-9FF4-0796B5BA0D79}"/>
              </a:ext>
            </a:extLst>
          </p:cNvPr>
          <p:cNvSpPr txBox="1"/>
          <p:nvPr/>
        </p:nvSpPr>
        <p:spPr>
          <a:xfrm>
            <a:off x="5638800" y="64455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Tom Adams – Formerly with PennDOT</a:t>
            </a:r>
          </a:p>
        </p:txBody>
      </p:sp>
    </p:spTree>
    <p:extLst>
      <p:ext uri="{BB962C8B-B14F-4D97-AF65-F5344CB8AC3E}">
        <p14:creationId xmlns:p14="http://schemas.microsoft.com/office/powerpoint/2010/main" val="2901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AASHTO ’93 </a:t>
            </a:r>
            <a:r>
              <a:rPr lang="en-US" sz="4000" dirty="0" err="1" smtClean="0">
                <a:solidFill>
                  <a:srgbClr val="FFFFFF"/>
                </a:solidFill>
              </a:rPr>
              <a:t>Gui</a:t>
            </a:r>
            <a:r>
              <a:rPr lang="en-US" sz="4000" dirty="0">
                <a:solidFill>
                  <a:srgbClr val="FFFFFF"/>
                </a:solidFill>
              </a:rPr>
              <a:t> – Break and seat 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C0FCD-27D8-4E45-AFB9-A8A7F8EF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2" y="2321030"/>
            <a:ext cx="9259455" cy="1769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03045-B6DE-4F74-8662-5986950BC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1" y="4595873"/>
            <a:ext cx="6629597" cy="99671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427D48-6393-46C1-AC17-DD52361BBB4B}"/>
              </a:ext>
            </a:extLst>
          </p:cNvPr>
          <p:cNvSpPr/>
          <p:nvPr/>
        </p:nvSpPr>
        <p:spPr>
          <a:xfrm>
            <a:off x="762000" y="4777885"/>
            <a:ext cx="4548909" cy="6326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6EC379-11C4-43A9-B6FA-45E15E16FB52}"/>
              </a:ext>
            </a:extLst>
          </p:cNvPr>
          <p:cNvSpPr txBox="1"/>
          <p:nvPr/>
        </p:nvSpPr>
        <p:spPr>
          <a:xfrm>
            <a:off x="4191000" y="64008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Tom Adams – Formerly with PennDOT</a:t>
            </a:r>
          </a:p>
        </p:txBody>
      </p:sp>
    </p:spTree>
    <p:extLst>
      <p:ext uri="{BB962C8B-B14F-4D97-AF65-F5344CB8AC3E}">
        <p14:creationId xmlns:p14="http://schemas.microsoft.com/office/powerpoint/2010/main" val="34533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NAPA </a:t>
            </a:r>
            <a:r>
              <a:rPr lang="en-US" sz="4000" dirty="0" err="1" smtClean="0">
                <a:solidFill>
                  <a:srgbClr val="FFFFFF"/>
                </a:solidFill>
              </a:rPr>
              <a:t>Rubblization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Design Guide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05E1-E92C-431D-A818-4FE4AAC6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1"/>
          <a:stretch/>
        </p:blipFill>
        <p:spPr>
          <a:xfrm>
            <a:off x="381000" y="1752600"/>
            <a:ext cx="9762874" cy="493739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2FB674-75AD-44B3-B149-CA43D45CBF00}"/>
              </a:ext>
            </a:extLst>
          </p:cNvPr>
          <p:cNvSpPr/>
          <p:nvPr/>
        </p:nvSpPr>
        <p:spPr>
          <a:xfrm>
            <a:off x="699657" y="4759744"/>
            <a:ext cx="1052945" cy="822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5EAA6-93F6-4DCD-9CF1-B8A404129784}"/>
              </a:ext>
            </a:extLst>
          </p:cNvPr>
          <p:cNvSpPr txBox="1"/>
          <p:nvPr/>
        </p:nvSpPr>
        <p:spPr>
          <a:xfrm>
            <a:off x="5562600" y="645789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Tom Adams – Formerly with PennDOT</a:t>
            </a:r>
          </a:p>
        </p:txBody>
      </p:sp>
    </p:spTree>
    <p:extLst>
      <p:ext uri="{BB962C8B-B14F-4D97-AF65-F5344CB8AC3E}">
        <p14:creationId xmlns:p14="http://schemas.microsoft.com/office/powerpoint/2010/main" val="41513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8AFBC2-171F-4D7F-A0D7-4F1BC282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6"/>
          <a:stretch/>
        </p:blipFill>
        <p:spPr>
          <a:xfrm>
            <a:off x="228600" y="2362200"/>
            <a:ext cx="7435269" cy="36068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– </a:t>
            </a:r>
            <a:r>
              <a:rPr lang="en-US" sz="4000" dirty="0" smtClean="0">
                <a:solidFill>
                  <a:srgbClr val="FFFFFF"/>
                </a:solidFill>
              </a:rPr>
              <a:t>General info.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447800"/>
            <a:ext cx="4753638" cy="350568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4510726" y="63468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10624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E7EB29-0CE9-4EDD-A3AD-F9E9EC3271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706880" y="1485900"/>
            <a:ext cx="8778240" cy="528583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Inputs – </a:t>
            </a:r>
            <a:r>
              <a:rPr lang="en-US" dirty="0" smtClean="0"/>
              <a:t>Traffic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99" y="2161998"/>
            <a:ext cx="5929757" cy="23577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4510726" y="63468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13527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4D0F98C-8655-4C50-A9C4-CCA028A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Inputs – Climate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28751"/>
            <a:ext cx="7805481" cy="5614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45181-4C8A-411D-B04B-82E87143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33800"/>
            <a:ext cx="5901761" cy="190206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5638800" y="64008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36891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8AFBC2-171F-4D7F-A0D7-4F1BC282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6"/>
          <a:stretch/>
        </p:blipFill>
        <p:spPr>
          <a:xfrm>
            <a:off x="123457" y="1829221"/>
            <a:ext cx="7435269" cy="36068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– </a:t>
            </a:r>
            <a:r>
              <a:rPr lang="en-US" sz="4000" dirty="0" smtClean="0">
                <a:solidFill>
                  <a:srgbClr val="FFFFFF"/>
                </a:solidFill>
              </a:rPr>
              <a:t>Break </a:t>
            </a:r>
            <a:r>
              <a:rPr lang="en-US" sz="4000" dirty="0">
                <a:solidFill>
                  <a:srgbClr val="FFFFFF"/>
                </a:solidFill>
              </a:rPr>
              <a:t>and seat layer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5353B-09B8-4C9D-A59A-CD5C63D9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95" y="2742648"/>
            <a:ext cx="6905219" cy="31932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8B55D1-01BC-4292-8151-CB12368760A0}"/>
              </a:ext>
            </a:extLst>
          </p:cNvPr>
          <p:cNvSpPr/>
          <p:nvPr/>
        </p:nvSpPr>
        <p:spPr>
          <a:xfrm>
            <a:off x="4423641" y="2608336"/>
            <a:ext cx="7813964" cy="1353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8E3CD-A62B-4BB1-B0DF-C112F8E4F28D}"/>
              </a:ext>
            </a:extLst>
          </p:cNvPr>
          <p:cNvCxnSpPr>
            <a:cxnSpLocks/>
          </p:cNvCxnSpPr>
          <p:nvPr/>
        </p:nvCxnSpPr>
        <p:spPr>
          <a:xfrm>
            <a:off x="3509819" y="2545569"/>
            <a:ext cx="1288092" cy="445057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4782244" y="64415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449644-375C-413E-9CDB-2FA9BF88AB41}"/>
              </a:ext>
            </a:extLst>
          </p:cNvPr>
          <p:cNvSpPr/>
          <p:nvPr/>
        </p:nvSpPr>
        <p:spPr>
          <a:xfrm>
            <a:off x="4314825" y="4509900"/>
            <a:ext cx="7813964" cy="825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A534E-E323-408E-90B9-E382CF20820E}"/>
              </a:ext>
            </a:extLst>
          </p:cNvPr>
          <p:cNvCxnSpPr>
            <a:cxnSpLocks/>
          </p:cNvCxnSpPr>
          <p:nvPr/>
        </p:nvCxnSpPr>
        <p:spPr>
          <a:xfrm>
            <a:off x="4057650" y="2768097"/>
            <a:ext cx="514350" cy="1972482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8AFBC2-171F-4D7F-A0D7-4F1BC282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6"/>
          <a:stretch/>
        </p:blipFill>
        <p:spPr>
          <a:xfrm>
            <a:off x="216768" y="2008910"/>
            <a:ext cx="7435269" cy="36068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PaveME</a:t>
            </a:r>
            <a:r>
              <a:rPr lang="en-US" dirty="0"/>
              <a:t> </a:t>
            </a:r>
            <a:r>
              <a:rPr lang="en-US" sz="4000" dirty="0" smtClean="0"/>
              <a:t>–</a:t>
            </a:r>
            <a:r>
              <a:rPr lang="en-US" sz="4000" dirty="0" smtClean="0">
                <a:solidFill>
                  <a:srgbClr val="FFFFFF"/>
                </a:solidFill>
              </a:rPr>
              <a:t>2A </a:t>
            </a:r>
            <a:r>
              <a:rPr lang="en-US" sz="4000" dirty="0">
                <a:solidFill>
                  <a:srgbClr val="FFFFFF"/>
                </a:solidFill>
              </a:rPr>
              <a:t>Subbase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3DA87-A06D-40EC-B608-DB5EF5E01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960" y="2490975"/>
            <a:ext cx="9281175" cy="339720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8B55D1-01BC-4292-8151-CB12368760A0}"/>
              </a:ext>
            </a:extLst>
          </p:cNvPr>
          <p:cNvSpPr/>
          <p:nvPr/>
        </p:nvSpPr>
        <p:spPr>
          <a:xfrm>
            <a:off x="4488295" y="2874591"/>
            <a:ext cx="7813964" cy="1674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8E3CD-A62B-4BB1-B0DF-C112F8E4F28D}"/>
              </a:ext>
            </a:extLst>
          </p:cNvPr>
          <p:cNvCxnSpPr>
            <a:cxnSpLocks/>
          </p:cNvCxnSpPr>
          <p:nvPr/>
        </p:nvCxnSpPr>
        <p:spPr>
          <a:xfrm flipV="1">
            <a:off x="3445167" y="3620658"/>
            <a:ext cx="1089891" cy="103925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4510726" y="63468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6035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E911-BAA4-480F-8496-0DCF0BD4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Asphalt Overlay Design Options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A862199-D6A2-45BE-826C-294EB31BB06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485015"/>
              </p:ext>
            </p:extLst>
          </p:nvPr>
        </p:nvGraphicFramePr>
        <p:xfrm>
          <a:off x="838200" y="1752600"/>
          <a:ext cx="10515600" cy="386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57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8AFBC2-171F-4D7F-A0D7-4F1BC282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86"/>
          <a:stretch/>
        </p:blipFill>
        <p:spPr>
          <a:xfrm>
            <a:off x="216768" y="2008910"/>
            <a:ext cx="7435269" cy="36068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PaveME</a:t>
            </a:r>
            <a:r>
              <a:rPr lang="en-US" dirty="0"/>
              <a:t> </a:t>
            </a:r>
            <a:r>
              <a:rPr lang="en-US" sz="4000" dirty="0" smtClean="0"/>
              <a:t>–</a:t>
            </a:r>
            <a:r>
              <a:rPr lang="en-US" sz="4000" dirty="0" smtClean="0">
                <a:solidFill>
                  <a:srgbClr val="FFFFFF"/>
                </a:solidFill>
              </a:rPr>
              <a:t>Subgrade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81275-E05A-4AFB-8BCD-45E1F648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27" y="3755262"/>
            <a:ext cx="7853195" cy="230773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8B55D1-01BC-4292-8151-CB12368760A0}"/>
              </a:ext>
            </a:extLst>
          </p:cNvPr>
          <p:cNvSpPr/>
          <p:nvPr/>
        </p:nvSpPr>
        <p:spPr>
          <a:xfrm>
            <a:off x="4161269" y="4175895"/>
            <a:ext cx="7813964" cy="1674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18E3CD-A62B-4BB1-B0DF-C112F8E4F28D}"/>
              </a:ext>
            </a:extLst>
          </p:cNvPr>
          <p:cNvCxnSpPr>
            <a:cxnSpLocks/>
          </p:cNvCxnSpPr>
          <p:nvPr/>
        </p:nvCxnSpPr>
        <p:spPr>
          <a:xfrm flipV="1">
            <a:off x="2967763" y="4964546"/>
            <a:ext cx="1248641" cy="48508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BAAB75-8C2E-4B3B-8BFE-E057579EC833}"/>
              </a:ext>
            </a:extLst>
          </p:cNvPr>
          <p:cNvSpPr txBox="1"/>
          <p:nvPr/>
        </p:nvSpPr>
        <p:spPr>
          <a:xfrm>
            <a:off x="4510726" y="63468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12650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Final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9349E-C5DA-46F1-93BE-E010C7F8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656" y="1905000"/>
            <a:ext cx="6527800" cy="4817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FCC10-711A-48AD-BD99-49F861A0AC95}"/>
              </a:ext>
            </a:extLst>
          </p:cNvPr>
          <p:cNvSpPr txBox="1"/>
          <p:nvPr/>
        </p:nvSpPr>
        <p:spPr>
          <a:xfrm>
            <a:off x="-1752600" y="1478047"/>
            <a:ext cx="70642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sz="2000" b="1" u="sng" dirty="0">
                <a:solidFill>
                  <a:prstClr val="black"/>
                </a:solidFill>
                <a:latin typeface="Calibri" panose="020F0502020204030204"/>
              </a:rPr>
              <a:t>8.5 in - HMA Overlay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Mix25 WM SMA 9.5 mm PG76-22 Wearing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2.5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Mix15 19 mm PG76-22 Binder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4.5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Mix11 25 mm PG64-22 Base</a:t>
            </a: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10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Break and Seat JRCP</a:t>
            </a: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12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2A Dense graded subbase (A-1-a)</a:t>
            </a: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Subgrade A-2-4</a:t>
            </a:r>
          </a:p>
        </p:txBody>
      </p:sp>
    </p:spTree>
    <p:extLst>
      <p:ext uri="{BB962C8B-B14F-4D97-AF65-F5344CB8AC3E}">
        <p14:creationId xmlns:p14="http://schemas.microsoft.com/office/powerpoint/2010/main" val="14852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PaveME</a:t>
            </a:r>
            <a:r>
              <a:rPr lang="en-US" sz="4000" dirty="0"/>
              <a:t> </a:t>
            </a:r>
            <a:r>
              <a:rPr lang="en-US" sz="3600" dirty="0" smtClean="0"/>
              <a:t>– Predicted distress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1DE99-6E3F-4188-8152-C1FDA7F50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80" y="2026836"/>
            <a:ext cx="11839235" cy="3383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51F5C-7DD2-44AB-8B81-7D348D35705A}"/>
              </a:ext>
            </a:extLst>
          </p:cNvPr>
          <p:cNvSpPr txBox="1"/>
          <p:nvPr/>
        </p:nvSpPr>
        <p:spPr>
          <a:xfrm>
            <a:off x="4724400" y="64008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/>
              <a:t>Lydia Peddicord - PennDOT</a:t>
            </a:r>
          </a:p>
        </p:txBody>
      </p:sp>
    </p:spTree>
    <p:extLst>
      <p:ext uri="{BB962C8B-B14F-4D97-AF65-F5344CB8AC3E}">
        <p14:creationId xmlns:p14="http://schemas.microsoft.com/office/powerpoint/2010/main" val="7713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2DEFAF-F000-4A3A-8D4D-78C89A36A979}"/>
              </a:ext>
            </a:extLst>
          </p:cNvPr>
          <p:cNvSpPr txBox="1">
            <a:spLocks/>
          </p:cNvSpPr>
          <p:nvPr/>
        </p:nvSpPr>
        <p:spPr>
          <a:xfrm>
            <a:off x="505530" y="1676053"/>
            <a:ext cx="10237473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377"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Sawcut at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1/3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points to a depth sufficient to sever mesh reinforcing steel.</a:t>
            </a:r>
          </a:p>
          <a:p>
            <a:pPr marL="514350" indent="-514350" defTabSz="914377"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Guillotine breaker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used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 fracturing effort as per test section results</a:t>
            </a:r>
          </a:p>
          <a:p>
            <a:pPr marL="971539" lvl="1" indent="-514350" defTabSz="914377">
              <a:buFont typeface="+mj-lt"/>
              <a:buAutoNum type="alphaLcParenR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Typ. breaking pattern of 18 to 24 in apart</a:t>
            </a:r>
          </a:p>
          <a:p>
            <a:pPr marL="971539" lvl="1" indent="-514350" defTabSz="914377">
              <a:buFont typeface="+mj-lt"/>
              <a:buAutoNum type="alphaLcParenR"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800" baseline="-25000" dirty="0" err="1">
                <a:solidFill>
                  <a:prstClr val="black"/>
                </a:solidFill>
                <a:latin typeface="Calibri" panose="020F0502020204030204"/>
              </a:rPr>
              <a:t>back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= 400,000 to 900,000 psi (verify with FWD @ 9kip load)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indent="-514350" defTabSz="914377">
              <a:buFont typeface="+mj-lt"/>
              <a:buAutoNum type="arabicPeriod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Seat cracked pavement using 50-ton pneumatic tire roller (2 to 4 passes)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5257800" y="63246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</p:spTree>
    <p:extLst>
      <p:ext uri="{BB962C8B-B14F-4D97-AF65-F5344CB8AC3E}">
        <p14:creationId xmlns:p14="http://schemas.microsoft.com/office/powerpoint/2010/main" val="34749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 - 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Guillotine breaker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5105400" y="60960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D6CB6-BDDA-45AE-9680-2E97D2521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96"/>
          <a:stretch/>
        </p:blipFill>
        <p:spPr>
          <a:xfrm>
            <a:off x="1224088" y="1767678"/>
            <a:ext cx="6800155" cy="49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 - FWD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5519121" y="60960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86E17-819E-4C9E-B6E5-04F74FDA2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82"/>
          <a:stretch/>
        </p:blipFill>
        <p:spPr>
          <a:xfrm>
            <a:off x="2025570" y="1654101"/>
            <a:ext cx="6541551" cy="52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 – Cracking pattern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5410200" y="627818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18050-E7CE-4776-8D2E-9B6B2CE84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63"/>
          <a:stretch/>
        </p:blipFill>
        <p:spPr>
          <a:xfrm>
            <a:off x="1571142" y="1875969"/>
            <a:ext cx="6650068" cy="4451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ECEC7F-C9C5-48D0-9EF6-5403E6D0F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22" r="40751" b="12650"/>
          <a:stretch/>
        </p:blipFill>
        <p:spPr>
          <a:xfrm>
            <a:off x="8892544" y="2401969"/>
            <a:ext cx="2322993" cy="30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 – Seating the cracked pavement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5933128" y="639479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B2BA5-26C1-4A09-B5E7-92FD332D0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7" b="22619"/>
          <a:stretch/>
        </p:blipFill>
        <p:spPr>
          <a:xfrm>
            <a:off x="474498" y="1752783"/>
            <a:ext cx="8701594" cy="50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Construction- paving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4B702-B0B0-47CB-9815-B0354134A752}"/>
              </a:ext>
            </a:extLst>
          </p:cNvPr>
          <p:cNvSpPr txBox="1"/>
          <p:nvPr/>
        </p:nvSpPr>
        <p:spPr>
          <a:xfrm>
            <a:off x="6852212" y="6342927"/>
            <a:ext cx="5013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Greg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Tomon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– Lindy Paving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DE395-09DC-48DF-B7E1-FC4CD373A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60"/>
          <a:stretch/>
        </p:blipFill>
        <p:spPr>
          <a:xfrm>
            <a:off x="1136708" y="1711070"/>
            <a:ext cx="6704947" cy="50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/>
          <a:lstStyle/>
          <a:p>
            <a:r>
              <a:rPr lang="en-US" dirty="0"/>
              <a:t>Asphalt Overlay of </a:t>
            </a:r>
            <a:r>
              <a:rPr lang="en-US" dirty="0" err="1" smtClean="0"/>
              <a:t>Rubblization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Terminology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857721" y="1939992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377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</a:rPr>
              <a:t>Crack/break and Seat </a:t>
            </a:r>
            <a:r>
              <a:rPr lang="en-US" sz="2400" dirty="0">
                <a:solidFill>
                  <a:prstClr val="black"/>
                </a:solidFill>
              </a:rPr>
              <a:t>-</a:t>
            </a:r>
            <a:r>
              <a:rPr lang="en-US" sz="2400" b="0" i="0" dirty="0">
                <a:solidFill>
                  <a:srgbClr val="4F5D75"/>
                </a:solidFill>
                <a:effectLst/>
              </a:rPr>
              <a:t>breaking the underlying PCC pavement into relatively small pieces (about 1 ft</a:t>
            </a:r>
            <a:r>
              <a:rPr lang="en-US" sz="2400" b="0" i="0" baseline="30000" dirty="0">
                <a:solidFill>
                  <a:srgbClr val="4F5D75"/>
                </a:solidFill>
                <a:effectLst/>
              </a:rPr>
              <a:t>2</a:t>
            </a:r>
            <a:r>
              <a:rPr lang="en-US" sz="2400" b="0" i="0" dirty="0">
                <a:solidFill>
                  <a:srgbClr val="4F5D75"/>
                </a:solidFill>
                <a:effectLst/>
              </a:rPr>
              <a:t> to 2 ft</a:t>
            </a:r>
            <a:r>
              <a:rPr lang="en-US" sz="2400" b="0" i="0" baseline="30000" dirty="0">
                <a:solidFill>
                  <a:srgbClr val="4F5D75"/>
                </a:solidFill>
                <a:effectLst/>
              </a:rPr>
              <a:t>2</a:t>
            </a:r>
            <a:r>
              <a:rPr lang="en-US" sz="2400" b="0" i="0" dirty="0">
                <a:solidFill>
                  <a:srgbClr val="4F5D75"/>
                </a:solidFill>
                <a:effectLst/>
              </a:rPr>
              <a:t>) by repeatedly dropping a large weight. The </a:t>
            </a:r>
            <a:r>
              <a:rPr lang="en-US" sz="2400" b="0" i="0" dirty="0" smtClean="0">
                <a:solidFill>
                  <a:srgbClr val="4F5D75"/>
                </a:solidFill>
                <a:effectLst/>
              </a:rPr>
              <a:t>pieces are then seated.</a:t>
            </a:r>
          </a:p>
          <a:p>
            <a:pPr marL="457200" lvl="1" indent="0" defTabSz="914377">
              <a:buNone/>
            </a:pPr>
            <a:r>
              <a:rPr lang="en-US" b="1" dirty="0" smtClean="0"/>
              <a:t>Design: Overlay/AC over JPCP Fractured</a:t>
            </a:r>
          </a:p>
          <a:p>
            <a:pPr marL="457200" indent="-457200" defTabSz="914377">
              <a:buFont typeface="+mj-lt"/>
              <a:buAutoNum type="arabicPeriod"/>
            </a:pPr>
            <a:endParaRPr lang="en-US" sz="2400" dirty="0">
              <a:solidFill>
                <a:prstClr val="black"/>
              </a:solidFill>
            </a:endParaRPr>
          </a:p>
          <a:p>
            <a:pPr marL="457200" indent="-457200" defTabSz="914377">
              <a:buFont typeface="+mj-lt"/>
              <a:buAutoNum type="arabicPeriod"/>
            </a:pPr>
            <a:r>
              <a:rPr lang="en-US" sz="2400" b="1" dirty="0" err="1">
                <a:solidFill>
                  <a:prstClr val="black"/>
                </a:solidFill>
              </a:rPr>
              <a:t>Rubblization</a:t>
            </a:r>
            <a:r>
              <a:rPr lang="en-US" sz="2400" dirty="0">
                <a:solidFill>
                  <a:prstClr val="black"/>
                </a:solidFill>
              </a:rPr>
              <a:t> - </a:t>
            </a:r>
            <a:r>
              <a:rPr lang="en-US" sz="2400" i="0" dirty="0">
                <a:solidFill>
                  <a:srgbClr val="4F5D75"/>
                </a:solidFill>
                <a:effectLst/>
              </a:rPr>
              <a:t>reducing underlying PCC pavement to </a:t>
            </a:r>
            <a:r>
              <a:rPr lang="en-US" sz="2400" i="0" dirty="0" smtClean="0">
                <a:solidFill>
                  <a:srgbClr val="4F5D75"/>
                </a:solidFill>
                <a:effectLst/>
              </a:rPr>
              <a:t>rubble (3 to 8 in). </a:t>
            </a:r>
            <a:r>
              <a:rPr lang="en-US" sz="2400" i="0" dirty="0">
                <a:solidFill>
                  <a:srgbClr val="4F5D75"/>
                </a:solidFill>
                <a:effectLst/>
              </a:rPr>
              <a:t>This </a:t>
            </a:r>
            <a:r>
              <a:rPr lang="en-US" sz="2400" b="0" i="0" dirty="0">
                <a:solidFill>
                  <a:srgbClr val="4F5D75"/>
                </a:solidFill>
                <a:effectLst/>
              </a:rPr>
              <a:t>rubble is then used as a high quality base course</a:t>
            </a:r>
            <a:r>
              <a:rPr lang="en-US" sz="2400" b="0" i="0" dirty="0" smtClean="0">
                <a:solidFill>
                  <a:srgbClr val="4F5D75"/>
                </a:solidFill>
                <a:effectLst/>
              </a:rPr>
              <a:t>.</a:t>
            </a:r>
          </a:p>
          <a:p>
            <a:pPr marL="457200" lvl="1" indent="0" defTabSz="914377">
              <a:buNone/>
            </a:pPr>
            <a:r>
              <a:rPr lang="en-US" b="1" dirty="0"/>
              <a:t>Design: </a:t>
            </a:r>
            <a:r>
              <a:rPr lang="en-US" b="1" dirty="0" smtClean="0"/>
              <a:t>New Pavement/Flexible Pavement </a:t>
            </a:r>
            <a:endParaRPr lang="en-US" b="1" dirty="0"/>
          </a:p>
          <a:p>
            <a:pPr marL="457200" lvl="1" indent="0" defTabSz="914377"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5776" y="57912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Concrete must be </a:t>
            </a:r>
            <a:r>
              <a:rPr lang="en-US" sz="2400" dirty="0" err="1" smtClean="0">
                <a:solidFill>
                  <a:schemeClr val="tx1"/>
                </a:solidFill>
              </a:rPr>
              <a:t>debonded</a:t>
            </a:r>
            <a:r>
              <a:rPr lang="en-US" sz="2400" dirty="0" smtClean="0">
                <a:solidFill>
                  <a:schemeClr val="tx1"/>
                </a:solidFill>
              </a:rPr>
              <a:t> from the steel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- </a:t>
            </a:r>
            <a:r>
              <a:rPr lang="en-US" sz="4000" dirty="0" err="1" smtClean="0">
                <a:solidFill>
                  <a:srgbClr val="FFFFFF"/>
                </a:solidFill>
              </a:rPr>
              <a:t>Rubblization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771760" y="1970124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F4A75-2D36-4DA4-8D9B-A92C7C5E92CA}"/>
              </a:ext>
            </a:extLst>
          </p:cNvPr>
          <p:cNvSpPr txBox="1"/>
          <p:nvPr/>
        </p:nvSpPr>
        <p:spPr>
          <a:xfrm>
            <a:off x="381000" y="1684704"/>
            <a:ext cx="10868673" cy="552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inputs associated with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rubblization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Select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Pavement/Flexible pavement</a:t>
            </a:r>
          </a:p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 startAt="2"/>
            </a:pPr>
            <a:r>
              <a:rPr lang="en-US" sz="28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Rubblized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Layer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Recommended Ranges: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Subdivide into 2 layers (if needed, based on deflection data)</a:t>
            </a:r>
          </a:p>
          <a:p>
            <a:pPr marL="514350" marR="0" indent="-5143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RMSE will indicated if 2 layers are needed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weight: 140 -160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pcf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Poisson’s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 =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0.3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Elastic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modulus =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50,000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150,000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(65,000 psi recommended if deflection data is not available)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– </a:t>
            </a:r>
            <a:r>
              <a:rPr lang="en-US" sz="4000" dirty="0" smtClean="0">
                <a:solidFill>
                  <a:srgbClr val="FFFFFF"/>
                </a:solidFill>
              </a:rPr>
              <a:t>General info.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7697686" cy="403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05000"/>
            <a:ext cx="4925112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5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– </a:t>
            </a:r>
            <a:r>
              <a:rPr lang="en-US" sz="4000" dirty="0" err="1" smtClean="0">
                <a:solidFill>
                  <a:srgbClr val="FFFFFF"/>
                </a:solidFill>
              </a:rPr>
              <a:t>Rubblized</a:t>
            </a:r>
            <a:r>
              <a:rPr lang="en-US" sz="4000" dirty="0" smtClean="0">
                <a:solidFill>
                  <a:srgbClr val="FFFFFF"/>
                </a:solidFill>
              </a:rPr>
              <a:t> layer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7697686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43" y="2133600"/>
            <a:ext cx="7335274" cy="258163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38B55D1-01BC-4292-8151-CB12368760A0}"/>
              </a:ext>
            </a:extLst>
          </p:cNvPr>
          <p:cNvSpPr/>
          <p:nvPr/>
        </p:nvSpPr>
        <p:spPr>
          <a:xfrm>
            <a:off x="8229599" y="2874591"/>
            <a:ext cx="4072659" cy="1674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18E3CD-A62B-4BB1-B0DF-C112F8E4F28D}"/>
              </a:ext>
            </a:extLst>
          </p:cNvPr>
          <p:cNvCxnSpPr>
            <a:cxnSpLocks/>
          </p:cNvCxnSpPr>
          <p:nvPr/>
        </p:nvCxnSpPr>
        <p:spPr>
          <a:xfrm flipV="1">
            <a:off x="3445167" y="3657600"/>
            <a:ext cx="4784432" cy="66984"/>
          </a:xfrm>
          <a:prstGeom prst="line">
            <a:avLst/>
          </a:prstGeom>
          <a:ln w="38100">
            <a:solidFill>
              <a:srgbClr val="FF0000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Final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FCC10-711A-48AD-BD99-49F861A0AC95}"/>
              </a:ext>
            </a:extLst>
          </p:cNvPr>
          <p:cNvSpPr txBox="1"/>
          <p:nvPr/>
        </p:nvSpPr>
        <p:spPr>
          <a:xfrm>
            <a:off x="-1107440" y="1600200"/>
            <a:ext cx="7064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sz="2000" b="1" u="sng" dirty="0">
                <a:solidFill>
                  <a:prstClr val="black"/>
                </a:solidFill>
                <a:latin typeface="Calibri" panose="020F0502020204030204"/>
              </a:rPr>
              <a:t>8.5 in - HMA Overlay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Mix25 WM SMA 9.5 mm PG76-22 Wearing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2.5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Mix15 19 mm PG76-22 Binder</a:t>
            </a: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4.5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Mix11 25 mm PG64-22 Base</a:t>
            </a: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10 in-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Rubbilized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JRCP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12 in-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2A Dense graded subbase (A-1-a)</a:t>
            </a: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Subgrade A-2-4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981200"/>
            <a:ext cx="6068708" cy="51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5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PaveME</a:t>
            </a:r>
            <a:r>
              <a:rPr lang="en-US" sz="4000" dirty="0"/>
              <a:t> </a:t>
            </a:r>
            <a:r>
              <a:rPr lang="en-US" sz="3600" dirty="0" smtClean="0"/>
              <a:t>– Predicted distress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" y="1828800"/>
            <a:ext cx="12130181" cy="35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10419645" cy="2970741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/>
          <a:lstStyle/>
          <a:p>
            <a:r>
              <a:rPr lang="en-US" dirty="0"/>
              <a:t>Asphalt Overlay of </a:t>
            </a:r>
            <a:r>
              <a:rPr lang="en-US" dirty="0" smtClean="0"/>
              <a:t>Break and Seat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 smtClean="0">
                <a:solidFill>
                  <a:srgbClr val="FFFFFF"/>
                </a:solidFill>
              </a:rPr>
              <a:t>PaveME</a:t>
            </a:r>
            <a:r>
              <a:rPr lang="en-US" sz="4000" dirty="0" smtClean="0">
                <a:solidFill>
                  <a:srgbClr val="FFFFFF"/>
                </a:solidFill>
              </a:rPr>
              <a:t> - Crack/break </a:t>
            </a:r>
            <a:r>
              <a:rPr lang="en-US" sz="4000" dirty="0">
                <a:solidFill>
                  <a:srgbClr val="FFFFFF"/>
                </a:solidFill>
              </a:rPr>
              <a:t>and Seat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771760" y="1970124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F4A75-2D36-4DA4-8D9B-A92C7C5E92CA}"/>
              </a:ext>
            </a:extLst>
          </p:cNvPr>
          <p:cNvSpPr txBox="1"/>
          <p:nvPr/>
        </p:nvSpPr>
        <p:spPr>
          <a:xfrm>
            <a:off x="457200" y="2286000"/>
            <a:ext cx="10868673" cy="416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inputs associated with 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 </a:t>
            </a:r>
            <a:r>
              <a:rPr lang="en-U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seat: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a.)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Criteria: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total transverse cracking: thermal + reflective (ft./mile)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b.)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type: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Select Overlay Pavement type: Select AC over JPCP (fractured)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c.)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Current asphalt calibration was performed using MERRA data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8536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PaveME</a:t>
            </a:r>
            <a:r>
              <a:rPr lang="en-US" dirty="0"/>
              <a:t> </a:t>
            </a:r>
            <a:r>
              <a:rPr lang="en-US" sz="4000" dirty="0"/>
              <a:t>– </a:t>
            </a:r>
            <a:r>
              <a:rPr lang="en-US" sz="4000" dirty="0" smtClean="0"/>
              <a:t>Crack/Break </a:t>
            </a:r>
            <a:r>
              <a:rPr lang="en-US" sz="4000" dirty="0"/>
              <a:t>and </a:t>
            </a:r>
            <a:r>
              <a:rPr lang="en-US" sz="4000" dirty="0" smtClean="0"/>
              <a:t>Seat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771760" y="1970124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F4A75-2D36-4DA4-8D9B-A92C7C5E92CA}"/>
              </a:ext>
            </a:extLst>
          </p:cNvPr>
          <p:cNvSpPr txBox="1"/>
          <p:nvPr/>
        </p:nvSpPr>
        <p:spPr>
          <a:xfrm>
            <a:off x="672211" y="1989538"/>
            <a:ext cx="10868673" cy="363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inputs associated with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seat: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Fractured PCC </a:t>
            </a:r>
            <a:r>
              <a:rPr lang="en-US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Recommended Ranges: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Crack spacing: 1 to 3 </a:t>
            </a:r>
            <a:r>
              <a:rPr lang="en-US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7200"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Fractured slab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LTE: 30 to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iii. Unit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weight: 140 -160 </a:t>
            </a:r>
            <a:r>
              <a:rPr lang="en-US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pcf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Poisson’s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0.2</a:t>
            </a:r>
          </a:p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 </a:t>
            </a:r>
            <a:r>
              <a:rPr lang="en-US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Elastic modulus = 150,000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1,000,000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29E199-565B-4183-8F7E-8CEA561FF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11"/>
          <a:stretch/>
        </p:blipFill>
        <p:spPr>
          <a:xfrm>
            <a:off x="6182615" y="1452734"/>
            <a:ext cx="4941635" cy="46802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87FB3D-D52D-40A0-ACB3-DED55833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7C344-7B11-401B-8480-C4A341EB4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73" y="489513"/>
            <a:ext cx="3937611" cy="36833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13.7 miles of JRCP near Pittsburgh PA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0B40F-724F-475D-BEF3-31FD57019805}"/>
              </a:ext>
            </a:extLst>
          </p:cNvPr>
          <p:cNvSpPr/>
          <p:nvPr/>
        </p:nvSpPr>
        <p:spPr>
          <a:xfrm>
            <a:off x="6717632" y="4886618"/>
            <a:ext cx="1113183" cy="10373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55AF5-891B-4B6D-A149-1DDBC4DA7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404" y="3658079"/>
            <a:ext cx="5865757" cy="42335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4CA83A-3533-4415-89FF-7FD91B75D4EC}"/>
              </a:ext>
            </a:extLst>
          </p:cNvPr>
          <p:cNvSpPr/>
          <p:nvPr/>
        </p:nvSpPr>
        <p:spPr>
          <a:xfrm>
            <a:off x="1760639" y="6223002"/>
            <a:ext cx="537635" cy="4148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35C0C-6AEE-4322-88DA-7A133919B0F4}"/>
              </a:ext>
            </a:extLst>
          </p:cNvPr>
          <p:cNvCxnSpPr>
            <a:cxnSpLocks/>
          </p:cNvCxnSpPr>
          <p:nvPr/>
        </p:nvCxnSpPr>
        <p:spPr>
          <a:xfrm flipV="1">
            <a:off x="1766699" y="1500911"/>
            <a:ext cx="4413033" cy="47220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047288-ADAA-48D9-80BE-A80B51312CF0}"/>
              </a:ext>
            </a:extLst>
          </p:cNvPr>
          <p:cNvCxnSpPr>
            <a:cxnSpLocks/>
          </p:cNvCxnSpPr>
          <p:nvPr/>
        </p:nvCxnSpPr>
        <p:spPr>
          <a:xfrm flipV="1">
            <a:off x="2298274" y="6105180"/>
            <a:ext cx="8812613" cy="5433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FBF9AED-A5CC-4F6F-8938-5BA5AC0787EF}"/>
              </a:ext>
            </a:extLst>
          </p:cNvPr>
          <p:cNvSpPr txBox="1"/>
          <p:nvPr/>
        </p:nvSpPr>
        <p:spPr>
          <a:xfrm>
            <a:off x="5919275" y="65339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dirty="0"/>
              <a:t>Tom Adams – Formerly with PennDOT</a:t>
            </a:r>
          </a:p>
        </p:txBody>
      </p:sp>
    </p:spTree>
    <p:extLst>
      <p:ext uri="{BB962C8B-B14F-4D97-AF65-F5344CB8AC3E}">
        <p14:creationId xmlns:p14="http://schemas.microsoft.com/office/powerpoint/2010/main" val="26395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46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</a:t>
            </a:r>
            <a:r>
              <a:rPr lang="en-US" dirty="0" smtClean="0">
                <a:solidFill>
                  <a:schemeClr val="bg1"/>
                </a:solidFill>
              </a:rPr>
              <a:t>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FBF99F-A0AA-4645-836B-A5F83F3CFEC9}"/>
              </a:ext>
            </a:extLst>
          </p:cNvPr>
          <p:cNvSpPr txBox="1">
            <a:spLocks/>
          </p:cNvSpPr>
          <p:nvPr/>
        </p:nvSpPr>
        <p:spPr>
          <a:xfrm>
            <a:off x="459349" y="1582300"/>
            <a:ext cx="9724031" cy="36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1984 JRCP 25-ft doweled </a:t>
            </a:r>
            <a:r>
              <a:rPr lang="en-US" sz="3600" dirty="0" err="1"/>
              <a:t>jts</a:t>
            </a:r>
            <a:r>
              <a:rPr lang="en-US" sz="3600" dirty="0"/>
              <a:t> </a:t>
            </a:r>
            <a:endParaRPr lang="en-US" sz="3600" dirty="0" smtClean="0"/>
          </a:p>
          <a:p>
            <a:r>
              <a:rPr lang="en-US" sz="3600" dirty="0" smtClean="0"/>
              <a:t>2009 </a:t>
            </a:r>
            <a:r>
              <a:rPr lang="en-US" sz="3600" dirty="0"/>
              <a:t>CPR</a:t>
            </a:r>
          </a:p>
          <a:p>
            <a:r>
              <a:rPr lang="en-US" sz="3600" dirty="0"/>
              <a:t>2004 CPR</a:t>
            </a:r>
          </a:p>
          <a:p>
            <a:r>
              <a:rPr lang="en-US" sz="3600" dirty="0"/>
              <a:t>2021 Break and Seat (35 </a:t>
            </a:r>
            <a:r>
              <a:rPr lang="en-US" sz="3600" dirty="0" err="1"/>
              <a:t>yr</a:t>
            </a:r>
            <a:r>
              <a:rPr lang="en-US" sz="3600" dirty="0"/>
              <a:t> design life)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47490-1C7C-4F37-8F45-B0554CBB9A00}"/>
              </a:ext>
            </a:extLst>
          </p:cNvPr>
          <p:cNvSpPr txBox="1"/>
          <p:nvPr/>
        </p:nvSpPr>
        <p:spPr>
          <a:xfrm>
            <a:off x="5919275" y="65339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dirty="0"/>
              <a:t>Tom Adams – Formerly with PennDOT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E14A77-DB2D-404A-90E4-6E8CD8B982E3}"/>
              </a:ext>
            </a:extLst>
          </p:cNvPr>
          <p:cNvSpPr txBox="1"/>
          <p:nvPr/>
        </p:nvSpPr>
        <p:spPr>
          <a:xfrm>
            <a:off x="3466653" y="556444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Subgrade CBR 3 to 5</a:t>
            </a:r>
          </a:p>
        </p:txBody>
      </p:sp>
    </p:spTree>
    <p:extLst>
      <p:ext uri="{BB962C8B-B14F-4D97-AF65-F5344CB8AC3E}">
        <p14:creationId xmlns:p14="http://schemas.microsoft.com/office/powerpoint/2010/main" val="20018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BE6393-ADBA-44FA-A563-B1348307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46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description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E71F7-EAF4-4BAF-B6C9-83679CDF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7" y="2480931"/>
            <a:ext cx="12127162" cy="4132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947490-1C7C-4F37-8F45-B0554CBB9A00}"/>
              </a:ext>
            </a:extLst>
          </p:cNvPr>
          <p:cNvSpPr txBox="1"/>
          <p:nvPr/>
        </p:nvSpPr>
        <p:spPr>
          <a:xfrm>
            <a:off x="5919275" y="65339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 Adams – Formerly with PennDOT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E3452-FC38-4F6A-A52F-1E37289027F9}"/>
              </a:ext>
            </a:extLst>
          </p:cNvPr>
          <p:cNvSpPr txBox="1"/>
          <p:nvPr/>
        </p:nvSpPr>
        <p:spPr>
          <a:xfrm>
            <a:off x="177680" y="1674810"/>
            <a:ext cx="6147994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4-lane divided highway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limit: </a:t>
            </a:r>
            <a:r>
              <a:rPr lang="en-US" sz="2400" dirty="0"/>
              <a:t>55 mph</a:t>
            </a:r>
          </a:p>
        </p:txBody>
      </p:sp>
    </p:spTree>
    <p:extLst>
      <p:ext uri="{BB962C8B-B14F-4D97-AF65-F5344CB8AC3E}">
        <p14:creationId xmlns:p14="http://schemas.microsoft.com/office/powerpoint/2010/main" val="15661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314576&quot;&gt;&lt;object type=&quot;3&quot; unique_id=&quot;1314577&quot;&gt;&lt;property id=&quot;20148&quot; value=&quot;5&quot;/&gt;&lt;property id=&quot;20300&quot; value=&quot;Slide 1 - &amp;quot;   Utah League of Cities and Towns Road School April 26, 2017&amp;quot;&quot;/&gt;&lt;property id=&quot;20307&quot; value=&quot;256&quot;/&gt;&lt;/object&gt;&lt;object type=&quot;3&quot; unique_id=&quot;1318836&quot;&gt;&lt;property id=&quot;20148&quot; value=&quot;5&quot;/&gt;&lt;property id=&quot;20300&quot; value=&quot;Slide 35 - &amp;quot;Thank you!&amp;quot;&quot;/&gt;&lt;property id=&quot;20307&quot; value=&quot;287&quot;/&gt;&lt;/object&gt;&lt;object type=&quot;3&quot; unique_id=&quot;1318899&quot;&gt;&lt;property id=&quot;20148&quot; value=&quot;5&quot;/&gt;&lt;property id=&quot;20300&quot; value=&quot;Slide 2 - &amp;quot;Presentation Outline&amp;quot;&quot;/&gt;&lt;property id=&quot;20307&quot; value=&quot;313&quot;/&gt;&lt;/object&gt;&lt;object type=&quot;3&quot; unique_id=&quot;1318900&quot;&gt;&lt;property id=&quot;20148&quot; value=&quot;5&quot;/&gt;&lt;property id=&quot;20300&quot; value=&quot;Slide 4 - &amp;quot;What is Automated Data Collection?&amp;quot;&quot;/&gt;&lt;property id=&quot;20307&quot; value=&quot;314&quot;/&gt;&lt;/object&gt;&lt;object type=&quot;3&quot; unique_id=&quot;1318901&quot;&gt;&lt;property id=&quot;20148&quot; value=&quot;5&quot;/&gt;&lt;property id=&quot;20300&quot; value=&quot;Slide 5 - &amp;quot;Capabilities&amp;quot;&quot;/&gt;&lt;property id=&quot;20307&quot; value=&quot;317&quot;/&gt;&lt;/object&gt;&lt;object type=&quot;3&quot; unique_id=&quot;1318902&quot;&gt;&lt;property id=&quot;20148&quot; value=&quot;5&quot;/&gt;&lt;property id=&quot;20300&quot; value=&quot;Slide 6 - &amp;quot;Leading Technology Used for Distress&amp;quot;&quot;/&gt;&lt;property id=&quot;20307&quot; value=&quot;320&quot;/&gt;&lt;/object&gt;&lt;object type=&quot;3&quot; unique_id=&quot;1318903&quot;&gt;&lt;property id=&quot;20148&quot; value=&quot;5&quot;/&gt;&lt;property id=&quot;20300&quot; value=&quot;Slide 7 - &amp;quot;Distress Data Reduction&amp;amp;#x09;&amp;quot;&quot;/&gt;&lt;property id=&quot;20307&quot; value=&quot;318&quot;/&gt;&lt;/object&gt;&lt;object type=&quot;3&quot; unique_id=&quot;1318904&quot;&gt;&lt;property id=&quot;20148&quot; value=&quot;5&quot;/&gt;&lt;property id=&quot;20300&quot; value=&quot;Slide 8 - &amp;quot;Example Images&amp;quot;&quot;/&gt;&lt;property id=&quot;20307&quot; value=&quot;319&quot;/&gt;&lt;/object&gt;&lt;object type=&quot;3&quot; unique_id=&quot;1318905&quot;&gt;&lt;property id=&quot;20148&quot; value=&quot;5&quot;/&gt;&lt;property id=&quot;20300&quot; value=&quot;Slide 9 - &amp;quot;Challenges You Don’t See But Should be Aware of….&amp;quot;&quot;/&gt;&lt;property id=&quot;20307&quot; value=&quot;344&quot;/&gt;&lt;/object&gt;&lt;object type=&quot;3&quot; unique_id=&quot;1318906&quot;&gt;&lt;property id=&quot;20148&quot; value=&quot;5&quot;/&gt;&lt;property id=&quot;20300&quot; value=&quot;Slide 10 - &amp;quot;Why Do Automated Data Collection?&amp;quot;&quot;/&gt;&lt;property id=&quot;20307&quot; value=&quot;315&quot;/&gt;&lt;/object&gt;&lt;object type=&quot;3&quot; unique_id=&quot;1318907&quot;&gt;&lt;property id=&quot;20148&quot; value=&quot;5&quot;/&gt;&lt;property id=&quot;20300&quot; value=&quot;Slide 11 - &amp;quot;Cost/Benefit Considerations&amp;quot;&quot;/&gt;&lt;property id=&quot;20307&quot; value=&quot;316&quot;/&gt;&lt;/object&gt;&lt;object type=&quot;3&quot; unique_id=&quot;1318908&quot;&gt;&lt;property id=&quot;20148&quot; value=&quot;5&quot;/&gt;&lt;property id=&quot;20300&quot; value=&quot;Slide 12 - &amp;quot;Closing Thoughts on Automated Data Collection&amp;quot;&quot;/&gt;&lt;property id=&quot;20307&quot; value=&quot;321&quot;/&gt;&lt;/object&gt;&lt;object type=&quot;3&quot; unique_id=&quot;1318910&quot;&gt;&lt;property id=&quot;20148&quot; value=&quot;5&quot;/&gt;&lt;property id=&quot;20300&quot; value=&quot;Slide 14 - &amp;quot;AC Pavement Distress Types&amp;quot;&quot;/&gt;&lt;property id=&quot;20307&quot; value=&quot;323&quot;/&gt;&lt;/object&gt;&lt;object type=&quot;3&quot; unique_id=&quot;1318911&quot;&gt;&lt;property id=&quot;20148&quot; value=&quot;5&quot;/&gt;&lt;property id=&quot;20300&quot; value=&quot;Slide 15 - &amp;quot;Name That Distress!&amp;quot;&quot;/&gt;&lt;property id=&quot;20307&quot; value=&quot;324&quot;/&gt;&lt;/object&gt;&lt;object type=&quot;3&quot; unique_id=&quot;1318912&quot;&gt;&lt;property id=&quot;20148&quot; value=&quot;5&quot;/&gt;&lt;property id=&quot;20300&quot; value=&quot;Slide 16 - &amp;quot;Rutting Mechanism&amp;quot;&quot;/&gt;&lt;property id=&quot;20307&quot; value=&quot;325&quot;/&gt;&lt;/object&gt;&lt;object type=&quot;3&quot; unique_id=&quot;1318913&quot;&gt;&lt;property id=&quot;20148&quot; value=&quot;5&quot;/&gt;&lt;property id=&quot;20300&quot; value=&quot;Slide 17 - &amp;quot;Rutting in Top Lift&amp;quot;&quot;/&gt;&lt;property id=&quot;20307&quot; value=&quot;326&quot;/&gt;&lt;/object&gt;&lt;object type=&quot;3&quot; unique_id=&quot;1318914&quot;&gt;&lt;property id=&quot;20148&quot; value=&quot;5&quot;/&gt;&lt;property id=&quot;20300&quot; value=&quot;Slide 18 - &amp;quot;Candidate Treatments&amp;quot;&quot;/&gt;&lt;property id=&quot;20307&quot; value=&quot;327&quot;/&gt;&lt;/object&gt;&lt;object type=&quot;3&quot; unique_id=&quot;1318915&quot;&gt;&lt;property id=&quot;20148&quot; value=&quot;5&quot;/&gt;&lt;property id=&quot;20300&quot; value=&quot;Slide 19 - &amp;quot;Name That Distress!&amp;quot;&quot;/&gt;&lt;property id=&quot;20307&quot; value=&quot;328&quot;/&gt;&lt;/object&gt;&lt;object type=&quot;3&quot; unique_id=&quot;1318916&quot;&gt;&lt;property id=&quot;20148&quot; value=&quot;5&quot;/&gt;&lt;property id=&quot;20300&quot; value=&quot;Slide 20 - &amp;quot;Fatigue Cracking Mechanism&amp;quot;&quot;/&gt;&lt;property id=&quot;20307&quot; value=&quot;329&quot;/&gt;&lt;/object&gt;&lt;object type=&quot;3&quot; unique_id=&quot;1318917&quot;&gt;&lt;property id=&quot;20148&quot; value=&quot;5&quot;/&gt;&lt;property id=&quot;20300&quot; value=&quot;Slide 21 - &amp;quot;Fatigue Crack Progression&amp;quot;&quot;/&gt;&lt;property id=&quot;20307&quot; value=&quot;330&quot;/&gt;&lt;/object&gt;&lt;object type=&quot;3&quot; unique_id=&quot;1318918&quot;&gt;&lt;property id=&quot;20148&quot; value=&quot;5&quot;/&gt;&lt;property id=&quot;20300&quot; value=&quot;Slide 22 - &amp;quot;Candidate Treatments&amp;quot;&quot;/&gt;&lt;property id=&quot;20307&quot; value=&quot;331&quot;/&gt;&lt;/object&gt;&lt;object type=&quot;3&quot; unique_id=&quot;1318919&quot;&gt;&lt;property id=&quot;20148&quot; value=&quot;5&quot;/&gt;&lt;property id=&quot;20300&quot; value=&quot;Slide 23 - &amp;quot;Name That Distress!&amp;quot;&quot;/&gt;&lt;property id=&quot;20307&quot; value=&quot;332&quot;/&gt;&lt;/object&gt;&lt;object type=&quot;3&quot; unique_id=&quot;1318920&quot;&gt;&lt;property id=&quot;20148&quot; value=&quot;5&quot;/&gt;&lt;property id=&quot;20300&quot; value=&quot;Slide 24 - &amp;quot;Thermal Cracking Mechanism&amp;quot;&quot;/&gt;&lt;property id=&quot;20307&quot; value=&quot;333&quot;/&gt;&lt;/object&gt;&lt;object type=&quot;3&quot; unique_id=&quot;1318921&quot;&gt;&lt;property id=&quot;20148&quot; value=&quot;5&quot;/&gt;&lt;property id=&quot;20300&quot; value=&quot;Slide 25 - &amp;quot;Candidate Treatments&amp;quot;&quot;/&gt;&lt;property id=&quot;20307&quot; value=&quot;334&quot;/&gt;&lt;/object&gt;&lt;object type=&quot;3&quot; unique_id=&quot;1318922&quot;&gt;&lt;property id=&quot;20148&quot; value=&quot;5&quot;/&gt;&lt;property id=&quot;20300&quot; value=&quot;Slide 26 - &amp;quot;Name That Distress!&amp;quot;&quot;/&gt;&lt;property id=&quot;20307&quot; value=&quot;335&quot;/&gt;&lt;/object&gt;&lt;object type=&quot;3&quot; unique_id=&quot;1318923&quot;&gt;&lt;property id=&quot;20148&quot; value=&quot;5&quot;/&gt;&lt;property id=&quot;20300&quot; value=&quot;Slide 27 - &amp;quot;Candidate Treatments&amp;quot;&quot;/&gt;&lt;property id=&quot;20307&quot; value=&quot;336&quot;/&gt;&lt;/object&gt;&lt;object type=&quot;3&quot; unique_id=&quot;1318924&quot;&gt;&lt;property id=&quot;20148&quot; value=&quot;5&quot;/&gt;&lt;property id=&quot;20300&quot; value=&quot;Slide 28 - &amp;quot;Name That Distress!&amp;quot;&quot;/&gt;&lt;property id=&quot;20307&quot; value=&quot;337&quot;/&gt;&lt;/object&gt;&lt;object type=&quot;3&quot; unique_id=&quot;1318925&quot;&gt;&lt;property id=&quot;20148&quot; value=&quot;5&quot;/&gt;&lt;property id=&quot;20300&quot; value=&quot;Slide 29 - &amp;quot;Reflection Cracking Mechanism&amp;quot;&quot;/&gt;&lt;property id=&quot;20307&quot; value=&quot;338&quot;/&gt;&lt;/object&gt;&lt;object type=&quot;3&quot; unique_id=&quot;1318926&quot;&gt;&lt;property id=&quot;20148&quot; value=&quot;5&quot;/&gt;&lt;property id=&quot;20300&quot; value=&quot;Slide 30 - &amp;quot;Candidate Treatments&amp;quot;&quot;/&gt;&lt;property id=&quot;20307&quot; value=&quot;339&quot;/&gt;&lt;/object&gt;&lt;object type=&quot;3&quot; unique_id=&quot;1318927&quot;&gt;&lt;property id=&quot;20148&quot; value=&quot;5&quot;/&gt;&lt;property id=&quot;20300&quot; value=&quot;Slide 31 - &amp;quot;Name That Distress!&amp;quot;&quot;/&gt;&lt;property id=&quot;20307&quot; value=&quot;340&quot;/&gt;&lt;/object&gt;&lt;object type=&quot;3&quot; unique_id=&quot;1318928&quot;&gt;&lt;property id=&quot;20148&quot; value=&quot;5&quot;/&gt;&lt;property id=&quot;20300&quot; value=&quot;Slide 32 - &amp;quot;Stripping Mechanism&amp;quot;&quot;/&gt;&lt;property id=&quot;20307&quot; value=&quot;341&quot;/&gt;&lt;/object&gt;&lt;object type=&quot;3&quot; unique_id=&quot;1318929&quot;&gt;&lt;property id=&quot;20148&quot; value=&quot;5&quot;/&gt;&lt;property id=&quot;20300&quot; value=&quot;Slide 33 - &amp;quot;Candidate Treatments&amp;quot;&quot;/&gt;&lt;property id=&quot;20307&quot; value=&quot;342&quot;/&gt;&lt;/object&gt;&lt;object type=&quot;3&quot; unique_id=&quot;1318930&quot;&gt;&lt;property id=&quot;20148&quot; value=&quot;5&quot;/&gt;&lt;property id=&quot;20300&quot; value=&quot;Slide 34 - &amp;quot;Main Take-away&amp;quot;&quot;/&gt;&lt;property id=&quot;20307&quot; value=&quot;343&quot;/&gt;&lt;/object&gt;&lt;object type=&quot;3&quot; unique_id=&quot;1319163&quot;&gt;&lt;property id=&quot;20148&quot; value=&quot;5&quot;/&gt;&lt;property id=&quot;20300&quot; value=&quot;Slide 3 - &amp;quot;AUTOMATED DATA COLLECTION&amp;quot;&quot;/&gt;&lt;property id=&quot;20307&quot; value=&quot;346&quot;/&gt;&lt;/object&gt;&lt;object type=&quot;3&quot; unique_id=&quot;1319164&quot;&gt;&lt;property id=&quot;20148&quot; value=&quot;5&quot;/&gt;&lt;property id=&quot;20300&quot; value=&quot;Slide 13 - &amp;quot;CAUSES OF PAVEMENT DISTRESS&amp;quot;&quot;/&gt;&lt;property id=&quot;20307&quot; value=&quot;347&quot;/&gt;&lt;/object&gt;&lt;/object&gt;&lt;object type=&quot;8&quot; unique_id=&quot;13146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PTech PPT Template Color Theme">
      <a:dk1>
        <a:srgbClr val="142129"/>
      </a:dk1>
      <a:lt1>
        <a:sysClr val="window" lastClr="FFFFFF"/>
      </a:lt1>
      <a:dk2>
        <a:srgbClr val="435561"/>
      </a:dk2>
      <a:lt2>
        <a:srgbClr val="E7E6E6"/>
      </a:lt2>
      <a:accent1>
        <a:srgbClr val="7AC043"/>
      </a:accent1>
      <a:accent2>
        <a:srgbClr val="097039"/>
      </a:accent2>
      <a:accent3>
        <a:srgbClr val="25B34B"/>
      </a:accent3>
      <a:accent4>
        <a:srgbClr val="01253C"/>
      </a:accent4>
      <a:accent5>
        <a:srgbClr val="194E70"/>
      </a:accent5>
      <a:accent6>
        <a:srgbClr val="94A2AD"/>
      </a:accent6>
      <a:hlink>
        <a:srgbClr val="7AC043"/>
      </a:hlink>
      <a:folHlink>
        <a:srgbClr val="ADD68A"/>
      </a:folHlink>
    </a:clrScheme>
    <a:fontScheme name="APTech PPT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C2B0169-239F-4FBA-B6E2-EE069FFF840F}" vid="{1206501E-091C-449E-99C3-924E62780B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3844</TotalTime>
  <Words>802</Words>
  <Application>Microsoft Office PowerPoint</Application>
  <PresentationFormat>Widescreen</PresentationFormat>
  <Paragraphs>161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Franklin Gothic Demi Cond</vt:lpstr>
      <vt:lpstr>Franklin Gothic Medium</vt:lpstr>
      <vt:lpstr>Times New Roman</vt:lpstr>
      <vt:lpstr>Wingdings</vt:lpstr>
      <vt:lpstr>Office Theme</vt:lpstr>
      <vt:lpstr>Asphalt Overlay of Fractured JCPs </vt:lpstr>
      <vt:lpstr>PaveME Asphalt Overlay Design Options</vt:lpstr>
      <vt:lpstr>Terminology</vt:lpstr>
      <vt:lpstr>Asphalt Overlay of Break and Seat </vt:lpstr>
      <vt:lpstr>PaveME - Crack/break and Seat</vt:lpstr>
      <vt:lpstr>PaveME – Crack/Break and Seat</vt:lpstr>
      <vt:lpstr>Location</vt:lpstr>
      <vt:lpstr>Project history</vt:lpstr>
      <vt:lpstr>Project description</vt:lpstr>
      <vt:lpstr>Traffic</vt:lpstr>
      <vt:lpstr>Current Structure</vt:lpstr>
      <vt:lpstr>AASHTO ’93 Guide – Break and seat</vt:lpstr>
      <vt:lpstr>AASHTO ’93 Gui – Break and seat de</vt:lpstr>
      <vt:lpstr>NAPA Rubblization Design Guide</vt:lpstr>
      <vt:lpstr>PaveME – General info.</vt:lpstr>
      <vt:lpstr>PaveME Inputs – Traffic</vt:lpstr>
      <vt:lpstr>PaveME Inputs – Climate</vt:lpstr>
      <vt:lpstr>PaveME – Break and seat layer</vt:lpstr>
      <vt:lpstr>PaveME –2A Subbase</vt:lpstr>
      <vt:lpstr>PaveME –Subgrade</vt:lpstr>
      <vt:lpstr>Final Structure</vt:lpstr>
      <vt:lpstr>PaveME – Predicted distress</vt:lpstr>
      <vt:lpstr>Construction</vt:lpstr>
      <vt:lpstr>Construction - Guillotine breaker </vt:lpstr>
      <vt:lpstr>Construction - FWD</vt:lpstr>
      <vt:lpstr>Construction – Cracking pattern</vt:lpstr>
      <vt:lpstr>Construction – Seating the cracked pavement</vt:lpstr>
      <vt:lpstr>Construction- paving</vt:lpstr>
      <vt:lpstr>Asphalt Overlay of Rubblization </vt:lpstr>
      <vt:lpstr>PaveME - Rubblization</vt:lpstr>
      <vt:lpstr>PaveME – General info.</vt:lpstr>
      <vt:lpstr>PaveME – Rubblized layer</vt:lpstr>
      <vt:lpstr>Final Structure</vt:lpstr>
      <vt:lpstr>PaveME – Predicted distress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Prashant Ram</dc:creator>
  <cp:lastModifiedBy>julie.marie.vandenbossche@gmail.com</cp:lastModifiedBy>
  <cp:revision>209</cp:revision>
  <dcterms:created xsi:type="dcterms:W3CDTF">2019-04-18T20:40:50Z</dcterms:created>
  <dcterms:modified xsi:type="dcterms:W3CDTF">2021-07-21T20:03:11Z</dcterms:modified>
</cp:coreProperties>
</file>