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36"/>
  </p:notesMasterIdLst>
  <p:handoutMasterIdLst>
    <p:handoutMasterId r:id="rId37"/>
  </p:handoutMasterIdLst>
  <p:sldIdLst>
    <p:sldId id="271" r:id="rId5"/>
    <p:sldId id="300" r:id="rId6"/>
    <p:sldId id="266" r:id="rId7"/>
    <p:sldId id="297" r:id="rId8"/>
    <p:sldId id="295" r:id="rId9"/>
    <p:sldId id="289" r:id="rId10"/>
    <p:sldId id="290" r:id="rId11"/>
    <p:sldId id="284" r:id="rId12"/>
    <p:sldId id="296" r:id="rId13"/>
    <p:sldId id="277" r:id="rId14"/>
    <p:sldId id="278" r:id="rId15"/>
    <p:sldId id="291" r:id="rId16"/>
    <p:sldId id="287" r:id="rId17"/>
    <p:sldId id="288" r:id="rId18"/>
    <p:sldId id="292" r:id="rId19"/>
    <p:sldId id="283" r:id="rId20"/>
    <p:sldId id="298" r:id="rId21"/>
    <p:sldId id="258" r:id="rId22"/>
    <p:sldId id="272" r:id="rId23"/>
    <p:sldId id="269" r:id="rId24"/>
    <p:sldId id="259" r:id="rId25"/>
    <p:sldId id="260" r:id="rId26"/>
    <p:sldId id="293" r:id="rId27"/>
    <p:sldId id="261" r:id="rId28"/>
    <p:sldId id="263" r:id="rId29"/>
    <p:sldId id="262" r:id="rId30"/>
    <p:sldId id="299" r:id="rId31"/>
    <p:sldId id="264" r:id="rId32"/>
    <p:sldId id="294" r:id="rId33"/>
    <p:sldId id="302" r:id="rId34"/>
    <p:sldId id="301" r:id="rId35"/>
  </p:sldIdLst>
  <p:sldSz cx="12192000" cy="6858000"/>
  <p:notesSz cx="7315200" cy="9601200"/>
  <p:embeddedFontLst>
    <p:embeddedFont>
      <p:font typeface="Calibri" panose="020F0502020204030204" pitchFamily="34" charset="0"/>
      <p:regular r:id="rId38"/>
      <p:bold r:id="rId39"/>
      <p:italic r:id="rId40"/>
      <p:boldItalic r:id="rId41"/>
    </p:embeddedFont>
    <p:embeddedFont>
      <p:font typeface="Calibri Light" panose="020F0302020204030204" pitchFamily="34" charset="0"/>
      <p:regular r:id="rId42"/>
      <p:italic r:id="rId43"/>
    </p:embeddedFont>
    <p:embeddedFont>
      <p:font typeface="Georgia" panose="02040502050405020303" pitchFamily="18" charset="0"/>
      <p:regular r:id="rId44"/>
      <p:bold r:id="rId45"/>
      <p:italic r:id="rId46"/>
      <p:boldItalic r:id="rId47"/>
    </p:embeddedFont>
    <p:embeddedFont>
      <p:font typeface="Gill Sans MT" panose="020B0502020104020203" pitchFamily="34" charset="0"/>
      <p:regular r:id="rId48"/>
      <p:bold r:id="rId49"/>
      <p:italic r:id="rId50"/>
      <p:boldItalic r:id="rId51"/>
    </p:embeddedFont>
    <p:embeddedFont>
      <p:font typeface="Segoe UI" panose="020B0502040204020203" pitchFamily="34" charset="0"/>
      <p:regular r:id="rId52"/>
      <p:bold r:id="rId53"/>
      <p:italic r:id="rId54"/>
      <p:boldItalic r:id="rId55"/>
    </p:embeddedFont>
    <p:embeddedFont>
      <p:font typeface="Source Sans Pro" panose="020B0503030403020204" pitchFamily="34" charset="0"/>
      <p:regular r:id="rId5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F41"/>
    <a:srgbClr val="00331E"/>
    <a:srgbClr val="006600"/>
    <a:srgbClr val="00CEFF"/>
    <a:srgbClr val="FFA640"/>
    <a:srgbClr val="003300"/>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64F171-357E-4F31-B13D-660B80571B31}" v="96" dt="2021-12-03T19:52:03.8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6078" autoAdjust="0"/>
  </p:normalViewPr>
  <p:slideViewPr>
    <p:cSldViewPr snapToGrid="0">
      <p:cViewPr varScale="1">
        <p:scale>
          <a:sx n="66" d="100"/>
          <a:sy n="66" d="100"/>
        </p:scale>
        <p:origin x="4306" y="58"/>
      </p:cViewPr>
      <p:guideLst/>
    </p:cSldViewPr>
  </p:slideViewPr>
  <p:notesTextViewPr>
    <p:cViewPr>
      <p:scale>
        <a:sx n="1" d="1"/>
        <a:sy n="1" d="1"/>
      </p:scale>
      <p:origin x="0" y="0"/>
    </p:cViewPr>
  </p:notesTextViewPr>
  <p:notesViewPr>
    <p:cSldViewPr snapToGrid="0">
      <p:cViewPr varScale="1">
        <p:scale>
          <a:sx n="88" d="100"/>
          <a:sy n="88" d="100"/>
        </p:scale>
        <p:origin x="6115"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viewProps" Target="viewProps.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4.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font" Target="fonts/font4.fntdata"/><Relationship Id="rId54" Type="http://schemas.openxmlformats.org/officeDocument/2006/relationships/font" Target="fonts/font17.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58CBFB7-67A0-48A6-9D3D-D6FE2DD10838}"/>
              </a:ext>
            </a:extLst>
          </p:cNvPr>
          <p:cNvSpPr>
            <a:spLocks noGrp="1"/>
          </p:cNvSpPr>
          <p:nvPr>
            <p:ph type="hdr" sz="quarter"/>
          </p:nvPr>
        </p:nvSpPr>
        <p:spPr>
          <a:xfrm>
            <a:off x="1409285" y="357865"/>
            <a:ext cx="4496630" cy="481727"/>
          </a:xfrm>
          <a:prstGeom prst="rect">
            <a:avLst/>
          </a:prstGeom>
        </p:spPr>
        <p:txBody>
          <a:bodyPr vert="horz" lIns="96661" tIns="48331" rIns="96661" bIns="48331" rtlCol="0"/>
          <a:lstStyle>
            <a:lvl1pPr algn="l">
              <a:defRPr sz="1300"/>
            </a:lvl1pPr>
          </a:lstStyle>
          <a:p>
            <a:pPr algn="ctr"/>
            <a:r>
              <a:rPr lang="en-US" b="1" dirty="0"/>
              <a:t>Flood-Frequency Analysis in the Midwest: </a:t>
            </a:r>
            <a:br>
              <a:rPr lang="en-US" b="1" dirty="0"/>
            </a:br>
            <a:r>
              <a:rPr lang="en-US" b="1" dirty="0"/>
              <a:t>Addressing Potential Nonstationary Annual Peak-Flow Records</a:t>
            </a:r>
          </a:p>
        </p:txBody>
      </p:sp>
      <p:sp>
        <p:nvSpPr>
          <p:cNvPr id="4" name="Footer Placeholder 3">
            <a:extLst>
              <a:ext uri="{FF2B5EF4-FFF2-40B4-BE49-F238E27FC236}">
                <a16:creationId xmlns:a16="http://schemas.microsoft.com/office/drawing/2014/main" id="{9EDFABF4-9FAA-4DB9-B4DB-A2C38B532E15}"/>
              </a:ext>
            </a:extLst>
          </p:cNvPr>
          <p:cNvSpPr>
            <a:spLocks noGrp="1"/>
          </p:cNvSpPr>
          <p:nvPr>
            <p:ph type="ftr" sz="quarter" idx="2"/>
          </p:nvPr>
        </p:nvSpPr>
        <p:spPr>
          <a:xfrm>
            <a:off x="487679" y="8838343"/>
            <a:ext cx="3169920" cy="481726"/>
          </a:xfrm>
          <a:prstGeom prst="rect">
            <a:avLst/>
          </a:prstGeom>
        </p:spPr>
        <p:txBody>
          <a:bodyPr vert="horz" lIns="96661" tIns="48331" rIns="96661" bIns="48331" rtlCol="0" anchor="b"/>
          <a:lstStyle>
            <a:lvl1pPr algn="l">
              <a:defRPr sz="1300"/>
            </a:lvl1pPr>
          </a:lstStyle>
          <a:p>
            <a:r>
              <a:rPr lang="en-US" sz="1100" b="1" dirty="0"/>
              <a:t>Pooled Fund Study TPF-5(460)</a:t>
            </a:r>
          </a:p>
          <a:p>
            <a:r>
              <a:rPr lang="en-US" sz="1100" b="1" dirty="0"/>
              <a:t>Stakeholder Meeting, October 14, 2021</a:t>
            </a:r>
          </a:p>
        </p:txBody>
      </p:sp>
      <p:sp>
        <p:nvSpPr>
          <p:cNvPr id="5" name="Slide Number Placeholder 4">
            <a:extLst>
              <a:ext uri="{FF2B5EF4-FFF2-40B4-BE49-F238E27FC236}">
                <a16:creationId xmlns:a16="http://schemas.microsoft.com/office/drawing/2014/main" id="{BE89EDC5-507D-4E50-BFAC-C706DCFBCFE6}"/>
              </a:ext>
            </a:extLst>
          </p:cNvPr>
          <p:cNvSpPr>
            <a:spLocks noGrp="1"/>
          </p:cNvSpPr>
          <p:nvPr>
            <p:ph type="sldNum" sz="quarter" idx="3"/>
          </p:nvPr>
        </p:nvSpPr>
        <p:spPr>
          <a:xfrm>
            <a:off x="3657601" y="8838343"/>
            <a:ext cx="3169920" cy="481726"/>
          </a:xfrm>
          <a:prstGeom prst="rect">
            <a:avLst/>
          </a:prstGeom>
        </p:spPr>
        <p:txBody>
          <a:bodyPr vert="horz" lIns="96661" tIns="48331" rIns="96661" bIns="48331" rtlCol="0" anchor="b"/>
          <a:lstStyle>
            <a:lvl1pPr algn="r">
              <a:defRPr sz="1300"/>
            </a:lvl1pPr>
          </a:lstStyle>
          <a:p>
            <a:fld id="{A87D5733-53A1-4D20-8E77-D92C4EFE5EA7}" type="slidenum">
              <a:rPr lang="en-US" sz="1100" b="1"/>
              <a:t>‹#›</a:t>
            </a:fld>
            <a:endParaRPr lang="en-US" sz="1100" b="1"/>
          </a:p>
        </p:txBody>
      </p:sp>
    </p:spTree>
    <p:extLst>
      <p:ext uri="{BB962C8B-B14F-4D97-AF65-F5344CB8AC3E}">
        <p14:creationId xmlns:p14="http://schemas.microsoft.com/office/powerpoint/2010/main" val="8914134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BCB80C3B-2158-4828-B37C-36F99EA9E9F9}" type="datetimeFigureOut">
              <a:rPr lang="en-US" smtClean="0"/>
              <a:t>12/09/2021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5F32B7B9-CDE6-4F51-830A-1ED4D47AF275}" type="slidenum">
              <a:rPr lang="en-US" smtClean="0"/>
              <a:t>‹#›</a:t>
            </a:fld>
            <a:endParaRPr lang="en-US"/>
          </a:p>
        </p:txBody>
      </p:sp>
    </p:spTree>
    <p:extLst>
      <p:ext uri="{BB962C8B-B14F-4D97-AF65-F5344CB8AC3E}">
        <p14:creationId xmlns:p14="http://schemas.microsoft.com/office/powerpoint/2010/main" val="42699344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pooledfund.org/Details/Study/687"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5066/P92S9ZX6"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5066/F7P55KJ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doi.org/10.3133/tm4B5"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doi.org/10.3133/tm4B5"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doi.org/10.3133/tm4B5"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doi.org/10.3133/tm4B5"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doi.org/10.3133/tm4B5"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doi.org/10.1016/j.jhydrol.2019.124307"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doi.org/10.5066/F7P55KJ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ommons.und.edu/archive-photos/101/" TargetMode="External"/><Relationship Id="rId2" Type="http://schemas.openxmlformats.org/officeDocument/2006/relationships/slide" Target="../slides/slide25.xml"/><Relationship Id="rId1" Type="http://schemas.openxmlformats.org/officeDocument/2006/relationships/notesMaster" Target="../notesMasters/notesMaster1.xml"/><Relationship Id="rId5" Type="http://schemas.openxmlformats.org/officeDocument/2006/relationships/hyperlink" Target="https://www.usgs.gov/centers/dakota-water/science/cannonball-river-breien-north-dakota?qt-science_center_objects=0#qt-science_center_objects" TargetMode="External"/><Relationship Id="rId4" Type="http://schemas.openxmlformats.org/officeDocument/2006/relationships/hyperlink" Target="https://www.usgs.gov/centers/dakota-water/science/pembina-river-neche-north-dakota?qt-science_center_objects=0#qt-science_center_objects"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aterwatch.usgs.gov/?id=wwchart_sitedu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aterwatch.usgs.gov/index.php?id=wwchart_rastergraph"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pooledfund.org/Details/Study/687"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usgs.gov/centers/dakota-water/science/flood-frequency-analysis-midwest-addressing-potential-nonstationary?qt-science_center_objects=0#qt-science_center_objects" TargetMode="Externa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dnrc.mt.gov/" TargetMode="External"/><Relationship Id="rId7" Type="http://schemas.openxmlformats.org/officeDocument/2006/relationships/hyperlink" Target="https://www.usgs.gov/center-news/welcome-new-midwest-casc-host-and-consortium"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usgs.gov/ecosystems/climate-research-and-development-program/science/national-climate-change-viewer-nccv?qt-science_center_objects=0#qt-science_center_objects" TargetMode="External"/><Relationship Id="rId5" Type="http://schemas.openxmlformats.org/officeDocument/2006/relationships/hyperlink" Target="https://storymaps.arcgis.com/stories/47b84b777665461d96ed80ede1a52ff9" TargetMode="External"/><Relationship Id="rId4" Type="http://schemas.openxmlformats.org/officeDocument/2006/relationships/hyperlink" Target="https://www.dwr.nd.gov/thedwr/"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aterdata.usgs.gov/blog/webinar-10-13-2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aterdata.usgs.gov/blog/faq-nextgen-page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ldacenter.or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aldacenter.or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nid.usace.army.mil/ords/f?p=105: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doi.org/10.5066/P92S9ZX6"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solidFill>
                  <a:srgbClr val="000000"/>
                </a:solidFill>
                <a:latin typeface="Calibri" panose="020F0502020204030204" pitchFamily="34" charset="0"/>
              </a:rPr>
              <a:t>Transportation Pooled Fund project webpage TPF-5(460)  </a:t>
            </a:r>
            <a:r>
              <a:rPr lang="en-US" sz="1300" u="sng" dirty="0">
                <a:solidFill>
                  <a:srgbClr val="0563C1"/>
                </a:solidFill>
                <a:latin typeface="Calibri" panose="020F0502020204030204" pitchFamily="34" charset="0"/>
                <a:hlinkClick r:id="rId3"/>
              </a:rPr>
              <a:t>https://www.pooledfund.org/Details/Study/687</a:t>
            </a:r>
            <a:r>
              <a:rPr lang="en-US" sz="1300" dirty="0">
                <a:solidFill>
                  <a:srgbClr val="000000"/>
                </a:solidFill>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1</a:t>
            </a:fld>
            <a:endParaRPr lang="en-US"/>
          </a:p>
        </p:txBody>
      </p:sp>
    </p:spTree>
    <p:extLst>
      <p:ext uri="{BB962C8B-B14F-4D97-AF65-F5344CB8AC3E}">
        <p14:creationId xmlns:p14="http://schemas.microsoft.com/office/powerpoint/2010/main" val="26491750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66612">
              <a:defRPr/>
            </a:pPr>
            <a:fld id="{8C7AE854-78ED-4D1C-8562-AC04289F723C}" type="slidenum">
              <a:rPr lang="en-US">
                <a:solidFill>
                  <a:prstClr val="black"/>
                </a:solidFill>
                <a:latin typeface="Calibri" panose="020F0502020204030204"/>
              </a:rPr>
              <a:pPr defTabSz="966612">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8074933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p:txBody>
      </p:sp>
      <p:sp>
        <p:nvSpPr>
          <p:cNvPr id="4" name="Slide Number Placeholder 3"/>
          <p:cNvSpPr>
            <a:spLocks noGrp="1"/>
          </p:cNvSpPr>
          <p:nvPr>
            <p:ph type="sldNum" sz="quarter" idx="5"/>
          </p:nvPr>
        </p:nvSpPr>
        <p:spPr/>
        <p:txBody>
          <a:bodyPr/>
          <a:lstStyle/>
          <a:p>
            <a:fld id="{8C7AE854-78ED-4D1C-8562-AC04289F723C}" type="slidenum">
              <a:rPr lang="en-US" smtClean="0"/>
              <a:t>13</a:t>
            </a:fld>
            <a:endParaRPr lang="en-US"/>
          </a:p>
        </p:txBody>
      </p:sp>
    </p:spTree>
    <p:extLst>
      <p:ext uri="{BB962C8B-B14F-4D97-AF65-F5344CB8AC3E}">
        <p14:creationId xmlns:p14="http://schemas.microsoft.com/office/powerpoint/2010/main" val="24814204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solidFill>
                  <a:srgbClr val="333333"/>
                </a:solidFill>
                <a:latin typeface="Calibri" panose="020F0502020204030204" pitchFamily="34" charset="0"/>
              </a:rPr>
              <a:t>Dam impact/disturbance metrics for the conterminous United States, 1800 to 2018: U.S. Geological Survey data release, </a:t>
            </a:r>
            <a:r>
              <a:rPr lang="en-US" sz="1900" u="sng" dirty="0">
                <a:solidFill>
                  <a:srgbClr val="0563C1"/>
                </a:solidFill>
                <a:latin typeface="Calibri" panose="020F0502020204030204" pitchFamily="34" charset="0"/>
                <a:hlinkClick r:id="rId3"/>
              </a:rPr>
              <a:t>https://doi.org/10.5066/P92S9ZX6</a:t>
            </a:r>
            <a:r>
              <a:rPr lang="en-US" sz="1900" dirty="0">
                <a:solidFill>
                  <a:srgbClr val="333333"/>
                </a:solidFill>
                <a:latin typeface="Calibri" panose="020F0502020204030204" pitchFamily="34" charset="0"/>
              </a:rPr>
              <a:t> </a:t>
            </a:r>
            <a:endParaRPr lang="en-US" sz="1300" dirty="0"/>
          </a:p>
        </p:txBody>
      </p:sp>
      <p:sp>
        <p:nvSpPr>
          <p:cNvPr id="4" name="Slide Number Placeholder 3"/>
          <p:cNvSpPr>
            <a:spLocks noGrp="1"/>
          </p:cNvSpPr>
          <p:nvPr>
            <p:ph type="sldNum" sz="quarter" idx="5"/>
          </p:nvPr>
        </p:nvSpPr>
        <p:spPr/>
        <p:txBody>
          <a:bodyPr/>
          <a:lstStyle/>
          <a:p>
            <a:fld id="{5F32B7B9-CDE6-4F51-830A-1ED4D47AF275}" type="slidenum">
              <a:rPr lang="en-US" smtClean="0"/>
              <a:t>14</a:t>
            </a:fld>
            <a:endParaRPr lang="en-US"/>
          </a:p>
        </p:txBody>
      </p:sp>
    </p:spTree>
    <p:extLst>
      <p:ext uri="{BB962C8B-B14F-4D97-AF65-F5344CB8AC3E}">
        <p14:creationId xmlns:p14="http://schemas.microsoft.com/office/powerpoint/2010/main" val="43428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U.S. Geological Survey, 2021a, Peak streamflow for the Nation, accessed September 12, 2021, at </a:t>
            </a:r>
            <a:r>
              <a:rPr lang="en-US" sz="19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https://doi.org/10.5066/F7P55KJN</a:t>
            </a:r>
            <a:r>
              <a:rPr lang="en-US" sz="1900" u="sng" dirty="0">
                <a:solidFill>
                  <a:srgbClr val="0563C1"/>
                </a:solidFill>
                <a:latin typeface="Calibri" panose="020F0502020204030204" pitchFamily="34" charset="0"/>
                <a:ea typeface="Calibri" panose="020F0502020204030204" pitchFamily="34" charset="0"/>
                <a:cs typeface="Calibri" panose="020F0502020204030204" pitchFamily="34" charset="0"/>
              </a:rPr>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66612">
              <a:defRPr/>
            </a:pPr>
            <a:endParaRPr lang="en-US" sz="1900" dirty="0">
              <a:latin typeface="Calibri" panose="020F0502020204030204" pitchFamily="34" charset="0"/>
              <a:ea typeface="Calibri" panose="020F0502020204030204" pitchFamily="34" charset="0"/>
              <a:cs typeface="Calibri" panose="020F0502020204030204" pitchFamily="34" charset="0"/>
            </a:endParaRPr>
          </a:p>
          <a:p>
            <a:pPr defTabSz="966612">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15</a:t>
            </a:fld>
            <a:endParaRPr lang="en-US"/>
          </a:p>
        </p:txBody>
      </p:sp>
    </p:spTree>
    <p:extLst>
      <p:ext uri="{BB962C8B-B14F-4D97-AF65-F5344CB8AC3E}">
        <p14:creationId xmlns:p14="http://schemas.microsoft.com/office/powerpoint/2010/main" val="29222523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900" dirty="0">
                <a:solidFill>
                  <a:srgbClr val="000000"/>
                </a:solidFill>
                <a:latin typeface="Calibri" panose="020F0502020204030204" pitchFamily="34" charset="0"/>
              </a:rPr>
              <a:t>Bulletin 17C </a:t>
            </a:r>
            <a:r>
              <a:rPr lang="sv-SE" sz="1900" u="sng" dirty="0">
                <a:solidFill>
                  <a:srgbClr val="0563C1"/>
                </a:solidFill>
                <a:latin typeface="Calibri" panose="020F0502020204030204" pitchFamily="34" charset="0"/>
                <a:hlinkClick r:id="rId3"/>
              </a:rPr>
              <a:t>https://doi.org/10.3133/tm4B5</a:t>
            </a:r>
            <a:r>
              <a:rPr lang="sv-SE" sz="1900" dirty="0">
                <a:solidFill>
                  <a:srgbClr val="000000"/>
                </a:solidFill>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16</a:t>
            </a:fld>
            <a:endParaRPr lang="en-US"/>
          </a:p>
        </p:txBody>
      </p:sp>
    </p:spTree>
    <p:extLst>
      <p:ext uri="{BB962C8B-B14F-4D97-AF65-F5344CB8AC3E}">
        <p14:creationId xmlns:p14="http://schemas.microsoft.com/office/powerpoint/2010/main" val="636249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900" dirty="0">
                <a:solidFill>
                  <a:srgbClr val="000000"/>
                </a:solidFill>
                <a:latin typeface="Calibri" panose="020F0502020204030204" pitchFamily="34" charset="0"/>
              </a:rPr>
              <a:t>Bulletin 17C </a:t>
            </a:r>
            <a:r>
              <a:rPr lang="sv-SE" sz="1900" u="sng" dirty="0">
                <a:solidFill>
                  <a:srgbClr val="0563C1"/>
                </a:solidFill>
                <a:latin typeface="Calibri" panose="020F0502020204030204" pitchFamily="34" charset="0"/>
                <a:hlinkClick r:id="rId3"/>
              </a:rPr>
              <a:t>https://doi.org/10.3133/tm4B5</a:t>
            </a:r>
            <a:r>
              <a:rPr lang="sv-SE" sz="1900" dirty="0">
                <a:solidFill>
                  <a:srgbClr val="000000"/>
                </a:solidFill>
                <a:latin typeface="Calibri" panose="020F0502020204030204" pitchFamily="34" charset="0"/>
              </a:rPr>
              <a:t> </a:t>
            </a:r>
            <a:endParaRPr lang="en-US" sz="1900" dirty="0">
              <a:solidFill>
                <a:srgbClr val="000000"/>
              </a:solidFill>
              <a:latin typeface="Calibri" panose="020F0502020204030204" pitchFamily="34" charset="0"/>
              <a:cs typeface="Calibri"/>
            </a:endParaRPr>
          </a:p>
          <a:p>
            <a:endParaRPr lang="en-US" sz="1900" dirty="0">
              <a:solidFill>
                <a:srgbClr val="000000"/>
              </a:solidFill>
              <a:latin typeface="Calibri" panose="020F0502020204030204" pitchFamily="34" charset="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17</a:t>
            </a:fld>
            <a:endParaRPr lang="en-US"/>
          </a:p>
        </p:txBody>
      </p:sp>
    </p:spTree>
    <p:extLst>
      <p:ext uri="{BB962C8B-B14F-4D97-AF65-F5344CB8AC3E}">
        <p14:creationId xmlns:p14="http://schemas.microsoft.com/office/powerpoint/2010/main" val="20014599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900" dirty="0">
                <a:solidFill>
                  <a:srgbClr val="000000"/>
                </a:solidFill>
                <a:latin typeface="Calibri" panose="020F0502020204030204" pitchFamily="34" charset="0"/>
              </a:rPr>
              <a:t>Bulletin 17C </a:t>
            </a:r>
            <a:r>
              <a:rPr lang="sv-SE" sz="1900" u="sng" dirty="0">
                <a:solidFill>
                  <a:srgbClr val="0563C1"/>
                </a:solidFill>
                <a:latin typeface="Calibri" panose="020F0502020204030204" pitchFamily="34" charset="0"/>
                <a:hlinkClick r:id="rId3"/>
              </a:rPr>
              <a:t>https://doi.org/10.3133/tm4B5</a:t>
            </a:r>
            <a:r>
              <a:rPr lang="sv-SE" sz="1900" dirty="0">
                <a:solidFill>
                  <a:srgbClr val="000000"/>
                </a:solidFill>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8C7AE854-78ED-4D1C-8562-AC04289F723C}" type="slidenum">
              <a:rPr lang="en-US" smtClean="0"/>
              <a:t>18</a:t>
            </a:fld>
            <a:endParaRPr lang="en-US"/>
          </a:p>
        </p:txBody>
      </p:sp>
    </p:spTree>
    <p:extLst>
      <p:ext uri="{BB962C8B-B14F-4D97-AF65-F5344CB8AC3E}">
        <p14:creationId xmlns:p14="http://schemas.microsoft.com/office/powerpoint/2010/main" val="32275150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900" dirty="0">
                <a:solidFill>
                  <a:srgbClr val="000000"/>
                </a:solidFill>
                <a:latin typeface="Calibri" panose="020F0502020204030204" pitchFamily="34" charset="0"/>
              </a:rPr>
              <a:t>Bulletin 17C </a:t>
            </a:r>
            <a:r>
              <a:rPr lang="sv-SE" sz="1900" u="sng" dirty="0">
                <a:solidFill>
                  <a:srgbClr val="0563C1"/>
                </a:solidFill>
                <a:latin typeface="Calibri" panose="020F0502020204030204" pitchFamily="34" charset="0"/>
                <a:hlinkClick r:id="rId3"/>
              </a:rPr>
              <a:t>https://doi.org/10.3133/tm4B5</a:t>
            </a:r>
            <a:r>
              <a:rPr lang="sv-SE" sz="1900" dirty="0">
                <a:solidFill>
                  <a:srgbClr val="000000"/>
                </a:solidFill>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8C7AE854-78ED-4D1C-8562-AC04289F723C}" type="slidenum">
              <a:rPr lang="en-US" smtClean="0"/>
              <a:t>19</a:t>
            </a:fld>
            <a:endParaRPr lang="en-US"/>
          </a:p>
        </p:txBody>
      </p:sp>
    </p:spTree>
    <p:extLst>
      <p:ext uri="{BB962C8B-B14F-4D97-AF65-F5344CB8AC3E}">
        <p14:creationId xmlns:p14="http://schemas.microsoft.com/office/powerpoint/2010/main" val="14631050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sz="1900" dirty="0">
                <a:solidFill>
                  <a:srgbClr val="000000"/>
                </a:solidFill>
                <a:latin typeface="Calibri" panose="020F0502020204030204" pitchFamily="34" charset="0"/>
              </a:rPr>
              <a:t>Bulletin 17C </a:t>
            </a:r>
            <a:r>
              <a:rPr lang="sv-SE" sz="1900" u="sng" dirty="0">
                <a:solidFill>
                  <a:srgbClr val="0563C1"/>
                </a:solidFill>
                <a:latin typeface="Calibri" panose="020F0502020204030204" pitchFamily="34" charset="0"/>
                <a:hlinkClick r:id="rId3"/>
              </a:rPr>
              <a:t>https://doi.org/10.3133/tm4B5</a:t>
            </a:r>
            <a:r>
              <a:rPr lang="sv-SE" sz="1900" dirty="0">
                <a:solidFill>
                  <a:srgbClr val="000000"/>
                </a:solidFill>
                <a:latin typeface="Calibri" panose="020F0502020204030204" pitchFamily="34" charset="0"/>
              </a:rPr>
              <a:t> </a:t>
            </a:r>
          </a:p>
          <a:p>
            <a:endParaRPr lang="sv-SE" sz="1900" dirty="0">
              <a:solidFill>
                <a:srgbClr val="000000"/>
              </a:solidFill>
              <a:latin typeface="Calibri" panose="020F0502020204030204" pitchFamily="34" charset="0"/>
            </a:endParaRPr>
          </a:p>
          <a:p>
            <a:r>
              <a:rPr lang="sv-SE" sz="1900" dirty="0">
                <a:solidFill>
                  <a:srgbClr val="000000"/>
                </a:solidFill>
                <a:latin typeface="Calibri" panose="020F0502020204030204" pitchFamily="34" charset="0"/>
              </a:rPr>
              <a:t>See </a:t>
            </a:r>
            <a:r>
              <a:rPr lang="en-US" sz="3000" dirty="0">
                <a:solidFill>
                  <a:srgbClr val="333333"/>
                </a:solidFill>
                <a:latin typeface="Source Sans Pro" panose="020B0503030403020204" pitchFamily="34" charset="0"/>
              </a:rPr>
              <a:t>Ryberg, K.R., Hodgkins, G.A., and Dudley, R.W., 2020, Change points in annual peak </a:t>
            </a:r>
            <a:r>
              <a:rPr lang="en-US" sz="3000" dirty="0" err="1">
                <a:solidFill>
                  <a:srgbClr val="333333"/>
                </a:solidFill>
                <a:latin typeface="Source Sans Pro" panose="020B0503030403020204" pitchFamily="34" charset="0"/>
              </a:rPr>
              <a:t>streamflows</a:t>
            </a:r>
            <a:r>
              <a:rPr lang="en-US" sz="3000" dirty="0">
                <a:solidFill>
                  <a:srgbClr val="333333"/>
                </a:solidFill>
                <a:latin typeface="Source Sans Pro" panose="020B0503030403020204" pitchFamily="34" charset="0"/>
              </a:rPr>
              <a:t>—Method comparisons and historical change points in the United States:</a:t>
            </a:r>
            <a:r>
              <a:rPr lang="en-US" sz="3000" i="1" dirty="0">
                <a:solidFill>
                  <a:srgbClr val="333333"/>
                </a:solidFill>
                <a:latin typeface="Source Sans Pro" panose="020B0503030403020204" pitchFamily="34" charset="0"/>
              </a:rPr>
              <a:t> Journal of Hydrology</a:t>
            </a:r>
            <a:r>
              <a:rPr lang="en-US" sz="3000" dirty="0">
                <a:solidFill>
                  <a:srgbClr val="333333"/>
                </a:solidFill>
                <a:latin typeface="Source Sans Pro" panose="020B0503030403020204" pitchFamily="34" charset="0"/>
              </a:rPr>
              <a:t>, v. 583, 124307, </a:t>
            </a:r>
            <a:r>
              <a:rPr lang="en-US" sz="3000" u="sng" dirty="0">
                <a:solidFill>
                  <a:srgbClr val="1D5AAB"/>
                </a:solidFill>
                <a:latin typeface="Source Sans Pro" panose="020B0503030403020204" pitchFamily="34" charset="0"/>
                <a:hlinkClick r:id="rId4"/>
              </a:rPr>
              <a:t>https://doi.org/10.1016/j.jhydrol.2019.124307</a:t>
            </a:r>
            <a:r>
              <a:rPr lang="en-US" sz="3000" u="sng" dirty="0">
                <a:solidFill>
                  <a:srgbClr val="333333"/>
                </a:solidFill>
                <a:latin typeface="Source Sans Pro" panose="020B0503030403020204" pitchFamily="34" charset="0"/>
              </a:rPr>
              <a:t> </a:t>
            </a:r>
            <a:r>
              <a:rPr lang="en-US" sz="1900" dirty="0">
                <a:solidFill>
                  <a:srgbClr val="000000"/>
                </a:solidFill>
                <a:latin typeface="Calibri" panose="020F0502020204030204" pitchFamily="34" charset="0"/>
              </a:rPr>
              <a:t>for more on change points. </a:t>
            </a:r>
            <a:endParaRPr lang="en-US" dirty="0"/>
          </a:p>
        </p:txBody>
      </p:sp>
      <p:sp>
        <p:nvSpPr>
          <p:cNvPr id="4" name="Slide Number Placeholder 3"/>
          <p:cNvSpPr>
            <a:spLocks noGrp="1"/>
          </p:cNvSpPr>
          <p:nvPr>
            <p:ph type="sldNum" sz="quarter" idx="5"/>
          </p:nvPr>
        </p:nvSpPr>
        <p:spPr/>
        <p:txBody>
          <a:bodyPr/>
          <a:lstStyle/>
          <a:p>
            <a:fld id="{8C7AE854-78ED-4D1C-8562-AC04289F723C}" type="slidenum">
              <a:rPr lang="en-US" smtClean="0"/>
              <a:t>20</a:t>
            </a:fld>
            <a:endParaRPr lang="en-US"/>
          </a:p>
        </p:txBody>
      </p:sp>
    </p:spTree>
    <p:extLst>
      <p:ext uri="{BB962C8B-B14F-4D97-AF65-F5344CB8AC3E}">
        <p14:creationId xmlns:p14="http://schemas.microsoft.com/office/powerpoint/2010/main" val="34796013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21</a:t>
            </a:fld>
            <a:endParaRPr lang="en-US"/>
          </a:p>
        </p:txBody>
      </p:sp>
    </p:spTree>
    <p:extLst>
      <p:ext uri="{BB962C8B-B14F-4D97-AF65-F5344CB8AC3E}">
        <p14:creationId xmlns:p14="http://schemas.microsoft.com/office/powerpoint/2010/main" val="24886966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Updates to members of Pooled Fund and Frieds of project. Dave Huft briefly discussed the project sponsors FY2022 contributions. USGS briefly discussed an upcoming effort to include Tribal representatives in the Stakeholder group. That invitation will come from the Midcontinent Region Regional Executive.</a:t>
            </a:r>
          </a:p>
        </p:txBody>
      </p:sp>
      <p:sp>
        <p:nvSpPr>
          <p:cNvPr id="4" name="Slide Number Placeholder 3"/>
          <p:cNvSpPr>
            <a:spLocks noGrp="1"/>
          </p:cNvSpPr>
          <p:nvPr>
            <p:ph type="sldNum" sz="quarter" idx="5"/>
          </p:nvPr>
        </p:nvSpPr>
        <p:spPr/>
        <p:txBody>
          <a:bodyPr/>
          <a:lstStyle/>
          <a:p>
            <a:fld id="{5F32B7B9-CDE6-4F51-830A-1ED4D47AF275}" type="slidenum">
              <a:rPr lang="en-US" smtClean="0"/>
              <a:t>2</a:t>
            </a:fld>
            <a:endParaRPr lang="en-US"/>
          </a:p>
        </p:txBody>
      </p:sp>
    </p:spTree>
    <p:extLst>
      <p:ext uri="{BB962C8B-B14F-4D97-AF65-F5344CB8AC3E}">
        <p14:creationId xmlns:p14="http://schemas.microsoft.com/office/powerpoint/2010/main" val="8838661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eorgia"/>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22</a:t>
            </a:fld>
            <a:endParaRPr lang="en-US"/>
          </a:p>
        </p:txBody>
      </p:sp>
    </p:spTree>
    <p:extLst>
      <p:ext uri="{BB962C8B-B14F-4D97-AF65-F5344CB8AC3E}">
        <p14:creationId xmlns:p14="http://schemas.microsoft.com/office/powerpoint/2010/main" val="643182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U.S. Geological Survey, 2021b, Surface-water daily data for the Nation, accessed September 12, 2021, at </a:t>
            </a:r>
            <a:r>
              <a:rPr lang="en-US" sz="1900" u="sng" dirty="0">
                <a:solidFill>
                  <a:srgbClr val="0563C1"/>
                </a:solidFill>
                <a:latin typeface="Calibri" panose="020F0502020204030204" pitchFamily="34" charset="0"/>
                <a:ea typeface="Calibri" panose="020F0502020204030204" pitchFamily="34" charset="0"/>
                <a:cs typeface="Calibri" panose="020F0502020204030204" pitchFamily="34" charset="0"/>
                <a:hlinkClick r:id="rId3"/>
              </a:rPr>
              <a:t>https://doi.org/10.5066/F7P55KJN</a:t>
            </a:r>
            <a:r>
              <a:rPr lang="en-US" sz="1900" u="sng" dirty="0">
                <a:solidFill>
                  <a:srgbClr val="0563C1"/>
                </a:solidFill>
                <a:latin typeface="Calibri" panose="020F0502020204030204" pitchFamily="34" charset="0"/>
                <a:ea typeface="Calibri" panose="020F0502020204030204" pitchFamily="34" charset="0"/>
                <a:cs typeface="Calibri" panose="020F0502020204030204" pitchFamily="34" charset="0"/>
              </a:rPr>
              <a:t>.</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23</a:t>
            </a:fld>
            <a:endParaRPr lang="en-US"/>
          </a:p>
        </p:txBody>
      </p:sp>
    </p:spTree>
    <p:extLst>
      <p:ext uri="{BB962C8B-B14F-4D97-AF65-F5344CB8AC3E}">
        <p14:creationId xmlns:p14="http://schemas.microsoft.com/office/powerpoint/2010/main" val="10502063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C7AE854-78ED-4D1C-8562-AC04289F723C}" type="slidenum">
              <a:rPr lang="en-US" smtClean="0"/>
              <a:t>24</a:t>
            </a:fld>
            <a:endParaRPr lang="en-US"/>
          </a:p>
        </p:txBody>
      </p:sp>
    </p:spTree>
    <p:extLst>
      <p:ext uri="{BB962C8B-B14F-4D97-AF65-F5344CB8AC3E}">
        <p14:creationId xmlns:p14="http://schemas.microsoft.com/office/powerpoint/2010/main" val="192604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b="0" i="0" dirty="0">
                <a:solidFill>
                  <a:srgbClr val="777777"/>
                </a:solidFill>
                <a:effectLst/>
                <a:latin typeface="Georgia" panose="02040502050405020303" pitchFamily="18" charset="0"/>
              </a:rPr>
              <a:t>Pembina River at Neche, North Dakota; the </a:t>
            </a:r>
            <a:r>
              <a:rPr lang="en-US" b="0" i="0" dirty="0" err="1">
                <a:solidFill>
                  <a:srgbClr val="777777"/>
                </a:solidFill>
                <a:effectLst/>
                <a:latin typeface="Georgia" panose="02040502050405020303" pitchFamily="18" charset="0"/>
              </a:rPr>
              <a:t>streamgage</a:t>
            </a:r>
            <a:r>
              <a:rPr lang="en-US" b="0" i="0" dirty="0">
                <a:solidFill>
                  <a:srgbClr val="777777"/>
                </a:solidFill>
                <a:effectLst/>
                <a:latin typeface="Georgia" panose="02040502050405020303" pitchFamily="18" charset="0"/>
              </a:rPr>
              <a:t> was started in 1903 by E.F. Chandler who was the first USGS staff member permanently stationed in North Dakota and was also the first State Engineer for what became the ND State Water Commission, now the Department of Water Resources, he was also the first Professor of Civil Engineering at the University of North Dakota.</a:t>
            </a:r>
          </a:p>
          <a:p>
            <a:pPr defTabSz="966612">
              <a:defRPr/>
            </a:pPr>
            <a:endParaRPr lang="en-US" b="0" i="0" dirty="0">
              <a:solidFill>
                <a:srgbClr val="777777"/>
              </a:solidFill>
              <a:effectLst/>
              <a:latin typeface="Georgia" panose="02040502050405020303" pitchFamily="18" charset="0"/>
            </a:endParaRPr>
          </a:p>
          <a:p>
            <a:pPr defTabSz="966612">
              <a:defRPr/>
            </a:pPr>
            <a:endParaRPr lang="en-US" b="0" i="0" dirty="0">
              <a:solidFill>
                <a:srgbClr val="777777"/>
              </a:solidFill>
              <a:effectLst/>
              <a:latin typeface="Georgia" panose="02040502050405020303" pitchFamily="18" charset="0"/>
            </a:endParaRPr>
          </a:p>
          <a:p>
            <a:pPr defTabSz="966612">
              <a:defRPr/>
            </a:pPr>
            <a:r>
              <a:rPr lang="en-US" sz="1300" dirty="0">
                <a:latin typeface="Calibri" panose="020F0502020204030204" pitchFamily="34" charset="0"/>
                <a:ea typeface="Calibri" panose="020F0502020204030204" pitchFamily="34" charset="0"/>
                <a:cs typeface="Calibri" panose="020F0502020204030204" pitchFamily="34" charset="0"/>
              </a:rPr>
              <a:t>University Archives Photograph Collection, 2001, Elwyn F. Chandler (1872–1944), accessed October 1, 2021, at University of North Dakota Scholarly Commons at </a:t>
            </a:r>
            <a:r>
              <a:rPr lang="en-US" sz="1300" dirty="0">
                <a:latin typeface="Calibri" panose="020F0502020204030204" pitchFamily="34" charset="0"/>
                <a:ea typeface="Calibri" panose="020F0502020204030204" pitchFamily="34" charset="0"/>
                <a:cs typeface="Calibri" panose="020F0502020204030204" pitchFamily="34" charset="0"/>
                <a:hlinkClick r:id="rId3"/>
              </a:rPr>
              <a:t>https://commons.und.edu/archive-photos/101/</a:t>
            </a:r>
            <a:r>
              <a:rPr lang="en-US" sz="1300" dirty="0">
                <a:latin typeface="Calibri" panose="020F0502020204030204" pitchFamily="34" charset="0"/>
                <a:ea typeface="Calibri" panose="020F0502020204030204" pitchFamily="34" charset="0"/>
                <a:cs typeface="Calibri" panose="020F0502020204030204" pitchFamily="34" charset="0"/>
              </a:rPr>
              <a:t>. </a:t>
            </a:r>
            <a:endParaRPr lang="en-US" sz="13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pPr defTabSz="966612">
              <a:defRPr/>
            </a:pPr>
            <a:r>
              <a:rPr lang="en-US" sz="1300" dirty="0">
                <a:latin typeface="Calibri" panose="020F0502020204030204" pitchFamily="34" charset="0"/>
                <a:ea typeface="Calibri" panose="020F0502020204030204" pitchFamily="34" charset="0"/>
                <a:cs typeface="Calibri" panose="020F0502020204030204" pitchFamily="34" charset="0"/>
              </a:rPr>
              <a:t>U.S. Geological Survey Dakota Water Science Center, 2021c, Pembina River at Neche, North Dakota, accessed October 1, 2021, at Dakota Water Science Center at </a:t>
            </a:r>
            <a:r>
              <a:rPr lang="en-US" sz="1300" dirty="0">
                <a:latin typeface="Calibri" panose="020F0502020204030204" pitchFamily="34" charset="0"/>
                <a:ea typeface="Calibri" panose="020F0502020204030204" pitchFamily="34" charset="0"/>
                <a:cs typeface="Calibri" panose="020F0502020204030204" pitchFamily="34" charset="0"/>
                <a:hlinkClick r:id="rId4"/>
              </a:rPr>
              <a:t>https://www.usgs.gov/centers/dakota-water/science/pembina-river-neche-north-dakota?qt-science_center_objects=0#qt-science_center_objects</a:t>
            </a:r>
            <a:r>
              <a:rPr lang="en-US" sz="1300" dirty="0">
                <a:latin typeface="Calibri" panose="020F0502020204030204" pitchFamily="34" charset="0"/>
                <a:ea typeface="Calibri" panose="020F0502020204030204" pitchFamily="34" charset="0"/>
                <a:cs typeface="Calibri" panose="020F0502020204030204" pitchFamily="34" charset="0"/>
              </a:rPr>
              <a:t>.</a:t>
            </a:r>
          </a:p>
          <a:p>
            <a:endParaRPr lang="en-US" dirty="0"/>
          </a:p>
          <a:p>
            <a:pPr defTabSz="966612">
              <a:defRPr/>
            </a:pPr>
            <a:r>
              <a:rPr lang="en-US" sz="1300" dirty="0">
                <a:latin typeface="Calibri" panose="020F0502020204030204" pitchFamily="34" charset="0"/>
                <a:ea typeface="Calibri" panose="020F0502020204030204" pitchFamily="34" charset="0"/>
                <a:cs typeface="Calibri" panose="020F0502020204030204" pitchFamily="34" charset="0"/>
              </a:rPr>
              <a:t>U.S. Geological Survey Dakota Water Science Center, 2021a, Cannonball River at </a:t>
            </a:r>
            <a:r>
              <a:rPr lang="en-US" sz="1300" dirty="0" err="1">
                <a:latin typeface="Calibri" panose="020F0502020204030204" pitchFamily="34" charset="0"/>
                <a:ea typeface="Calibri" panose="020F0502020204030204" pitchFamily="34" charset="0"/>
                <a:cs typeface="Calibri" panose="020F0502020204030204" pitchFamily="34" charset="0"/>
              </a:rPr>
              <a:t>Breien</a:t>
            </a:r>
            <a:r>
              <a:rPr lang="en-US" sz="1300" dirty="0">
                <a:latin typeface="Calibri" panose="020F0502020204030204" pitchFamily="34" charset="0"/>
                <a:ea typeface="Calibri" panose="020F0502020204030204" pitchFamily="34" charset="0"/>
                <a:cs typeface="Calibri" panose="020F0502020204030204" pitchFamily="34" charset="0"/>
              </a:rPr>
              <a:t>, North Dakota, accessed October 1, 2021, at Dakota Water Science Center at </a:t>
            </a:r>
            <a:r>
              <a:rPr lang="en-US" sz="1300" dirty="0">
                <a:latin typeface="Calibri" panose="020F0502020204030204" pitchFamily="34" charset="0"/>
                <a:ea typeface="Calibri" panose="020F0502020204030204" pitchFamily="34" charset="0"/>
                <a:cs typeface="Calibri" panose="020F0502020204030204" pitchFamily="34" charset="0"/>
                <a:hlinkClick r:id="rId5"/>
              </a:rPr>
              <a:t>https://www.usgs.gov/centers/dakota-water/science/cannonball-river-breien-north-dakota?qt-science_center_objects=0#qt-science_center_objects</a:t>
            </a:r>
            <a:r>
              <a:rPr lang="en-US" sz="1300" dirty="0">
                <a:latin typeface="Calibri" panose="020F0502020204030204" pitchFamily="34" charset="0"/>
                <a:ea typeface="Calibri" panose="020F0502020204030204" pitchFamily="34" charset="0"/>
                <a:cs typeface="Calibri" panose="020F0502020204030204" pitchFamily="34" charset="0"/>
              </a:rPr>
              <a:t>.</a:t>
            </a:r>
          </a:p>
          <a:p>
            <a:endParaRPr lang="en-US" dirty="0"/>
          </a:p>
          <a:p>
            <a:endParaRPr lang="en-US" dirty="0"/>
          </a:p>
        </p:txBody>
      </p:sp>
      <p:sp>
        <p:nvSpPr>
          <p:cNvPr id="4" name="Slide Number Placeholder 3"/>
          <p:cNvSpPr>
            <a:spLocks noGrp="1"/>
          </p:cNvSpPr>
          <p:nvPr>
            <p:ph type="sldNum" sz="quarter" idx="5"/>
          </p:nvPr>
        </p:nvSpPr>
        <p:spPr/>
        <p:txBody>
          <a:bodyPr/>
          <a:lstStyle/>
          <a:p>
            <a:fld id="{8C7AE854-78ED-4D1C-8562-AC04289F723C}" type="slidenum">
              <a:rPr lang="en-US" smtClean="0"/>
              <a:t>25</a:t>
            </a:fld>
            <a:endParaRPr lang="en-US"/>
          </a:p>
        </p:txBody>
      </p:sp>
    </p:spTree>
    <p:extLst>
      <p:ext uri="{BB962C8B-B14F-4D97-AF65-F5344CB8AC3E}">
        <p14:creationId xmlns:p14="http://schemas.microsoft.com/office/powerpoint/2010/main" val="3076713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dirty="0">
                <a:latin typeface="Calibri" panose="020F0502020204030204" pitchFamily="34" charset="0"/>
                <a:ea typeface="Calibri" panose="020F0502020204030204" pitchFamily="34" charset="0"/>
                <a:cs typeface="Calibri" panose="020F0502020204030204" pitchFamily="34" charset="0"/>
              </a:rPr>
              <a:t>U.S. Geological Survey, 2021d, USGS streamflow duration hydrograph Builder, accessed October 1, 2021, at </a:t>
            </a:r>
            <a:r>
              <a:rPr lang="en-US" sz="1900" dirty="0" err="1">
                <a:latin typeface="Calibri" panose="020F0502020204030204" pitchFamily="34" charset="0"/>
                <a:ea typeface="Calibri" panose="020F0502020204030204" pitchFamily="34" charset="0"/>
                <a:cs typeface="Calibri" panose="020F0502020204030204" pitchFamily="34" charset="0"/>
              </a:rPr>
              <a:t>WaterWatch</a:t>
            </a:r>
            <a:r>
              <a:rPr lang="en-US" sz="1900" dirty="0">
                <a:latin typeface="Calibri" panose="020F0502020204030204" pitchFamily="34" charset="0"/>
                <a:ea typeface="Calibri" panose="020F0502020204030204" pitchFamily="34" charset="0"/>
                <a:cs typeface="Calibri" panose="020F0502020204030204" pitchFamily="34" charset="0"/>
              </a:rPr>
              <a:t> at </a:t>
            </a:r>
            <a:r>
              <a:rPr lang="en-US" sz="1900" dirty="0">
                <a:latin typeface="Calibri" panose="020F0502020204030204" pitchFamily="34" charset="0"/>
                <a:ea typeface="Calibri" panose="020F0502020204030204" pitchFamily="34" charset="0"/>
                <a:cs typeface="Calibri" panose="020F0502020204030204" pitchFamily="34" charset="0"/>
                <a:hlinkClick r:id="rId3"/>
              </a:rPr>
              <a:t>https://waterwatch.usgs.gov/?id=wwchart_sitedur</a:t>
            </a:r>
            <a:r>
              <a:rPr lang="en-US" sz="1900" dirty="0">
                <a:latin typeface="Calibri" panose="020F0502020204030204" pitchFamily="34" charset="0"/>
                <a:ea typeface="Calibri" panose="020F0502020204030204" pitchFamily="34" charset="0"/>
                <a:cs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26</a:t>
            </a:fld>
            <a:endParaRPr lang="en-US"/>
          </a:p>
        </p:txBody>
      </p:sp>
    </p:spTree>
    <p:extLst>
      <p:ext uri="{BB962C8B-B14F-4D97-AF65-F5344CB8AC3E}">
        <p14:creationId xmlns:p14="http://schemas.microsoft.com/office/powerpoint/2010/main" val="1364470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latin typeface="Calibri" panose="020F0502020204030204" pitchFamily="34" charset="0"/>
                <a:ea typeface="Calibri" panose="020F0502020204030204" pitchFamily="34" charset="0"/>
                <a:cs typeface="Calibri" panose="020F0502020204030204" pitchFamily="34" charset="0"/>
              </a:rPr>
              <a:t>U.S. Geological Survey, 2021c, USGS raster-hydrograph builder, accessed October 1, 2021, at </a:t>
            </a:r>
            <a:r>
              <a:rPr lang="en-US" sz="1900" dirty="0" err="1">
                <a:latin typeface="Calibri" panose="020F0502020204030204" pitchFamily="34" charset="0"/>
                <a:ea typeface="Calibri" panose="020F0502020204030204" pitchFamily="34" charset="0"/>
                <a:cs typeface="Calibri" panose="020F0502020204030204" pitchFamily="34" charset="0"/>
              </a:rPr>
              <a:t>WaterWatch</a:t>
            </a:r>
            <a:r>
              <a:rPr lang="en-US" sz="1900" dirty="0">
                <a:latin typeface="Calibri" panose="020F0502020204030204" pitchFamily="34" charset="0"/>
                <a:ea typeface="Calibri" panose="020F0502020204030204" pitchFamily="34" charset="0"/>
                <a:cs typeface="Calibri" panose="020F0502020204030204" pitchFamily="34" charset="0"/>
              </a:rPr>
              <a:t> at </a:t>
            </a:r>
            <a:r>
              <a:rPr lang="en-US" sz="1900" dirty="0">
                <a:latin typeface="Calibri" panose="020F0502020204030204" pitchFamily="34" charset="0"/>
                <a:ea typeface="Calibri" panose="020F0502020204030204" pitchFamily="34" charset="0"/>
                <a:cs typeface="Calibri" panose="020F0502020204030204" pitchFamily="34" charset="0"/>
                <a:hlinkClick r:id="rId3"/>
              </a:rPr>
              <a:t>https://waterwatch.usgs.gov/index.php?id=wwchart_rastergraph</a:t>
            </a:r>
            <a:r>
              <a:rPr lang="en-US" sz="1900" dirty="0">
                <a:latin typeface="Calibri" panose="020F0502020204030204" pitchFamily="34" charset="0"/>
                <a:ea typeface="Calibri" panose="020F0502020204030204" pitchFamily="34" charset="0"/>
                <a:cs typeface="Calibri" panose="020F0502020204030204" pitchFamily="34" charset="0"/>
              </a:rPr>
              <a:t>. </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27</a:t>
            </a:fld>
            <a:endParaRPr lang="en-US"/>
          </a:p>
        </p:txBody>
      </p:sp>
    </p:spTree>
    <p:extLst>
      <p:ext uri="{BB962C8B-B14F-4D97-AF65-F5344CB8AC3E}">
        <p14:creationId xmlns:p14="http://schemas.microsoft.com/office/powerpoint/2010/main" val="19893611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28</a:t>
            </a:fld>
            <a:endParaRPr lang="en-US"/>
          </a:p>
        </p:txBody>
      </p:sp>
    </p:spTree>
    <p:extLst>
      <p:ext uri="{BB962C8B-B14F-4D97-AF65-F5344CB8AC3E}">
        <p14:creationId xmlns:p14="http://schemas.microsoft.com/office/powerpoint/2010/main" val="3198053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000000"/>
                </a:solidFill>
                <a:latin typeface="Calibri" panose="020F0502020204030204" pitchFamily="34" charset="0"/>
              </a:rPr>
              <a:t>Transportation Pooled Fund project webpage TPF-5(460)  </a:t>
            </a:r>
            <a:r>
              <a:rPr lang="en-US" sz="1900" u="sng" dirty="0">
                <a:solidFill>
                  <a:srgbClr val="0563C1"/>
                </a:solidFill>
                <a:latin typeface="Calibri" panose="020F0502020204030204" pitchFamily="34" charset="0"/>
                <a:hlinkClick r:id="rId3"/>
              </a:rPr>
              <a:t>https://www.pooledfund.org/Details/Study/687</a:t>
            </a:r>
            <a:r>
              <a:rPr lang="en-US" sz="1900" dirty="0">
                <a:solidFill>
                  <a:srgbClr val="000000"/>
                </a:solidFill>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900" dirty="0">
                <a:solidFill>
                  <a:srgbClr val="000000"/>
                </a:solidFill>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900" dirty="0">
                <a:solidFill>
                  <a:srgbClr val="000000"/>
                </a:solidFill>
                <a:latin typeface="Calibri" panose="020F0502020204030204" pitchFamily="34" charset="0"/>
              </a:rPr>
              <a:t>USGS webpage with contacts </a:t>
            </a:r>
            <a:r>
              <a:rPr lang="en-US" sz="1900" u="sng" dirty="0">
                <a:solidFill>
                  <a:srgbClr val="0563C1"/>
                </a:solidFill>
                <a:latin typeface="Calibri" panose="020F0502020204030204" pitchFamily="34" charset="0"/>
                <a:hlinkClick r:id="rId4"/>
              </a:rPr>
              <a:t>Flood-Frequency Analysis in the Midwest: Addressing Potential Nonstationary Annual Peak-Flow Records (usgs.gov)</a:t>
            </a:r>
            <a:r>
              <a:rPr lang="en-US" sz="1900" dirty="0">
                <a:solidFill>
                  <a:srgbClr val="000000"/>
                </a:solidFill>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29</a:t>
            </a:fld>
            <a:endParaRPr lang="en-US"/>
          </a:p>
        </p:txBody>
      </p:sp>
    </p:spTree>
    <p:extLst>
      <p:ext uri="{BB962C8B-B14F-4D97-AF65-F5344CB8AC3E}">
        <p14:creationId xmlns:p14="http://schemas.microsoft.com/office/powerpoint/2010/main" val="32281272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31</a:t>
            </a:fld>
            <a:endParaRPr lang="en-US"/>
          </a:p>
        </p:txBody>
      </p:sp>
    </p:spTree>
    <p:extLst>
      <p:ext uri="{BB962C8B-B14F-4D97-AF65-F5344CB8AC3E}">
        <p14:creationId xmlns:p14="http://schemas.microsoft.com/office/powerpoint/2010/main" val="3184029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sz="1900">
                <a:solidFill>
                  <a:srgbClr val="000000"/>
                </a:solidFill>
                <a:latin typeface="Calibri" panose="020F0502020204030204" pitchFamily="34" charset="0"/>
              </a:rPr>
              <a:t>Montana DNRC </a:t>
            </a:r>
            <a:r>
              <a:rPr lang="it-IT" sz="1900" u="sng">
                <a:solidFill>
                  <a:srgbClr val="0563C1"/>
                </a:solidFill>
                <a:latin typeface="Calibri" panose="020F0502020204030204" pitchFamily="34" charset="0"/>
                <a:hlinkClick r:id="rId3"/>
              </a:rPr>
              <a:t>Index — Montana DNRC (mt.gov)</a:t>
            </a:r>
            <a:r>
              <a:rPr lang="it-IT" sz="1900">
                <a:solidFill>
                  <a:srgbClr val="000000"/>
                </a:solidFill>
                <a:latin typeface="Calibri" panose="020F0502020204030204" pitchFamily="34" charset="0"/>
              </a:rPr>
              <a:t> </a:t>
            </a:r>
            <a:endParaRPr lang="en-US"/>
          </a:p>
          <a:p>
            <a:r>
              <a:rPr lang="en-US"/>
              <a:t>ND State Water Commission now the ND Department of Water Resources </a:t>
            </a:r>
            <a:r>
              <a:rPr lang="en-US" u="sng">
                <a:hlinkClick r:id="rId4"/>
              </a:rPr>
              <a:t>Department of Water Resources (nd.gov)</a:t>
            </a:r>
            <a:endParaRPr lang="en-US"/>
          </a:p>
          <a:p>
            <a:r>
              <a:rPr lang="en-US"/>
              <a:t>NOAA National Weather Service Missouri River Basin Forecast Center 75th Anniversary </a:t>
            </a:r>
            <a:r>
              <a:rPr lang="en-US" u="sng">
                <a:hlinkClick r:id="rId5"/>
              </a:rPr>
              <a:t>75th Birthday of the MBRFC (arcgis.com)</a:t>
            </a:r>
            <a:endParaRPr lang="en-US"/>
          </a:p>
          <a:p>
            <a:r>
              <a:rPr lang="en-US"/>
              <a:t>USGS National Climate Change Viewer </a:t>
            </a:r>
            <a:r>
              <a:rPr lang="en-US" u="sng">
                <a:hlinkClick r:id="rId6"/>
              </a:rPr>
              <a:t>National Climate Change Viewer (NCCV) (usgs.gov)</a:t>
            </a:r>
            <a:endParaRPr lang="en-US"/>
          </a:p>
          <a:p>
            <a:r>
              <a:rPr lang="en-US" sz="1900">
                <a:solidFill>
                  <a:srgbClr val="000000"/>
                </a:solidFill>
                <a:latin typeface="Calibri" panose="020F0502020204030204" pitchFamily="34" charset="0"/>
              </a:rPr>
              <a:t>USGS Midwest Climate Adaptation Science Center Consortium announced </a:t>
            </a:r>
            <a:r>
              <a:rPr lang="en-US" sz="1900" u="sng">
                <a:solidFill>
                  <a:srgbClr val="0563C1"/>
                </a:solidFill>
                <a:latin typeface="Calibri" panose="020F0502020204030204" pitchFamily="34" charset="0"/>
                <a:hlinkClick r:id="rId7"/>
              </a:rPr>
              <a:t>Welcome to the New Midwest CASC Host and Consortium! (usgs.gov)</a:t>
            </a:r>
            <a:r>
              <a:rPr lang="en-US" sz="1900">
                <a:solidFill>
                  <a:srgbClr val="000000"/>
                </a:solidFill>
                <a:latin typeface="Calibri" panose="020F0502020204030204" pitchFamily="34" charset="0"/>
              </a:rPr>
              <a:t> </a:t>
            </a:r>
            <a:endParaRPr lang="en-US">
              <a:cs typeface="Calibri"/>
            </a:endParaRPr>
          </a:p>
        </p:txBody>
      </p:sp>
      <p:sp>
        <p:nvSpPr>
          <p:cNvPr id="4" name="Slide Number Placeholder 3"/>
          <p:cNvSpPr>
            <a:spLocks noGrp="1"/>
          </p:cNvSpPr>
          <p:nvPr>
            <p:ph type="sldNum" sz="quarter" idx="5"/>
          </p:nvPr>
        </p:nvSpPr>
        <p:spPr/>
        <p:txBody>
          <a:bodyPr/>
          <a:lstStyle/>
          <a:p>
            <a:fld id="{8C7AE854-78ED-4D1C-8562-AC04289F723C}" type="slidenum">
              <a:rPr lang="en-US" smtClean="0"/>
              <a:t>3</a:t>
            </a:fld>
            <a:endParaRPr lang="en-US"/>
          </a:p>
        </p:txBody>
      </p:sp>
    </p:spTree>
    <p:extLst>
      <p:ext uri="{BB962C8B-B14F-4D97-AF65-F5344CB8AC3E}">
        <p14:creationId xmlns:p14="http://schemas.microsoft.com/office/powerpoint/2010/main" val="3842007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900" dirty="0">
                <a:solidFill>
                  <a:srgbClr val="000000"/>
                </a:solidFill>
                <a:latin typeface="Calibri" panose="020F0502020204030204" pitchFamily="34" charset="0"/>
              </a:rPr>
              <a:t>Webinar </a:t>
            </a:r>
            <a:r>
              <a:rPr lang="en-US" sz="1900" u="sng" dirty="0">
                <a:solidFill>
                  <a:srgbClr val="0563C1"/>
                </a:solidFill>
                <a:latin typeface="Calibri" panose="020F0502020204030204" pitchFamily="34" charset="0"/>
                <a:hlinkClick r:id="rId3"/>
              </a:rPr>
              <a:t>Modernizing How You Access Water Data | Webinar on October 13 @ 1 pm EDT - Water Data For The Nation Blog (usgs.gov)</a:t>
            </a:r>
            <a:r>
              <a:rPr lang="en-US" sz="1900" dirty="0">
                <a:solidFill>
                  <a:srgbClr val="000000"/>
                </a:solidFill>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en-US" sz="1900" u="sng" dirty="0">
                <a:solidFill>
                  <a:srgbClr val="0563C1"/>
                </a:solidFill>
                <a:latin typeface="Calibri" panose="020F0502020204030204" pitchFamily="34" charset="0"/>
                <a:hlinkClick r:id="rId4"/>
              </a:rPr>
              <a:t>FAQ for Next Generation Monitoring Location Pages - Water Data For The Nation Blog (usgs.gov)</a:t>
            </a:r>
            <a:r>
              <a:rPr lang="en-US" sz="1900" dirty="0">
                <a:solidFill>
                  <a:srgbClr val="000000"/>
                </a:solidFill>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4</a:t>
            </a:fld>
            <a:endParaRPr lang="en-US"/>
          </a:p>
        </p:txBody>
      </p:sp>
    </p:spTree>
    <p:extLst>
      <p:ext uri="{BB962C8B-B14F-4D97-AF65-F5344CB8AC3E}">
        <p14:creationId xmlns:p14="http://schemas.microsoft.com/office/powerpoint/2010/main" val="2048943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solidFill>
                  <a:srgbClr val="000000"/>
                </a:solidFill>
                <a:latin typeface="Calibri"/>
                <a:cs typeface="Calibri"/>
              </a:rPr>
              <a:t>Alan </a:t>
            </a:r>
            <a:r>
              <a:rPr lang="en-US" sz="1900" dirty="0" err="1">
                <a:solidFill>
                  <a:srgbClr val="000000"/>
                </a:solidFill>
                <a:latin typeface="Calibri"/>
                <a:cs typeface="Calibri"/>
              </a:rPr>
              <a:t>Alda</a:t>
            </a:r>
            <a:r>
              <a:rPr lang="en-US" sz="1900" dirty="0">
                <a:solidFill>
                  <a:srgbClr val="000000"/>
                </a:solidFill>
                <a:latin typeface="Calibri"/>
                <a:cs typeface="Calibri"/>
              </a:rPr>
              <a:t> Center for Communicating Science </a:t>
            </a:r>
            <a:r>
              <a:rPr lang="en-US" sz="1900" u="sng" dirty="0">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https://www.aldacenter.org/</a:t>
            </a:r>
            <a:endParaRPr lang="en-US" sz="1900" dirty="0">
              <a:latin typeface="Calibri" panose="020F0502020204030204" pitchFamily="34" charset="0"/>
              <a:ea typeface="Calibri" panose="020F0502020204030204" pitchFamily="34" charset="0"/>
              <a:cs typeface="Times New Roman" panose="02020603050405020304" pitchFamily="18" charset="0"/>
            </a:endParaRPr>
          </a:p>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5F32B7B9-CDE6-4F51-830A-1ED4D47AF275}" type="slidenum">
              <a:rPr lang="en-US" smtClean="0"/>
              <a:t>6</a:t>
            </a:fld>
            <a:endParaRPr lang="en-US"/>
          </a:p>
        </p:txBody>
      </p:sp>
    </p:spTree>
    <p:extLst>
      <p:ext uri="{BB962C8B-B14F-4D97-AF65-F5344CB8AC3E}">
        <p14:creationId xmlns:p14="http://schemas.microsoft.com/office/powerpoint/2010/main" val="1688879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900" dirty="0">
                <a:solidFill>
                  <a:srgbClr val="000000"/>
                </a:solidFill>
                <a:latin typeface="Calibri" panose="020F0502020204030204" pitchFamily="34" charset="0"/>
              </a:rPr>
              <a:t>Alan </a:t>
            </a:r>
            <a:r>
              <a:rPr lang="en-US" sz="1900" dirty="0" err="1">
                <a:solidFill>
                  <a:srgbClr val="000000"/>
                </a:solidFill>
                <a:latin typeface="Calibri" panose="020F0502020204030204" pitchFamily="34" charset="0"/>
              </a:rPr>
              <a:t>Alda</a:t>
            </a:r>
            <a:r>
              <a:rPr lang="en-US" sz="1900" dirty="0">
                <a:solidFill>
                  <a:srgbClr val="000000"/>
                </a:solidFill>
                <a:latin typeface="Calibri" panose="020F0502020204030204" pitchFamily="34" charset="0"/>
              </a:rPr>
              <a:t> Center for Communicating </a:t>
            </a:r>
            <a:r>
              <a:rPr lang="en-US" sz="1900">
                <a:solidFill>
                  <a:srgbClr val="000000"/>
                </a:solidFill>
                <a:latin typeface="Calibri" panose="020F0502020204030204" pitchFamily="34" charset="0"/>
              </a:rPr>
              <a:t>Science </a:t>
            </a:r>
            <a:r>
              <a:rPr lang="en-US" sz="1900" u="sng">
                <a:solidFill>
                  <a:srgbClr val="0000FF"/>
                </a:solidFill>
                <a:latin typeface="Calibri" panose="020F0502020204030204" pitchFamily="34" charset="0"/>
                <a:ea typeface="Calibri" panose="020F0502020204030204" pitchFamily="34" charset="0"/>
                <a:cs typeface="Times New Roman" panose="02020603050405020304" pitchFamily="18" charset="0"/>
                <a:hlinkClick r:id="rId3"/>
              </a:rPr>
              <a:t>https://www.aldacenter.org/</a:t>
            </a:r>
            <a:endParaRPr lang="en-US" sz="190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5F32B7B9-CDE6-4F51-830A-1ED4D47AF275}" type="slidenum">
              <a:rPr lang="en-US" smtClean="0"/>
              <a:t>7</a:t>
            </a:fld>
            <a:endParaRPr lang="en-US"/>
          </a:p>
        </p:txBody>
      </p:sp>
    </p:spTree>
    <p:extLst>
      <p:ext uri="{BB962C8B-B14F-4D97-AF65-F5344CB8AC3E}">
        <p14:creationId xmlns:p14="http://schemas.microsoft.com/office/powerpoint/2010/main" val="1499186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Emerit</a:t>
            </a:r>
            <a:r>
              <a:rPr lang="en-US"/>
              <a:t>[a/us] staff:</a:t>
            </a:r>
          </a:p>
          <a:p>
            <a:endParaRPr lang="en-US"/>
          </a:p>
          <a:p>
            <a:r>
              <a:rPr lang="en-US"/>
              <a:t>Skip Vecchia, Dakota Water Science Center, instrumental in early versions of slides, retired</a:t>
            </a:r>
          </a:p>
          <a:p>
            <a:r>
              <a:rPr lang="en-US"/>
              <a:t>Sarah </a:t>
            </a:r>
            <a:r>
              <a:rPr lang="en-US" err="1"/>
              <a:t>Fiala</a:t>
            </a:r>
            <a:r>
              <a:rPr lang="en-US"/>
              <a:t>, Central Midwest Water Science Center, student, left the USGS</a:t>
            </a:r>
          </a:p>
          <a:p>
            <a:r>
              <a:rPr lang="en-US"/>
              <a:t>Doug Robbins, Dakota Water Science Center, student, left the USGS to return to school</a:t>
            </a:r>
          </a:p>
          <a:p>
            <a:r>
              <a:rPr lang="en-US"/>
              <a:t>Kate </a:t>
            </a:r>
            <a:r>
              <a:rPr lang="en-US" err="1"/>
              <a:t>Pippenger</a:t>
            </a:r>
            <a:r>
              <a:rPr lang="en-US"/>
              <a:t>, Upper Midwest Water Science Center, contract student involved in the project for a short while</a:t>
            </a:r>
          </a:p>
        </p:txBody>
      </p:sp>
      <p:sp>
        <p:nvSpPr>
          <p:cNvPr id="4" name="Slide Number Placeholder 3"/>
          <p:cNvSpPr>
            <a:spLocks noGrp="1"/>
          </p:cNvSpPr>
          <p:nvPr>
            <p:ph type="sldNum" sz="quarter" idx="5"/>
          </p:nvPr>
        </p:nvSpPr>
        <p:spPr/>
        <p:txBody>
          <a:bodyPr/>
          <a:lstStyle/>
          <a:p>
            <a:fld id="{5F32B7B9-CDE6-4F51-830A-1ED4D47AF275}" type="slidenum">
              <a:rPr lang="en-US" smtClean="0"/>
              <a:t>8</a:t>
            </a:fld>
            <a:endParaRPr lang="en-US"/>
          </a:p>
        </p:txBody>
      </p:sp>
    </p:spTree>
    <p:extLst>
      <p:ext uri="{BB962C8B-B14F-4D97-AF65-F5344CB8AC3E}">
        <p14:creationId xmlns:p14="http://schemas.microsoft.com/office/powerpoint/2010/main" val="466346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900" u="sng" dirty="0">
                <a:solidFill>
                  <a:srgbClr val="0563C1"/>
                </a:solidFill>
                <a:latin typeface="Calibri" panose="020F0502020204030204" pitchFamily="34" charset="0"/>
                <a:hlinkClick r:id="rId3"/>
              </a:rPr>
              <a:t>National Inventory of Dams (NID) - Home (army.mil)</a:t>
            </a:r>
            <a:r>
              <a:rPr lang="en-US" sz="1900" dirty="0">
                <a:solidFill>
                  <a:srgbClr val="000000"/>
                </a:solidFill>
                <a:latin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8C7AE854-78ED-4D1C-8562-AC04289F723C}" type="slidenum">
              <a:rPr lang="en-US" smtClean="0"/>
              <a:t>10</a:t>
            </a:fld>
            <a:endParaRPr lang="en-US"/>
          </a:p>
        </p:txBody>
      </p:sp>
    </p:spTree>
    <p:extLst>
      <p:ext uri="{BB962C8B-B14F-4D97-AF65-F5344CB8AC3E}">
        <p14:creationId xmlns:p14="http://schemas.microsoft.com/office/powerpoint/2010/main" val="10881815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300" dirty="0" err="1">
                <a:latin typeface="Calibri" panose="020F0502020204030204" pitchFamily="34" charset="0"/>
                <a:ea typeface="Calibri" panose="020F0502020204030204" pitchFamily="34" charset="0"/>
                <a:cs typeface="Calibri" panose="020F0502020204030204" pitchFamily="34" charset="0"/>
              </a:rPr>
              <a:t>Wieczorek</a:t>
            </a:r>
            <a:r>
              <a:rPr lang="en-US" sz="1300" dirty="0">
                <a:latin typeface="Calibri" panose="020F0502020204030204" pitchFamily="34" charset="0"/>
                <a:ea typeface="Calibri" panose="020F0502020204030204" pitchFamily="34" charset="0"/>
                <a:cs typeface="Calibri" panose="020F0502020204030204" pitchFamily="34" charset="0"/>
              </a:rPr>
              <a:t>, M.E., </a:t>
            </a:r>
            <a:r>
              <a:rPr lang="en-US" sz="1300" dirty="0" err="1">
                <a:latin typeface="Calibri" panose="020F0502020204030204" pitchFamily="34" charset="0"/>
                <a:ea typeface="Calibri" panose="020F0502020204030204" pitchFamily="34" charset="0"/>
                <a:cs typeface="Calibri" panose="020F0502020204030204" pitchFamily="34" charset="0"/>
              </a:rPr>
              <a:t>Wolock</a:t>
            </a:r>
            <a:r>
              <a:rPr lang="en-US" sz="1300" dirty="0">
                <a:latin typeface="Calibri" panose="020F0502020204030204" pitchFamily="34" charset="0"/>
                <a:ea typeface="Calibri" panose="020F0502020204030204" pitchFamily="34" charset="0"/>
                <a:cs typeface="Calibri" panose="020F0502020204030204" pitchFamily="34" charset="0"/>
              </a:rPr>
              <a:t>, D.M., and McCarthy, P.M., 2021, Dam impact/disturbance metrics for the conterminous United States, 1800 to 2018: U.S. Geological Survey, accessed at </a:t>
            </a:r>
            <a:r>
              <a:rPr lang="en-US" sz="1300" dirty="0">
                <a:latin typeface="Calibri" panose="020F0502020204030204" pitchFamily="34" charset="0"/>
                <a:ea typeface="Calibri" panose="020F0502020204030204" pitchFamily="34" charset="0"/>
                <a:cs typeface="Calibri" panose="020F0502020204030204" pitchFamily="34" charset="0"/>
                <a:hlinkClick r:id="rId3"/>
              </a:rPr>
              <a:t>https://doi.org/10.5066/P92S9ZX6</a:t>
            </a:r>
            <a:r>
              <a:rPr lang="en-US" sz="1300" dirty="0">
                <a:latin typeface="Calibri" panose="020F0502020204030204" pitchFamily="34" charset="0"/>
                <a:ea typeface="Calibri" panose="020F0502020204030204" pitchFamily="34" charset="0"/>
                <a:cs typeface="Calibri" panose="020F0502020204030204" pitchFamily="34" charset="0"/>
              </a:rPr>
              <a:t>. </a:t>
            </a:r>
          </a:p>
          <a:p>
            <a:pPr rtl="0" fontAlgn="ctr"/>
            <a:endParaRPr lang="en-US" b="0" i="0" dirty="0">
              <a:solidFill>
                <a:srgbClr val="333333"/>
              </a:solidFill>
              <a:effectLst/>
              <a:latin typeface="Helvetica Neue"/>
            </a:endParaRPr>
          </a:p>
          <a:p>
            <a:pPr rtl="0" fontAlgn="ctr"/>
            <a:endParaRPr lang="en-US" b="0" i="0" dirty="0">
              <a:solidFill>
                <a:srgbClr val="333333"/>
              </a:solidFill>
              <a:effectLst/>
              <a:latin typeface="Helvetica Neue"/>
            </a:endParaRPr>
          </a:p>
          <a:p>
            <a:pPr rtl="0" fontAlgn="ctr"/>
            <a:endParaRPr lang="en-US" sz="1300" dirty="0"/>
          </a:p>
        </p:txBody>
      </p:sp>
      <p:sp>
        <p:nvSpPr>
          <p:cNvPr id="4" name="Slide Number Placeholder 3"/>
          <p:cNvSpPr>
            <a:spLocks noGrp="1"/>
          </p:cNvSpPr>
          <p:nvPr>
            <p:ph type="sldNum" sz="quarter" idx="5"/>
          </p:nvPr>
        </p:nvSpPr>
        <p:spPr/>
        <p:txBody>
          <a:bodyPr/>
          <a:lstStyle/>
          <a:p>
            <a:fld id="{8C7AE854-78ED-4D1C-8562-AC04289F723C}" type="slidenum">
              <a:rPr lang="en-US" smtClean="0"/>
              <a:t>11</a:t>
            </a:fld>
            <a:endParaRPr lang="en-US"/>
          </a:p>
        </p:txBody>
      </p:sp>
    </p:spTree>
    <p:extLst>
      <p:ext uri="{BB962C8B-B14F-4D97-AF65-F5344CB8AC3E}">
        <p14:creationId xmlns:p14="http://schemas.microsoft.com/office/powerpoint/2010/main" val="13703079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5EE9F98-448B-45BD-8BD7-8A3CEC070BB9}"/>
              </a:ext>
            </a:extLst>
          </p:cNvPr>
          <p:cNvSpPr/>
          <p:nvPr userDrawn="1"/>
        </p:nvSpPr>
        <p:spPr>
          <a:xfrm>
            <a:off x="0" y="5980024"/>
            <a:ext cx="12192000" cy="638985"/>
          </a:xfrm>
          <a:prstGeom prst="rect">
            <a:avLst/>
          </a:prstGeom>
          <a:solidFill>
            <a:srgbClr val="006F4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9E06DBC-41A1-40C0-AD92-FB7871DBA6BF}"/>
              </a:ext>
            </a:extLst>
          </p:cNvPr>
          <p:cNvSpPr>
            <a:spLocks noGrp="1"/>
          </p:cNvSpPr>
          <p:nvPr>
            <p:ph type="ctrTitle"/>
          </p:nvPr>
        </p:nvSpPr>
        <p:spPr>
          <a:xfrm>
            <a:off x="1524000" y="1122363"/>
            <a:ext cx="9144000" cy="2387600"/>
          </a:xfrm>
        </p:spPr>
        <p:txBody>
          <a:bodyPr anchor="b">
            <a:normAutofit/>
          </a:bodyPr>
          <a:lstStyle>
            <a:lvl1pPr algn="ctr">
              <a:defRPr sz="4000"/>
            </a:lvl1pPr>
          </a:lstStyle>
          <a:p>
            <a:r>
              <a:rPr lang="en-US"/>
              <a:t>Click to edit Master title style</a:t>
            </a:r>
          </a:p>
        </p:txBody>
      </p:sp>
      <p:sp>
        <p:nvSpPr>
          <p:cNvPr id="3" name="Subtitle 2">
            <a:extLst>
              <a:ext uri="{FF2B5EF4-FFF2-40B4-BE49-F238E27FC236}">
                <a16:creationId xmlns:a16="http://schemas.microsoft.com/office/drawing/2014/main" id="{DBACC3B1-DED3-4280-B0D2-B3399C6FAF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ident348fromlendalK">
            <a:extLst>
              <a:ext uri="{FF2B5EF4-FFF2-40B4-BE49-F238E27FC236}">
                <a16:creationId xmlns:a16="http://schemas.microsoft.com/office/drawing/2014/main" id="{03B14DAC-4748-4A5D-A863-15B925D701A5}"/>
              </a:ext>
            </a:extLst>
          </p:cNvPr>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7200" y="458787"/>
            <a:ext cx="2057400" cy="760413"/>
          </a:xfrm>
          <a:prstGeom prst="rect">
            <a:avLst/>
          </a:prstGeom>
          <a:noFill/>
        </p:spPr>
      </p:pic>
      <p:sp>
        <p:nvSpPr>
          <p:cNvPr id="12" name="Rectangle 14">
            <a:extLst>
              <a:ext uri="{FF2B5EF4-FFF2-40B4-BE49-F238E27FC236}">
                <a16:creationId xmlns:a16="http://schemas.microsoft.com/office/drawing/2014/main" id="{593BD653-F299-4778-A0CB-7CD77FE3F7C7}"/>
              </a:ext>
            </a:extLst>
          </p:cNvPr>
          <p:cNvSpPr>
            <a:spLocks noChangeArrowheads="1"/>
          </p:cNvSpPr>
          <p:nvPr userDrawn="1"/>
        </p:nvSpPr>
        <p:spPr bwMode="auto">
          <a:xfrm>
            <a:off x="404813" y="6083300"/>
            <a:ext cx="1915589" cy="397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885825">
              <a:defRPr/>
            </a:pPr>
            <a:r>
              <a:rPr lang="en-US" sz="1000">
                <a:solidFill>
                  <a:schemeClr val="bg1"/>
                </a:solidFill>
                <a:latin typeface="Arial"/>
                <a:cs typeface="Arial"/>
              </a:rPr>
              <a:t>U.S. Department of the Interior</a:t>
            </a:r>
          </a:p>
          <a:p>
            <a:pPr defTabSz="885825">
              <a:defRPr/>
            </a:pPr>
            <a:r>
              <a:rPr lang="en-US" sz="1000">
                <a:solidFill>
                  <a:schemeClr val="bg1"/>
                </a:solidFill>
                <a:latin typeface="Arial"/>
                <a:cs typeface="Arial"/>
              </a:rPr>
              <a:t>U.S. Geological Survey</a:t>
            </a:r>
          </a:p>
        </p:txBody>
      </p:sp>
      <p:sp>
        <p:nvSpPr>
          <p:cNvPr id="13" name="TextBox 12">
            <a:extLst>
              <a:ext uri="{FF2B5EF4-FFF2-40B4-BE49-F238E27FC236}">
                <a16:creationId xmlns:a16="http://schemas.microsoft.com/office/drawing/2014/main" id="{D12A8148-99DB-4D87-BF9C-4E732759FBBA}"/>
              </a:ext>
            </a:extLst>
          </p:cNvPr>
          <p:cNvSpPr txBox="1"/>
          <p:nvPr userDrawn="1"/>
        </p:nvSpPr>
        <p:spPr>
          <a:xfrm>
            <a:off x="7024254" y="5958906"/>
            <a:ext cx="4849091" cy="646331"/>
          </a:xfrm>
          <a:prstGeom prst="rect">
            <a:avLst/>
          </a:prstGeom>
          <a:noFill/>
        </p:spPr>
        <p:txBody>
          <a:bodyPr wrap="square" rtlCol="0">
            <a:spAutoFit/>
          </a:bodyPr>
          <a:lstStyle/>
          <a:p>
            <a:pPr algn="r"/>
            <a:r>
              <a:rPr lang="en-US" sz="2400">
                <a:solidFill>
                  <a:schemeClr val="bg1"/>
                </a:solidFill>
              </a:rPr>
              <a:t>Transportation Pooled Fund Project </a:t>
            </a:r>
            <a:br>
              <a:rPr lang="en-US" sz="2400">
                <a:solidFill>
                  <a:schemeClr val="bg1"/>
                </a:solidFill>
              </a:rPr>
            </a:br>
            <a:r>
              <a:rPr lang="en-US" sz="1100">
                <a:solidFill>
                  <a:schemeClr val="bg1"/>
                </a:solidFill>
              </a:rPr>
              <a:t>TPF-5(460) https://www.pooledfund.org/Details/Study/687</a:t>
            </a:r>
          </a:p>
        </p:txBody>
      </p:sp>
      <p:sp>
        <p:nvSpPr>
          <p:cNvPr id="14" name="TextBox 13">
            <a:extLst>
              <a:ext uri="{FF2B5EF4-FFF2-40B4-BE49-F238E27FC236}">
                <a16:creationId xmlns:a16="http://schemas.microsoft.com/office/drawing/2014/main" id="{14685564-6EAD-44C2-A92D-777DF22D447D}"/>
              </a:ext>
            </a:extLst>
          </p:cNvPr>
          <p:cNvSpPr txBox="1"/>
          <p:nvPr userDrawn="1"/>
        </p:nvSpPr>
        <p:spPr>
          <a:xfrm>
            <a:off x="1092777" y="5520193"/>
            <a:ext cx="10006445" cy="430887"/>
          </a:xfrm>
          <a:prstGeom prst="rect">
            <a:avLst/>
          </a:prstGeom>
          <a:noFill/>
        </p:spPr>
        <p:txBody>
          <a:bodyPr wrap="square" rtlCol="0">
            <a:spAutoFit/>
          </a:bodyPr>
          <a:lstStyle/>
          <a:p>
            <a:r>
              <a:rPr lang="en-US" sz="1100" b="0" i="0">
                <a:solidFill>
                  <a:srgbClr val="333333"/>
                </a:solidFill>
                <a:effectLst/>
                <a:latin typeface="Source Sans Pro" panose="020B0503030403020204" pitchFamily="34" charset="0"/>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endParaRPr lang="en-US" sz="1100"/>
          </a:p>
        </p:txBody>
      </p:sp>
    </p:spTree>
    <p:extLst>
      <p:ext uri="{BB962C8B-B14F-4D97-AF65-F5344CB8AC3E}">
        <p14:creationId xmlns:p14="http://schemas.microsoft.com/office/powerpoint/2010/main" val="32086712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65261-0C54-4E92-A3AD-9906504E61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1EA88C-8BD0-40EC-A09A-302BDE0BEAB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290465-05BD-4F54-AF75-72EBC16090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CEB07662-8EE0-496D-BF58-BCE9123E4FA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18752180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02649-A1DF-4188-8B10-455AD9CF5E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C3E07A-1B80-4BC0-A06B-D66616C361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4DD4A6-FF4D-4570-99BC-6502B808CB7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E855C38-23F8-4085-ABA3-3148ECBF3E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674C60-985B-4DD7-B11E-9E39C5D42F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44383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20E8-2979-4772-85F0-F1413F22A3B0}"/>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9D309CC7-D370-4E8B-943F-EF32464FBECC}"/>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37467133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F20E8-2979-4772-85F0-F1413F22A3B0}"/>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81326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608DE-B00A-4199-83C8-4D97EEB5B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TextBox 9">
            <a:extLst>
              <a:ext uri="{FF2B5EF4-FFF2-40B4-BE49-F238E27FC236}">
                <a16:creationId xmlns:a16="http://schemas.microsoft.com/office/drawing/2014/main" id="{4B2C0870-8CBE-49EE-8E45-72FB4F863F11}"/>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719531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608DE-B00A-4199-83C8-4D97EEB5B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1903319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2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600200"/>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608DE-B00A-4199-83C8-4D97EEB5B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8FF50952-7546-4462-8D60-97FE44F100DE}"/>
              </a:ext>
            </a:extLst>
          </p:cNvPr>
          <p:cNvSpPr txBox="1"/>
          <p:nvPr userDrawn="1"/>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29065346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7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600200"/>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608DE-B00A-4199-83C8-4D97EEB5B8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764810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D4EC00AF-5EB3-4006-B9F5-2B6196D7F0C3}"/>
              </a:ext>
            </a:extLst>
          </p:cNvPr>
          <p:cNvSpPr txBox="1"/>
          <p:nvPr userDrawn="1"/>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32890193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0627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AA6F3A9-C898-49B5-9FDD-2BE243BFB3B1}"/>
              </a:ext>
            </a:extLst>
          </p:cNvPr>
          <p:cNvPicPr>
            <a:picLocks noChangeAspect="1"/>
          </p:cNvPicPr>
          <p:nvPr userDrawn="1"/>
        </p:nvPicPr>
        <p:blipFill>
          <a:blip r:embed="rId2"/>
          <a:stretch>
            <a:fillRect/>
          </a:stretch>
        </p:blipFill>
        <p:spPr>
          <a:xfrm>
            <a:off x="84823" y="85054"/>
            <a:ext cx="12022354" cy="6687892"/>
          </a:xfrm>
          <a:prstGeom prst="rect">
            <a:avLst/>
          </a:prstGeom>
        </p:spPr>
      </p:pic>
      <p:sp>
        <p:nvSpPr>
          <p:cNvPr id="16" name="Rectangle 15">
            <a:extLst>
              <a:ext uri="{FF2B5EF4-FFF2-40B4-BE49-F238E27FC236}">
                <a16:creationId xmlns:a16="http://schemas.microsoft.com/office/drawing/2014/main" id="{25EE9F98-448B-45BD-8BD7-8A3CEC070BB9}"/>
              </a:ext>
            </a:extLst>
          </p:cNvPr>
          <p:cNvSpPr/>
          <p:nvPr userDrawn="1"/>
        </p:nvSpPr>
        <p:spPr>
          <a:xfrm>
            <a:off x="0" y="5980024"/>
            <a:ext cx="12192000" cy="638985"/>
          </a:xfrm>
          <a:prstGeom prst="rect">
            <a:avLst/>
          </a:prstGeom>
          <a:solidFill>
            <a:srgbClr val="00331E"/>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a:extLst>
              <a:ext uri="{FF2B5EF4-FFF2-40B4-BE49-F238E27FC236}">
                <a16:creationId xmlns:a16="http://schemas.microsoft.com/office/drawing/2014/main" id="{593BD653-F299-4778-A0CB-7CD77FE3F7C7}"/>
              </a:ext>
            </a:extLst>
          </p:cNvPr>
          <p:cNvSpPr>
            <a:spLocks noChangeArrowheads="1"/>
          </p:cNvSpPr>
          <p:nvPr userDrawn="1"/>
        </p:nvSpPr>
        <p:spPr bwMode="auto">
          <a:xfrm>
            <a:off x="404813" y="6083300"/>
            <a:ext cx="1915589" cy="397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lIns="88900" tIns="44450" rIns="88900" bIns="44450">
            <a:spAutoFit/>
          </a:bodyPr>
          <a:lstStyle/>
          <a:p>
            <a:pPr defTabSz="885825">
              <a:defRPr/>
            </a:pPr>
            <a:r>
              <a:rPr lang="en-US" sz="1000">
                <a:solidFill>
                  <a:schemeClr val="bg1"/>
                </a:solidFill>
                <a:latin typeface="Arial"/>
                <a:cs typeface="Arial"/>
              </a:rPr>
              <a:t>U.S. Department of the Interior</a:t>
            </a:r>
          </a:p>
          <a:p>
            <a:pPr defTabSz="885825">
              <a:defRPr/>
            </a:pPr>
            <a:r>
              <a:rPr lang="en-US" sz="1000">
                <a:solidFill>
                  <a:schemeClr val="bg1"/>
                </a:solidFill>
                <a:latin typeface="Arial"/>
                <a:cs typeface="Arial"/>
              </a:rPr>
              <a:t>U.S. Geological Survey</a:t>
            </a:r>
          </a:p>
        </p:txBody>
      </p:sp>
      <p:sp>
        <p:nvSpPr>
          <p:cNvPr id="13" name="TextBox 12">
            <a:extLst>
              <a:ext uri="{FF2B5EF4-FFF2-40B4-BE49-F238E27FC236}">
                <a16:creationId xmlns:a16="http://schemas.microsoft.com/office/drawing/2014/main" id="{D12A8148-99DB-4D87-BF9C-4E732759FBBA}"/>
              </a:ext>
            </a:extLst>
          </p:cNvPr>
          <p:cNvSpPr txBox="1"/>
          <p:nvPr userDrawn="1"/>
        </p:nvSpPr>
        <p:spPr>
          <a:xfrm>
            <a:off x="7024254" y="5958906"/>
            <a:ext cx="4849091" cy="646331"/>
          </a:xfrm>
          <a:prstGeom prst="rect">
            <a:avLst/>
          </a:prstGeom>
          <a:noFill/>
        </p:spPr>
        <p:txBody>
          <a:bodyPr wrap="square" rtlCol="0">
            <a:spAutoFit/>
          </a:bodyPr>
          <a:lstStyle/>
          <a:p>
            <a:pPr algn="r"/>
            <a:r>
              <a:rPr lang="en-US" sz="2400">
                <a:solidFill>
                  <a:schemeClr val="bg1"/>
                </a:solidFill>
              </a:rPr>
              <a:t>Transportation Pooled Fund Project </a:t>
            </a:r>
            <a:br>
              <a:rPr lang="en-US" sz="2400">
                <a:solidFill>
                  <a:schemeClr val="bg1"/>
                </a:solidFill>
              </a:rPr>
            </a:br>
            <a:r>
              <a:rPr lang="en-US" sz="1100">
                <a:solidFill>
                  <a:schemeClr val="bg1"/>
                </a:solidFill>
              </a:rPr>
              <a:t>TPF-5(460) https://www.pooledfund.org/Details/Study/687</a:t>
            </a:r>
          </a:p>
        </p:txBody>
      </p:sp>
      <p:sp>
        <p:nvSpPr>
          <p:cNvPr id="14" name="TextBox 13">
            <a:extLst>
              <a:ext uri="{FF2B5EF4-FFF2-40B4-BE49-F238E27FC236}">
                <a16:creationId xmlns:a16="http://schemas.microsoft.com/office/drawing/2014/main" id="{14685564-6EAD-44C2-A92D-777DF22D447D}"/>
              </a:ext>
            </a:extLst>
          </p:cNvPr>
          <p:cNvSpPr txBox="1"/>
          <p:nvPr userDrawn="1"/>
        </p:nvSpPr>
        <p:spPr>
          <a:xfrm>
            <a:off x="1092777" y="5520193"/>
            <a:ext cx="10006445" cy="430887"/>
          </a:xfrm>
          <a:prstGeom prst="rect">
            <a:avLst/>
          </a:prstGeom>
          <a:noFill/>
        </p:spPr>
        <p:txBody>
          <a:bodyPr wrap="square" rtlCol="0">
            <a:spAutoFit/>
          </a:bodyPr>
          <a:lstStyle/>
          <a:p>
            <a:r>
              <a:rPr lang="en-US" sz="1100" b="0" i="0">
                <a:solidFill>
                  <a:schemeClr val="tx1"/>
                </a:solidFill>
                <a:effectLst/>
                <a:latin typeface="Source Sans Pro" panose="020B0503030403020204" pitchFamily="34" charset="0"/>
              </a:rPr>
              <a:t>This information is preliminary and is subject to revision. It is being provided to meet the need for timely best science. The information is provided on the condition that neither the U.S. Geological Survey nor the U.S. Government shall be held liable for any damages resulting from the authorized or unauthorized use of the information.</a:t>
            </a:r>
            <a:endParaRPr lang="en-US" sz="1100">
              <a:solidFill>
                <a:schemeClr val="tx1"/>
              </a:solidFill>
            </a:endParaRPr>
          </a:p>
        </p:txBody>
      </p:sp>
      <p:sp>
        <p:nvSpPr>
          <p:cNvPr id="9" name="Title 1">
            <a:extLst>
              <a:ext uri="{FF2B5EF4-FFF2-40B4-BE49-F238E27FC236}">
                <a16:creationId xmlns:a16="http://schemas.microsoft.com/office/drawing/2014/main" id="{A15CCA9D-8CCE-4B3B-AF7E-B259B094EA2F}"/>
              </a:ext>
            </a:extLst>
          </p:cNvPr>
          <p:cNvSpPr>
            <a:spLocks noGrp="1"/>
          </p:cNvSpPr>
          <p:nvPr>
            <p:ph type="ctrTitle"/>
          </p:nvPr>
        </p:nvSpPr>
        <p:spPr>
          <a:xfrm>
            <a:off x="-10511" y="1768422"/>
            <a:ext cx="6840000" cy="2387600"/>
          </a:xfrm>
          <a:solidFill>
            <a:srgbClr val="00331E">
              <a:alpha val="84706"/>
            </a:srgbClr>
          </a:solidFill>
        </p:spPr>
        <p:txBody>
          <a:bodyPr lIns="432000" rIns="432000" bIns="144000" anchor="b">
            <a:noAutofit/>
          </a:bodyPr>
          <a:lstStyle>
            <a:lvl1pPr algn="l">
              <a:defRPr sz="3200" spc="-150">
                <a:solidFill>
                  <a:schemeClr val="bg1"/>
                </a:solidFill>
              </a:defRPr>
            </a:lvl1pPr>
          </a:lstStyle>
          <a:p>
            <a:r>
              <a:rPr lang="en-US" noProof="0"/>
              <a:t>Click to edit Master title style</a:t>
            </a:r>
          </a:p>
        </p:txBody>
      </p:sp>
      <p:sp>
        <p:nvSpPr>
          <p:cNvPr id="10" name="Subtitle 2">
            <a:extLst>
              <a:ext uri="{FF2B5EF4-FFF2-40B4-BE49-F238E27FC236}">
                <a16:creationId xmlns:a16="http://schemas.microsoft.com/office/drawing/2014/main" id="{66697B4E-AD52-47DE-A975-EE7BEBDC9F1E}"/>
              </a:ext>
            </a:extLst>
          </p:cNvPr>
          <p:cNvSpPr>
            <a:spLocks noGrp="1"/>
          </p:cNvSpPr>
          <p:nvPr>
            <p:ph type="subTitle" idx="1"/>
          </p:nvPr>
        </p:nvSpPr>
        <p:spPr>
          <a:xfrm>
            <a:off x="0" y="4153578"/>
            <a:ext cx="6840000" cy="936000"/>
          </a:xfrm>
          <a:solidFill>
            <a:srgbClr val="00331E">
              <a:alpha val="89804"/>
            </a:srgbClr>
          </a:solidFill>
        </p:spPr>
        <p:txBody>
          <a:bodyPr lIns="432000" tIns="144000"/>
          <a:lstStyle>
            <a:lvl1pPr marL="0" indent="0" algn="l">
              <a:buNone/>
              <a:defRPr sz="21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pic>
        <p:nvPicPr>
          <p:cNvPr id="15" name="Picture 1033" descr="D:\Vugraph Info\Vugraph Templates\Templates-NEW-NMP and Bureau\ident_4_onscreen_png.png">
            <a:extLst>
              <a:ext uri="{FF2B5EF4-FFF2-40B4-BE49-F238E27FC236}">
                <a16:creationId xmlns:a16="http://schemas.microsoft.com/office/drawing/2014/main" id="{2DF9F978-AC50-4BB5-8BF8-AC0FEED86C5B}"/>
              </a:ext>
            </a:extLst>
          </p:cNvPr>
          <p:cNvPicPr>
            <a:picLocks noChangeAspect="1" noChangeArrowheads="1"/>
          </p:cNvPicPr>
          <p:nvPr userDrawn="1"/>
        </p:nvPicPr>
        <p:blipFill>
          <a:blip r:embed="rId3" cstate="screen">
            <a:lum bright="100000"/>
            <a:extLst>
              <a:ext uri="{28A0092B-C50C-407E-A947-70E740481C1C}">
                <a14:useLocalDpi xmlns:a14="http://schemas.microsoft.com/office/drawing/2010/main"/>
              </a:ext>
            </a:extLst>
          </a:blip>
          <a:srcRect/>
          <a:stretch>
            <a:fillRect/>
          </a:stretch>
        </p:blipFill>
        <p:spPr bwMode="black">
          <a:xfrm>
            <a:off x="457200" y="461963"/>
            <a:ext cx="2057400" cy="757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4277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D4EC00AF-5EB3-4006-B9F5-2B6196D7F0C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26189244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4EA79-94BA-4035-A4AD-56C30F9E9432}"/>
              </a:ext>
            </a:extLst>
          </p:cNvPr>
          <p:cNvSpPr>
            <a:spLocks noGrp="1"/>
          </p:cNvSpPr>
          <p:nvPr>
            <p:ph type="title"/>
          </p:nvPr>
        </p:nvSpPr>
        <p:spPr>
          <a:xfrm>
            <a:off x="839788" y="457200"/>
            <a:ext cx="3932237" cy="1074615"/>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0218DD0-96D2-40EA-A392-5EC5F61F97AC}"/>
              </a:ext>
            </a:extLst>
          </p:cNvPr>
          <p:cNvSpPr>
            <a:spLocks noGrp="1"/>
          </p:cNvSpPr>
          <p:nvPr>
            <p:ph idx="1"/>
          </p:nvPr>
        </p:nvSpPr>
        <p:spPr>
          <a:xfrm>
            <a:off x="839788" y="1789723"/>
            <a:ext cx="10515600" cy="407132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5613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7544-BCBD-46E1-99CE-11C6F24A0E1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CD29613E-DB0A-449A-9A0B-01124E4825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8682" y="0"/>
            <a:ext cx="3703318" cy="2789267"/>
          </a:xfrm>
          <a:prstGeom prst="rect">
            <a:avLst/>
          </a:prstGeom>
        </p:spPr>
      </p:pic>
      <p:sp>
        <p:nvSpPr>
          <p:cNvPr id="4" name="TextBox 3">
            <a:extLst>
              <a:ext uri="{FF2B5EF4-FFF2-40B4-BE49-F238E27FC236}">
                <a16:creationId xmlns:a16="http://schemas.microsoft.com/office/drawing/2014/main" id="{D50C2C17-F624-4566-BBC2-5FD5F1134906}"/>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
        <p:nvSpPr>
          <p:cNvPr id="5" name="Content Placeholder 2">
            <a:extLst>
              <a:ext uri="{FF2B5EF4-FFF2-40B4-BE49-F238E27FC236}">
                <a16:creationId xmlns:a16="http://schemas.microsoft.com/office/drawing/2014/main" id="{266F1C9D-444F-4B7D-9A90-E89D8A652A3E}"/>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327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57544-BCBD-46E1-99CE-11C6F24A0E1E}"/>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CD29613E-DB0A-449A-9A0B-01124E48257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488682" y="0"/>
            <a:ext cx="3703318" cy="2789267"/>
          </a:xfrm>
          <a:prstGeom prst="rect">
            <a:avLst/>
          </a:prstGeom>
        </p:spPr>
      </p:pic>
      <p:sp>
        <p:nvSpPr>
          <p:cNvPr id="4" name="Content Placeholder 2">
            <a:extLst>
              <a:ext uri="{FF2B5EF4-FFF2-40B4-BE49-F238E27FC236}">
                <a16:creationId xmlns:a16="http://schemas.microsoft.com/office/drawing/2014/main" id="{C684F307-8FFD-4F12-8CB1-022A147F6C12}"/>
              </a:ext>
            </a:extLst>
          </p:cNvPr>
          <p:cNvSpPr>
            <a:spLocks noGrp="1"/>
          </p:cNvSpPr>
          <p:nvPr>
            <p:ph idx="1"/>
          </p:nvPr>
        </p:nvSpPr>
        <p:spPr>
          <a:xfrm>
            <a:off x="838200" y="1825625"/>
            <a:ext cx="10515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09938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06DE-28DB-41F9-AB56-B92665721268}"/>
              </a:ext>
            </a:extLst>
          </p:cNvPr>
          <p:cNvSpPr>
            <a:spLocks noGrp="1"/>
          </p:cNvSpPr>
          <p:nvPr>
            <p:ph type="title"/>
          </p:nvPr>
        </p:nvSpPr>
        <p:spPr>
          <a:xfrm>
            <a:off x="838200" y="365125"/>
            <a:ext cx="4077677" cy="1325563"/>
          </a:xfrm>
        </p:spPr>
        <p:txBody>
          <a:bodyPr/>
          <a:lstStyle/>
          <a:p>
            <a:r>
              <a:rPr lang="en-US"/>
              <a:t>Click to edit Master title style</a:t>
            </a:r>
          </a:p>
        </p:txBody>
      </p:sp>
      <p:pic>
        <p:nvPicPr>
          <p:cNvPr id="4" name="Picture 3">
            <a:extLst>
              <a:ext uri="{FF2B5EF4-FFF2-40B4-BE49-F238E27FC236}">
                <a16:creationId xmlns:a16="http://schemas.microsoft.com/office/drawing/2014/main" id="{FC37D3ED-E5B3-4143-9333-703BE4228D4D}"/>
              </a:ext>
            </a:extLst>
          </p:cNvPr>
          <p:cNvPicPr>
            <a:picLocks noChangeAspect="1"/>
          </p:cNvPicPr>
          <p:nvPr userDrawn="1"/>
        </p:nvPicPr>
        <p:blipFill>
          <a:blip r:embed="rId2"/>
          <a:stretch>
            <a:fillRect/>
          </a:stretch>
        </p:blipFill>
        <p:spPr>
          <a:xfrm>
            <a:off x="5065543" y="0"/>
            <a:ext cx="7187807" cy="5413717"/>
          </a:xfrm>
          <a:prstGeom prst="rect">
            <a:avLst/>
          </a:prstGeom>
        </p:spPr>
      </p:pic>
      <p:sp>
        <p:nvSpPr>
          <p:cNvPr id="5" name="TextBox 4">
            <a:extLst>
              <a:ext uri="{FF2B5EF4-FFF2-40B4-BE49-F238E27FC236}">
                <a16:creationId xmlns:a16="http://schemas.microsoft.com/office/drawing/2014/main" id="{1C274CD4-BF35-4929-8865-B51B877FB2CD}"/>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
        <p:nvSpPr>
          <p:cNvPr id="6" name="Content Placeholder 2">
            <a:extLst>
              <a:ext uri="{FF2B5EF4-FFF2-40B4-BE49-F238E27FC236}">
                <a16:creationId xmlns:a16="http://schemas.microsoft.com/office/drawing/2014/main" id="{969DC0B9-1E2A-4A08-9A38-1F07B03A0F0F}"/>
              </a:ext>
            </a:extLst>
          </p:cNvPr>
          <p:cNvSpPr>
            <a:spLocks noGrp="1"/>
          </p:cNvSpPr>
          <p:nvPr>
            <p:ph idx="1"/>
          </p:nvPr>
        </p:nvSpPr>
        <p:spPr>
          <a:xfrm>
            <a:off x="838200" y="2334846"/>
            <a:ext cx="5143500" cy="3318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38358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506DE-28DB-41F9-AB56-B92665721268}"/>
              </a:ext>
            </a:extLst>
          </p:cNvPr>
          <p:cNvSpPr>
            <a:spLocks noGrp="1"/>
          </p:cNvSpPr>
          <p:nvPr>
            <p:ph type="title"/>
          </p:nvPr>
        </p:nvSpPr>
        <p:spPr>
          <a:xfrm>
            <a:off x="838200" y="365125"/>
            <a:ext cx="4077677" cy="1325563"/>
          </a:xfrm>
        </p:spPr>
        <p:txBody>
          <a:bodyPr/>
          <a:lstStyle/>
          <a:p>
            <a:r>
              <a:rPr lang="en-US"/>
              <a:t>Click to edit Master title style</a:t>
            </a:r>
          </a:p>
        </p:txBody>
      </p:sp>
      <p:pic>
        <p:nvPicPr>
          <p:cNvPr id="4" name="Picture 3">
            <a:extLst>
              <a:ext uri="{FF2B5EF4-FFF2-40B4-BE49-F238E27FC236}">
                <a16:creationId xmlns:a16="http://schemas.microsoft.com/office/drawing/2014/main" id="{FC37D3ED-E5B3-4143-9333-703BE4228D4D}"/>
              </a:ext>
            </a:extLst>
          </p:cNvPr>
          <p:cNvPicPr>
            <a:picLocks noChangeAspect="1"/>
          </p:cNvPicPr>
          <p:nvPr userDrawn="1"/>
        </p:nvPicPr>
        <p:blipFill>
          <a:blip r:embed="rId2"/>
          <a:stretch>
            <a:fillRect/>
          </a:stretch>
        </p:blipFill>
        <p:spPr>
          <a:xfrm>
            <a:off x="5065543" y="0"/>
            <a:ext cx="7187807" cy="5413717"/>
          </a:xfrm>
          <a:prstGeom prst="rect">
            <a:avLst/>
          </a:prstGeom>
        </p:spPr>
      </p:pic>
      <p:sp>
        <p:nvSpPr>
          <p:cNvPr id="5" name="Content Placeholder 2">
            <a:extLst>
              <a:ext uri="{FF2B5EF4-FFF2-40B4-BE49-F238E27FC236}">
                <a16:creationId xmlns:a16="http://schemas.microsoft.com/office/drawing/2014/main" id="{CDFD1E41-3E86-42E8-AA7B-C0B97BD21AD9}"/>
              </a:ext>
            </a:extLst>
          </p:cNvPr>
          <p:cNvSpPr>
            <a:spLocks noGrp="1"/>
          </p:cNvSpPr>
          <p:nvPr>
            <p:ph idx="1"/>
          </p:nvPr>
        </p:nvSpPr>
        <p:spPr>
          <a:xfrm>
            <a:off x="838200" y="2334846"/>
            <a:ext cx="5143500" cy="331811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294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11BC8-C6E4-42D9-8308-9D5299F3F935}"/>
              </a:ext>
            </a:extLst>
          </p:cNvPr>
          <p:cNvSpPr>
            <a:spLocks noGrp="1"/>
          </p:cNvSpPr>
          <p:nvPr>
            <p:ph type="title"/>
          </p:nvPr>
        </p:nvSpPr>
        <p:spPr>
          <a:xfrm>
            <a:off x="839788" y="457200"/>
            <a:ext cx="3932237" cy="1600200"/>
          </a:xfrm>
          <a:solidFill>
            <a:srgbClr val="006F41"/>
          </a:solidFill>
        </p:spPr>
        <p:txBody>
          <a:bodyPr anchor="b"/>
          <a:lstStyle>
            <a:lvl1pPr>
              <a:defRPr sz="3200">
                <a:solidFill>
                  <a:schemeClr val="bg1"/>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2D967826-BCC0-4F28-8DDE-0C3A0929CB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9D7F62F-B0D8-44C7-94A2-D842117F3F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Box 8">
            <a:extLst>
              <a:ext uri="{FF2B5EF4-FFF2-40B4-BE49-F238E27FC236}">
                <a16:creationId xmlns:a16="http://schemas.microsoft.com/office/drawing/2014/main" id="{1F54CD65-6597-427C-A4F3-850090728AFD}"/>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10616564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F03341C-28ED-4D31-9AB7-FB2941734303}"/>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1061147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2662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Ref idx="1002">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924938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3C34-6CAC-417C-A0AF-1B74381EB8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1EB5E6-DBFA-4413-B9A6-A6F691DBFC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93645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Ref idx="1002">
        <a:schemeClr val="bg2"/>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AB7782-CA80-4DEE-8706-228CE9A5DE9D}"/>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3223599510"/>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gradFill rotWithShape="1">
          <a:gsLst>
            <a:gs pos="0">
              <a:srgbClr val="006F41"/>
            </a:gs>
            <a:gs pos="50000">
              <a:srgbClr val="006F41">
                <a:alpha val="75000"/>
              </a:srgbClr>
            </a:gs>
            <a:gs pos="100000">
              <a:srgbClr val="006F41">
                <a:alpha val="50000"/>
              </a:srgbClr>
            </a:gs>
          </a:gsLst>
          <a:lin ang="54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9741792"/>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gradFill rotWithShape="1">
          <a:gsLst>
            <a:gs pos="0">
              <a:srgbClr val="006F41"/>
            </a:gs>
            <a:gs pos="50000">
              <a:srgbClr val="006F41">
                <a:alpha val="75000"/>
              </a:srgbClr>
            </a:gs>
            <a:gs pos="100000">
              <a:srgbClr val="006F41">
                <a:alpha val="50000"/>
              </a:srgbClr>
            </a:gs>
          </a:gsLst>
          <a:lin ang="5400000" scaled="0"/>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A92978C-B599-41B1-9BFA-B5F08DE3D0AA}"/>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214924426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03C34-6CAC-417C-A0AF-1B74381EB8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D1EB5E6-DBFA-4413-B9A6-A6F691DBFC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TextBox 3">
            <a:extLst>
              <a:ext uri="{FF2B5EF4-FFF2-40B4-BE49-F238E27FC236}">
                <a16:creationId xmlns:a16="http://schemas.microsoft.com/office/drawing/2014/main" id="{908F701F-3C91-4EDD-B174-0680B9F5B9E1}"/>
              </a:ext>
            </a:extLst>
          </p:cNvPr>
          <p:cNvSpPr txBox="1"/>
          <p:nvPr userDrawn="1"/>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2391340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AFF8D-B5DD-4B3E-8A3F-29A837CF066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5706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285E55E-FFAB-4EAB-B6BE-0920CF3F6E6A}"/>
              </a:ext>
            </a:extLst>
          </p:cNvPr>
          <p:cNvSpPr txBox="1"/>
          <p:nvPr userDrawn="1"/>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50881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9042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a:solidFill>
            <a:srgbClr val="006F41"/>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D285E55E-FFAB-4EAB-B6BE-0920CF3F6E6A}"/>
              </a:ext>
            </a:extLst>
          </p:cNvPr>
          <p:cNvSpPr txBox="1"/>
          <p:nvPr userDrawn="1"/>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2544325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F49EF-2EC0-42B0-A324-453379F25D85}"/>
              </a:ext>
            </a:extLst>
          </p:cNvPr>
          <p:cNvSpPr>
            <a:spLocks noGrp="1"/>
          </p:cNvSpPr>
          <p:nvPr>
            <p:ph type="title"/>
          </p:nvPr>
        </p:nvSpPr>
        <p:spPr>
          <a:solidFill>
            <a:srgbClr val="006F41"/>
          </a:solidFill>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5290C895-DD97-4549-8E92-C81343FC40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38148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3D87DF-F74A-4816-9B42-B5DCFCC140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9817F3-C626-482F-8275-8C6806DDF6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9" descr="ident348fromlendalK">
            <a:extLst>
              <a:ext uri="{FF2B5EF4-FFF2-40B4-BE49-F238E27FC236}">
                <a16:creationId xmlns:a16="http://schemas.microsoft.com/office/drawing/2014/main" id="{A4B0426D-980B-4646-B1EE-F0BC51ECBDA0}"/>
              </a:ext>
            </a:extLst>
          </p:cNvPr>
          <p:cNvPicPr>
            <a:picLocks noChangeAspect="1" noChangeArrowheads="1"/>
          </p:cNvPicPr>
          <p:nvPr userDrawn="1"/>
        </p:nvPicPr>
        <p:blipFill>
          <a:blip r:embed="rId34" cstate="screen">
            <a:clrChange>
              <a:clrFrom>
                <a:srgbClr val="FFFFFF"/>
              </a:clrFrom>
              <a:clrTo>
                <a:srgbClr val="FFFFFF">
                  <a:alpha val="0"/>
                </a:srgbClr>
              </a:clrTo>
            </a:clrChange>
            <a:extLst>
              <a:ext uri="{28A0092B-C50C-407E-A947-70E740481C1C}">
                <a14:useLocalDpi xmlns:a14="http://schemas.microsoft.com/office/drawing/2010/main"/>
              </a:ext>
            </a:extLst>
          </a:blip>
          <a:srcRect b="27115"/>
          <a:stretch>
            <a:fillRect/>
          </a:stretch>
        </p:blipFill>
        <p:spPr bwMode="auto">
          <a:xfrm>
            <a:off x="381000" y="6092825"/>
            <a:ext cx="1143000" cy="307975"/>
          </a:xfrm>
          <a:prstGeom prst="rect">
            <a:avLst/>
          </a:prstGeom>
          <a:noFill/>
        </p:spPr>
      </p:pic>
    </p:spTree>
    <p:extLst>
      <p:ext uri="{BB962C8B-B14F-4D97-AF65-F5344CB8AC3E}">
        <p14:creationId xmlns:p14="http://schemas.microsoft.com/office/powerpoint/2010/main" val="2519963119"/>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88" r:id="rId4"/>
    <p:sldLayoutId id="2147483662" r:id="rId5"/>
    <p:sldLayoutId id="2147483650" r:id="rId6"/>
    <p:sldLayoutId id="2147483659" r:id="rId7"/>
    <p:sldLayoutId id="2147483674" r:id="rId8"/>
    <p:sldLayoutId id="2147483675" r:id="rId9"/>
    <p:sldLayoutId id="2147483652" r:id="rId10"/>
    <p:sldLayoutId id="2147483653" r:id="rId11"/>
    <p:sldLayoutId id="2147483654" r:id="rId12"/>
    <p:sldLayoutId id="2147483681" r:id="rId13"/>
    <p:sldLayoutId id="2147483656" r:id="rId14"/>
    <p:sldLayoutId id="2147483670" r:id="rId15"/>
    <p:sldLayoutId id="2147483678" r:id="rId16"/>
    <p:sldLayoutId id="2147483687" r:id="rId17"/>
    <p:sldLayoutId id="2147483672" r:id="rId18"/>
    <p:sldLayoutId id="2147483673" r:id="rId19"/>
    <p:sldLayoutId id="2147483676" r:id="rId20"/>
    <p:sldLayoutId id="2147483677" r:id="rId21"/>
    <p:sldLayoutId id="2147483666" r:id="rId22"/>
    <p:sldLayoutId id="2147483667" r:id="rId23"/>
    <p:sldLayoutId id="2147483668" r:id="rId24"/>
    <p:sldLayoutId id="2147483669" r:id="rId25"/>
    <p:sldLayoutId id="2147483657" r:id="rId26"/>
    <p:sldLayoutId id="2147483655" r:id="rId27"/>
    <p:sldLayoutId id="2147483658" r:id="rId28"/>
    <p:sldLayoutId id="2147483679" r:id="rId29"/>
    <p:sldLayoutId id="2147483680" r:id="rId30"/>
    <p:sldLayoutId id="2147483683" r:id="rId31"/>
    <p:sldLayoutId id="2147483684" r:id="rId3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hyperlink" Target="https://www.nwo.usace.army.mil/Missions/Dam-and-Lake-Projects/Missouri-River-Dams/Garrison/" TargetMode="External"/><Relationship Id="rId3" Type="http://schemas.openxmlformats.org/officeDocument/2006/relationships/image" Target="../media/image25.png"/><Relationship Id="rId7"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hyperlink" Target="https://nid.usace.army.mil/ords/f?p=105:1"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s://doi.org/10.5066/P92S9ZX6" TargetMode="External"/><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2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3.xml"/><Relationship Id="rId5" Type="http://schemas.openxmlformats.org/officeDocument/2006/relationships/image" Target="../media/image1.pn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51.tiff"/><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22.xml"/><Relationship Id="rId5" Type="http://schemas.openxmlformats.org/officeDocument/2006/relationships/image" Target="../media/image57.pn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2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hyperlink" Target="https://www.usgs.gov/centers/dakota-water/science/flood-frequency-analysis-midwest-addressing-potential-nonstationary"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https://www.pooledfund.org/Details/Study/687"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hyperlink" Target="https://www.pooledfund.org/Details/Study/687" TargetMode="External"/><Relationship Id="rId7" Type="http://schemas.openxmlformats.org/officeDocument/2006/relationships/hyperlink" Target="https://doi.org/10.5066/F7P55KJN" TargetMode="External"/><Relationship Id="rId2" Type="http://schemas.openxmlformats.org/officeDocument/2006/relationships/hyperlink" Target="https://doi.org/10.3133/tm4B5" TargetMode="External"/><Relationship Id="rId1" Type="http://schemas.openxmlformats.org/officeDocument/2006/relationships/slideLayout" Target="../slideLayouts/slideLayout6.xml"/><Relationship Id="rId6" Type="http://schemas.openxmlformats.org/officeDocument/2006/relationships/hyperlink" Target="https://nid.usace.army.mil/ords/f?p=105:1::::::" TargetMode="External"/><Relationship Id="rId5" Type="http://schemas.openxmlformats.org/officeDocument/2006/relationships/hyperlink" Target="https://commons.und.edu/archive-photos/101/" TargetMode="External"/><Relationship Id="rId4" Type="http://schemas.openxmlformats.org/officeDocument/2006/relationships/hyperlink" Target="https://doi.org/10.1016/j.jhydrol.2019.124307" TargetMode="External"/></Relationships>
</file>

<file path=ppt/slides/_rels/slide31.xml.rels><?xml version="1.0" encoding="UTF-8" standalone="yes"?>
<Relationships xmlns="http://schemas.openxmlformats.org/package/2006/relationships"><Relationship Id="rId8" Type="http://schemas.openxmlformats.org/officeDocument/2006/relationships/hyperlink" Target="https://doi.org/10.5066/P92S9ZX6" TargetMode="External"/><Relationship Id="rId3" Type="http://schemas.openxmlformats.org/officeDocument/2006/relationships/hyperlink" Target="https://waterwatch.usgs.gov/index.php?id=wwchart_rastergraph" TargetMode="External"/><Relationship Id="rId7" Type="http://schemas.openxmlformats.org/officeDocument/2006/relationships/hyperlink" Target="https://www.usgs.gov/centers/dakota-water/science/pembina-river-neche-north-dakota?qt-science_center_objects=0#qt-science_center_objects" TargetMode="External"/><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hyperlink" Target="https://www.usgs.gov/centers/dakota-water/science/flood-frequency-analysis-midwest-addressing-potential-nonstationary?qt-science_center_objects=0#qt-science_center_objects" TargetMode="External"/><Relationship Id="rId5" Type="http://schemas.openxmlformats.org/officeDocument/2006/relationships/hyperlink" Target="https://www.usgs.gov/centers/dakota-water/science/cannonball-river-breien-north-dakota?qt-science_center_objects=0#qt-science_center_objects" TargetMode="External"/><Relationship Id="rId4" Type="http://schemas.openxmlformats.org/officeDocument/2006/relationships/hyperlink" Target="https://waterwatch.usgs.gov/?id=wwchart_sitedur"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jpeg"/><Relationship Id="rId18" Type="http://schemas.openxmlformats.org/officeDocument/2006/relationships/image" Target="../media/image2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17" Type="http://schemas.openxmlformats.org/officeDocument/2006/relationships/image" Target="../media/image22.jpeg"/><Relationship Id="rId2" Type="http://schemas.openxmlformats.org/officeDocument/2006/relationships/notesSlide" Target="../notesSlides/notesSlide7.xml"/><Relationship Id="rId16" Type="http://schemas.openxmlformats.org/officeDocument/2006/relationships/image" Target="../media/image21.jpeg"/><Relationship Id="rId1" Type="http://schemas.openxmlformats.org/officeDocument/2006/relationships/slideLayout" Target="../slideLayouts/slideLayout5.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tiff"/><Relationship Id="rId15" Type="http://schemas.openxmlformats.org/officeDocument/2006/relationships/image" Target="../media/image20.jpeg"/><Relationship Id="rId10" Type="http://schemas.openxmlformats.org/officeDocument/2006/relationships/image" Target="../media/image15.jpeg"/><Relationship Id="rId19"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4.tiff"/><Relationship Id="rId14" Type="http://schemas.openxmlformats.org/officeDocument/2006/relationships/image" Target="../media/image1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E8C3-D7CA-46C5-BCDD-85EE89EC6E3D}"/>
              </a:ext>
            </a:extLst>
          </p:cNvPr>
          <p:cNvSpPr>
            <a:spLocks noGrp="1"/>
          </p:cNvSpPr>
          <p:nvPr>
            <p:ph type="ctrTitle"/>
          </p:nvPr>
        </p:nvSpPr>
        <p:spPr>
          <a:xfrm>
            <a:off x="-10512" y="1768422"/>
            <a:ext cx="6990733" cy="2387600"/>
          </a:xfrm>
        </p:spPr>
        <p:txBody>
          <a:bodyPr/>
          <a:lstStyle/>
          <a:p>
            <a:r>
              <a:rPr lang="en-US" sz="3200" cap="none" dirty="0"/>
              <a:t>Flood-Frequency Analysis in the Midwest: </a:t>
            </a:r>
            <a:br>
              <a:rPr lang="en-US" sz="3200" cap="none" dirty="0"/>
            </a:br>
            <a:r>
              <a:rPr lang="en-US" sz="3200" cap="none" dirty="0"/>
              <a:t>Addressing Potential Nonstationary Annual Peak-Flow Records</a:t>
            </a:r>
            <a:endParaRPr lang="en-US" dirty="0"/>
          </a:p>
        </p:txBody>
      </p:sp>
      <p:sp>
        <p:nvSpPr>
          <p:cNvPr id="3" name="Subtitle 2">
            <a:extLst>
              <a:ext uri="{FF2B5EF4-FFF2-40B4-BE49-F238E27FC236}">
                <a16:creationId xmlns:a16="http://schemas.microsoft.com/office/drawing/2014/main" id="{11BB365B-5C3E-44DD-96BB-A43481E8E3F6}"/>
              </a:ext>
            </a:extLst>
          </p:cNvPr>
          <p:cNvSpPr>
            <a:spLocks noGrp="1"/>
          </p:cNvSpPr>
          <p:nvPr>
            <p:ph type="subTitle" idx="1"/>
          </p:nvPr>
        </p:nvSpPr>
        <p:spPr>
          <a:xfrm>
            <a:off x="-1" y="4153578"/>
            <a:ext cx="6980221" cy="936000"/>
          </a:xfrm>
        </p:spPr>
        <p:txBody>
          <a:bodyPr/>
          <a:lstStyle/>
          <a:p>
            <a:r>
              <a:rPr lang="en-US" dirty="0"/>
              <a:t>Stakeholder Meeting, October 14, 2021</a:t>
            </a:r>
          </a:p>
        </p:txBody>
      </p:sp>
    </p:spTree>
    <p:extLst>
      <p:ext uri="{BB962C8B-B14F-4D97-AF65-F5344CB8AC3E}">
        <p14:creationId xmlns:p14="http://schemas.microsoft.com/office/powerpoint/2010/main" val="2516868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6EB3A21-8065-474C-8556-67C5B1FCA1A8}"/>
              </a:ext>
            </a:extLst>
          </p:cNvPr>
          <p:cNvPicPr>
            <a:picLocks noChangeAspect="1"/>
          </p:cNvPicPr>
          <p:nvPr/>
        </p:nvPicPr>
        <p:blipFill>
          <a:blip r:embed="rId3"/>
          <a:stretch>
            <a:fillRect/>
          </a:stretch>
        </p:blipFill>
        <p:spPr>
          <a:xfrm>
            <a:off x="4624173" y="-102347"/>
            <a:ext cx="7374885" cy="5695627"/>
          </a:xfrm>
          <a:prstGeom prst="rect">
            <a:avLst/>
          </a:prstGeom>
        </p:spPr>
      </p:pic>
      <p:sp>
        <p:nvSpPr>
          <p:cNvPr id="5" name="TextBox 4">
            <a:extLst>
              <a:ext uri="{FF2B5EF4-FFF2-40B4-BE49-F238E27FC236}">
                <a16:creationId xmlns:a16="http://schemas.microsoft.com/office/drawing/2014/main" id="{A6249601-AE3A-4866-A737-EE444196F8C5}"/>
              </a:ext>
            </a:extLst>
          </p:cNvPr>
          <p:cNvSpPr txBox="1"/>
          <p:nvPr/>
        </p:nvSpPr>
        <p:spPr>
          <a:xfrm>
            <a:off x="8667750" y="6351845"/>
            <a:ext cx="3619751" cy="461665"/>
          </a:xfrm>
          <a:prstGeom prst="rect">
            <a:avLst/>
          </a:prstGeom>
          <a:noFill/>
        </p:spPr>
        <p:txBody>
          <a:bodyPr wrap="square">
            <a:spAutoFit/>
          </a:bodyPr>
          <a:lstStyle/>
          <a:p>
            <a:pPr defTabSz="457200"/>
            <a:r>
              <a:rPr lang="en-US" sz="1200" dirty="0">
                <a:solidFill>
                  <a:srgbClr val="000000"/>
                </a:solidFill>
                <a:latin typeface="Calibri Light" panose="020F0302020204030204" pitchFamily="34" charset="0"/>
                <a:cs typeface="Calibri Light" panose="020F0302020204030204" pitchFamily="34" charset="0"/>
                <a:hlinkClick r:id="rId4"/>
              </a:rPr>
              <a:t>https://nid.usace.army.mil/ords/f?p=105:1</a:t>
            </a:r>
            <a:r>
              <a:rPr lang="en-US" sz="1200" dirty="0">
                <a:solidFill>
                  <a:srgbClr val="000000"/>
                </a:solidFill>
                <a:latin typeface="Calibri Light" panose="020F0302020204030204" pitchFamily="34" charset="0"/>
                <a:cs typeface="Calibri Light" panose="020F0302020204030204" pitchFamily="34" charset="0"/>
              </a:rPr>
              <a:t>::::::</a:t>
            </a:r>
          </a:p>
          <a:p>
            <a:pPr defTabSz="457200"/>
            <a:endParaRPr lang="en-US" sz="1200" dirty="0">
              <a:solidFill>
                <a:srgbClr val="000000"/>
              </a:solidFill>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A79A4610-E99C-4919-A1E2-E105ED675217}"/>
              </a:ext>
            </a:extLst>
          </p:cNvPr>
          <p:cNvSpPr txBox="1"/>
          <p:nvPr/>
        </p:nvSpPr>
        <p:spPr>
          <a:xfrm>
            <a:off x="7320337" y="5032905"/>
            <a:ext cx="4763126" cy="1446550"/>
          </a:xfrm>
          <a:prstGeom prst="rect">
            <a:avLst/>
          </a:prstGeom>
          <a:noFill/>
          <a:effectLst>
            <a:outerShdw blurRad="50800" dist="38100" dir="5400000" algn="t" rotWithShape="0">
              <a:prstClr val="black">
                <a:alpha val="40000"/>
              </a:prstClr>
            </a:outerShdw>
          </a:effectLst>
        </p:spPr>
        <p:txBody>
          <a:bodyPr wrap="square" rtlCol="0">
            <a:spAutoFit/>
          </a:bodyPr>
          <a:lstStyle/>
          <a:p>
            <a:pPr algn="ctr" defTabSz="457200"/>
            <a:r>
              <a:rPr lang="en-US" sz="4400" dirty="0">
                <a:solidFill>
                  <a:srgbClr val="000000"/>
                </a:solidFill>
                <a:latin typeface="Calibri Light" panose="020F0302020204030204" pitchFamily="34" charset="0"/>
                <a:cs typeface="Calibri Light" panose="020F0302020204030204" pitchFamily="34" charset="0"/>
              </a:rPr>
              <a:t>National Inventory of Dams</a:t>
            </a:r>
          </a:p>
        </p:txBody>
      </p:sp>
      <p:sp>
        <p:nvSpPr>
          <p:cNvPr id="4" name="TextBox 3">
            <a:extLst>
              <a:ext uri="{FF2B5EF4-FFF2-40B4-BE49-F238E27FC236}">
                <a16:creationId xmlns:a16="http://schemas.microsoft.com/office/drawing/2014/main" id="{BD5B1584-F131-4A83-B7B2-10DC53B4399A}"/>
              </a:ext>
            </a:extLst>
          </p:cNvPr>
          <p:cNvSpPr txBox="1"/>
          <p:nvPr/>
        </p:nvSpPr>
        <p:spPr>
          <a:xfrm>
            <a:off x="199647" y="4380511"/>
            <a:ext cx="2282887" cy="923330"/>
          </a:xfrm>
          <a:prstGeom prst="rect">
            <a:avLst/>
          </a:prstGeom>
          <a:noFill/>
        </p:spPr>
        <p:txBody>
          <a:bodyPr wrap="square" rtlCol="0">
            <a:spAutoFit/>
          </a:bodyPr>
          <a:lstStyle/>
          <a:p>
            <a:pPr algn="ctr"/>
            <a:r>
              <a:rPr lang="en-US" dirty="0"/>
              <a:t>Garrison Dam, Missouri River, North Dakota</a:t>
            </a:r>
          </a:p>
        </p:txBody>
      </p:sp>
      <p:grpSp>
        <p:nvGrpSpPr>
          <p:cNvPr id="20" name="Group 19">
            <a:extLst>
              <a:ext uri="{FF2B5EF4-FFF2-40B4-BE49-F238E27FC236}">
                <a16:creationId xmlns:a16="http://schemas.microsoft.com/office/drawing/2014/main" id="{9923D973-F06A-448E-8B34-C730D68B3701}"/>
              </a:ext>
            </a:extLst>
          </p:cNvPr>
          <p:cNvGrpSpPr/>
          <p:nvPr/>
        </p:nvGrpSpPr>
        <p:grpSpPr>
          <a:xfrm>
            <a:off x="164306" y="313646"/>
            <a:ext cx="7076969" cy="5564640"/>
            <a:chOff x="93203" y="88014"/>
            <a:chExt cx="7076969" cy="5564640"/>
          </a:xfrm>
        </p:grpSpPr>
        <p:pic>
          <p:nvPicPr>
            <p:cNvPr id="19" name="Picture 18">
              <a:extLst>
                <a:ext uri="{FF2B5EF4-FFF2-40B4-BE49-F238E27FC236}">
                  <a16:creationId xmlns:a16="http://schemas.microsoft.com/office/drawing/2014/main" id="{514CF1FE-1012-4BF3-9DAC-E1C52A7917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203" y="88014"/>
              <a:ext cx="4310558" cy="3468996"/>
            </a:xfrm>
            <a:prstGeom prst="rect">
              <a:avLst/>
            </a:prstGeom>
            <a:ln>
              <a:noFill/>
            </a:ln>
          </p:spPr>
          <p:style>
            <a:lnRef idx="2">
              <a:schemeClr val="dk1"/>
            </a:lnRef>
            <a:fillRef idx="1">
              <a:schemeClr val="lt1"/>
            </a:fillRef>
            <a:effectRef idx="0">
              <a:schemeClr val="dk1"/>
            </a:effectRef>
            <a:fontRef idx="minor">
              <a:schemeClr val="dk1"/>
            </a:fontRef>
          </p:style>
        </p:pic>
        <p:pic>
          <p:nvPicPr>
            <p:cNvPr id="13" name="Picture 12">
              <a:extLst>
                <a:ext uri="{FF2B5EF4-FFF2-40B4-BE49-F238E27FC236}">
                  <a16:creationId xmlns:a16="http://schemas.microsoft.com/office/drawing/2014/main" id="{D3F250F4-527B-4359-8DB2-E44498277401}"/>
                </a:ext>
              </a:extLst>
            </p:cNvPr>
            <p:cNvPicPr>
              <a:picLocks noChangeAspect="1"/>
            </p:cNvPicPr>
            <p:nvPr/>
          </p:nvPicPr>
          <p:blipFill>
            <a:blip r:embed="rId6"/>
            <a:stretch>
              <a:fillRect/>
            </a:stretch>
          </p:blipFill>
          <p:spPr>
            <a:xfrm>
              <a:off x="122420" y="3042660"/>
              <a:ext cx="1685925" cy="514350"/>
            </a:xfrm>
            <a:prstGeom prst="rect">
              <a:avLst/>
            </a:prstGeom>
            <a:ln>
              <a:noFill/>
            </a:ln>
          </p:spPr>
          <p:style>
            <a:lnRef idx="2">
              <a:schemeClr val="dk1"/>
            </a:lnRef>
            <a:fillRef idx="1">
              <a:schemeClr val="lt1"/>
            </a:fillRef>
            <a:effectRef idx="0">
              <a:schemeClr val="dk1"/>
            </a:effectRef>
            <a:fontRef idx="minor">
              <a:schemeClr val="dk1"/>
            </a:fontRef>
          </p:style>
        </p:pic>
        <p:pic>
          <p:nvPicPr>
            <p:cNvPr id="1028" name="Picture 4">
              <a:extLst>
                <a:ext uri="{FF2B5EF4-FFF2-40B4-BE49-F238E27FC236}">
                  <a16:creationId xmlns:a16="http://schemas.microsoft.com/office/drawing/2014/main" id="{2CAAABDE-377A-40EF-BF37-FC4D4CE06728}"/>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2650453" y="2639508"/>
              <a:ext cx="4519719" cy="3013146"/>
            </a:xfrm>
            <a:prstGeom prst="rect">
              <a:avLst/>
            </a:prstGeom>
            <a:ln>
              <a:noFill/>
            </a:ln>
          </p:spPr>
          <p:style>
            <a:lnRef idx="2">
              <a:schemeClr val="dk1"/>
            </a:lnRef>
            <a:fillRef idx="1">
              <a:schemeClr val="lt1"/>
            </a:fillRef>
            <a:effectRef idx="0">
              <a:schemeClr val="dk1"/>
            </a:effectRef>
            <a:fontRef idx="minor">
              <a:schemeClr val="dk1"/>
            </a:fontRef>
          </p:style>
        </p:pic>
      </p:grpSp>
      <p:sp>
        <p:nvSpPr>
          <p:cNvPr id="24" name="TextBox 23">
            <a:extLst>
              <a:ext uri="{FF2B5EF4-FFF2-40B4-BE49-F238E27FC236}">
                <a16:creationId xmlns:a16="http://schemas.microsoft.com/office/drawing/2014/main" id="{ED1D1CCD-3954-412F-97F2-5BB238437EC4}"/>
              </a:ext>
            </a:extLst>
          </p:cNvPr>
          <p:cNvSpPr txBox="1"/>
          <p:nvPr/>
        </p:nvSpPr>
        <p:spPr>
          <a:xfrm>
            <a:off x="1765917" y="6180678"/>
            <a:ext cx="7938654" cy="276999"/>
          </a:xfrm>
          <a:prstGeom prst="rect">
            <a:avLst/>
          </a:prstGeom>
          <a:noFill/>
        </p:spPr>
        <p:txBody>
          <a:bodyPr wrap="square">
            <a:spAutoFit/>
          </a:bodyPr>
          <a:lstStyle/>
          <a:p>
            <a:r>
              <a:rPr lang="en-US" sz="1200" dirty="0">
                <a:hlinkClick r:id="rId8"/>
              </a:rPr>
              <a:t>https://www.nwo.usace.army.mil/Missions/Dam-and-Lake-Projects/Missouri-River-Dams/Garrison/</a:t>
            </a:r>
            <a:endParaRPr lang="en-US" sz="1200" dirty="0"/>
          </a:p>
        </p:txBody>
      </p:sp>
      <p:sp>
        <p:nvSpPr>
          <p:cNvPr id="12" name="TextBox 11">
            <a:extLst>
              <a:ext uri="{FF2B5EF4-FFF2-40B4-BE49-F238E27FC236}">
                <a16:creationId xmlns:a16="http://schemas.microsoft.com/office/drawing/2014/main" id="{D7990B3E-26C5-4115-9583-5C7FF1F69F0A}"/>
              </a:ext>
            </a:extLst>
          </p:cNvPr>
          <p:cNvSpPr txBox="1"/>
          <p:nvPr/>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305993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E2E2A-C30D-430B-AC82-01F133A1F4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9900" y="1021557"/>
            <a:ext cx="8891867" cy="855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C6E26A-4636-4D5D-B9F7-9D9B0AAD3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389" y="198681"/>
            <a:ext cx="2800350" cy="1362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a:extLst>
              <a:ext uri="{FF2B5EF4-FFF2-40B4-BE49-F238E27FC236}">
                <a16:creationId xmlns:a16="http://schemas.microsoft.com/office/drawing/2014/main" id="{ACF74962-A7D8-4497-BCAB-C90B594014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4685" y="207856"/>
            <a:ext cx="6109446" cy="671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Map&#10;&#10;Description automatically generated">
            <a:extLst>
              <a:ext uri="{FF2B5EF4-FFF2-40B4-BE49-F238E27FC236}">
                <a16:creationId xmlns:a16="http://schemas.microsoft.com/office/drawing/2014/main" id="{6215AEDB-9BDB-43E0-B45D-5DA7A24FA29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2916" y="2702880"/>
            <a:ext cx="4896882" cy="4052535"/>
          </a:xfrm>
          <a:prstGeom prst="rect">
            <a:avLst/>
          </a:prstGeom>
        </p:spPr>
      </p:pic>
      <p:cxnSp>
        <p:nvCxnSpPr>
          <p:cNvPr id="12" name="Straight Connector 11">
            <a:extLst>
              <a:ext uri="{FF2B5EF4-FFF2-40B4-BE49-F238E27FC236}">
                <a16:creationId xmlns:a16="http://schemas.microsoft.com/office/drawing/2014/main" id="{0FAEC425-9437-4595-B9D1-F013BFAF0C67}"/>
              </a:ext>
            </a:extLst>
          </p:cNvPr>
          <p:cNvCxnSpPr>
            <a:cxnSpLocks/>
          </p:cNvCxnSpPr>
          <p:nvPr/>
        </p:nvCxnSpPr>
        <p:spPr>
          <a:xfrm flipV="1">
            <a:off x="4254685" y="2188768"/>
            <a:ext cx="2358669" cy="3183736"/>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3DDA76C4-63CE-4378-BB5A-0334407F5433}"/>
              </a:ext>
            </a:extLst>
          </p:cNvPr>
          <p:cNvCxnSpPr>
            <a:cxnSpLocks/>
          </p:cNvCxnSpPr>
          <p:nvPr/>
        </p:nvCxnSpPr>
        <p:spPr>
          <a:xfrm>
            <a:off x="4254685" y="5491773"/>
            <a:ext cx="2363639" cy="1109968"/>
          </a:xfrm>
          <a:prstGeom prst="line">
            <a:avLst/>
          </a:prstGeom>
          <a:noFill/>
          <a:ln w="6350" cap="flat" cmpd="sng" algn="ctr">
            <a:solidFill>
              <a:srgbClr val="000000"/>
            </a:solidFill>
            <a:prstDash val="solid"/>
          </a:ln>
          <a:effectLst/>
        </p:spPr>
      </p:cxnSp>
      <p:grpSp>
        <p:nvGrpSpPr>
          <p:cNvPr id="14" name="Group 13">
            <a:extLst>
              <a:ext uri="{FF2B5EF4-FFF2-40B4-BE49-F238E27FC236}">
                <a16:creationId xmlns:a16="http://schemas.microsoft.com/office/drawing/2014/main" id="{852871B0-FC2D-461A-9E22-1FFD3A9EF3DA}"/>
              </a:ext>
            </a:extLst>
          </p:cNvPr>
          <p:cNvGrpSpPr/>
          <p:nvPr/>
        </p:nvGrpSpPr>
        <p:grpSpPr>
          <a:xfrm>
            <a:off x="7005889" y="1829151"/>
            <a:ext cx="4771483" cy="4131179"/>
            <a:chOff x="6890769" y="-30555"/>
            <a:chExt cx="5628423" cy="4436719"/>
          </a:xfrm>
        </p:grpSpPr>
        <p:grpSp>
          <p:nvGrpSpPr>
            <p:cNvPr id="15" name="Group 14">
              <a:extLst>
                <a:ext uri="{FF2B5EF4-FFF2-40B4-BE49-F238E27FC236}">
                  <a16:creationId xmlns:a16="http://schemas.microsoft.com/office/drawing/2014/main" id="{319DDE7D-8899-4872-8C68-A3F7E3581D23}"/>
                </a:ext>
              </a:extLst>
            </p:cNvPr>
            <p:cNvGrpSpPr/>
            <p:nvPr/>
          </p:nvGrpSpPr>
          <p:grpSpPr>
            <a:xfrm>
              <a:off x="6890769" y="-30555"/>
              <a:ext cx="4516283" cy="4436719"/>
              <a:chOff x="3906491" y="1566503"/>
              <a:chExt cx="4357464" cy="4315415"/>
            </a:xfrm>
          </p:grpSpPr>
          <p:pic>
            <p:nvPicPr>
              <p:cNvPr id="19" name="Picture 18">
                <a:extLst>
                  <a:ext uri="{FF2B5EF4-FFF2-40B4-BE49-F238E27FC236}">
                    <a16:creationId xmlns:a16="http://schemas.microsoft.com/office/drawing/2014/main" id="{DBF623A7-9A97-4295-9BBA-DE1E4FB0FA3E}"/>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3906491" y="1566503"/>
                <a:ext cx="4357464" cy="4315415"/>
              </a:xfrm>
              <a:prstGeom prst="rect">
                <a:avLst/>
              </a:prstGeom>
            </p:spPr>
          </p:pic>
          <p:cxnSp>
            <p:nvCxnSpPr>
              <p:cNvPr id="20" name="Straight Arrow Connector 19">
                <a:extLst>
                  <a:ext uri="{FF2B5EF4-FFF2-40B4-BE49-F238E27FC236}">
                    <a16:creationId xmlns:a16="http://schemas.microsoft.com/office/drawing/2014/main" id="{B70261E0-A3D9-48C9-AA17-13E3877CA71B}"/>
                  </a:ext>
                </a:extLst>
              </p:cNvPr>
              <p:cNvCxnSpPr>
                <a:cxnSpLocks/>
              </p:cNvCxnSpPr>
              <p:nvPr/>
            </p:nvCxnSpPr>
            <p:spPr bwMode="auto">
              <a:xfrm flipH="1" flipV="1">
                <a:off x="5897801" y="4199397"/>
                <a:ext cx="1249316" cy="1193068"/>
              </a:xfrm>
              <a:prstGeom prst="straightConnector1">
                <a:avLst/>
              </a:prstGeom>
              <a:solidFill>
                <a:schemeClr val="accent1"/>
              </a:solidFill>
              <a:ln w="31750" cap="flat" cmpd="sng" algn="ctr">
                <a:solidFill>
                  <a:srgbClr val="00CEFF"/>
                </a:solidFill>
                <a:prstDash val="solid"/>
                <a:round/>
                <a:headEnd type="none" w="sm" len="sm"/>
                <a:tailEnd type="triangle"/>
              </a:ln>
              <a:effectLst/>
            </p:spPr>
          </p:cxnSp>
          <p:sp>
            <p:nvSpPr>
              <p:cNvPr id="22" name="Oval 21">
                <a:extLst>
                  <a:ext uri="{FF2B5EF4-FFF2-40B4-BE49-F238E27FC236}">
                    <a16:creationId xmlns:a16="http://schemas.microsoft.com/office/drawing/2014/main" id="{A8098235-B245-47C9-B059-2D587589B7CC}"/>
                  </a:ext>
                </a:extLst>
              </p:cNvPr>
              <p:cNvSpPr/>
              <p:nvPr/>
            </p:nvSpPr>
            <p:spPr>
              <a:xfrm>
                <a:off x="5225959" y="4416168"/>
                <a:ext cx="147378" cy="140909"/>
              </a:xfrm>
              <a:prstGeom prst="ellipse">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bg1"/>
                  </a:solidFill>
                  <a:effectLst/>
                  <a:uLnTx/>
                  <a:uFillTx/>
                  <a:latin typeface="Gill Sans MT" panose="020B0502020104020203"/>
                  <a:ea typeface="+mn-ea"/>
                  <a:cs typeface="+mn-cs"/>
                </a:endParaRPr>
              </a:p>
            </p:txBody>
          </p:sp>
        </p:grpSp>
        <p:sp>
          <p:nvSpPr>
            <p:cNvPr id="16" name="Oval 15">
              <a:extLst>
                <a:ext uri="{FF2B5EF4-FFF2-40B4-BE49-F238E27FC236}">
                  <a16:creationId xmlns:a16="http://schemas.microsoft.com/office/drawing/2014/main" id="{6F269E0B-AEBF-418E-A180-CFE1B9FB5F00}"/>
                </a:ext>
              </a:extLst>
            </p:cNvPr>
            <p:cNvSpPr/>
            <p:nvPr/>
          </p:nvSpPr>
          <p:spPr>
            <a:xfrm>
              <a:off x="8231397" y="2886435"/>
              <a:ext cx="206610" cy="170423"/>
            </a:xfrm>
            <a:prstGeom prst="ellipse">
              <a:avLst/>
            </a:prstGeom>
            <a:solidFill>
              <a:srgbClr val="FFFFFF"/>
            </a:solidFill>
            <a:ln w="12700"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Gill Sans MT" panose="020B0502020104020203"/>
                <a:ea typeface="+mn-ea"/>
                <a:cs typeface="+mn-cs"/>
              </a:endParaRPr>
            </a:p>
          </p:txBody>
        </p:sp>
        <p:sp>
          <p:nvSpPr>
            <p:cNvPr id="17" name="TextBox 16">
              <a:extLst>
                <a:ext uri="{FF2B5EF4-FFF2-40B4-BE49-F238E27FC236}">
                  <a16:creationId xmlns:a16="http://schemas.microsoft.com/office/drawing/2014/main" id="{4D5847DB-7A5B-46B9-AB87-A26C65EA5D31}"/>
                </a:ext>
              </a:extLst>
            </p:cNvPr>
            <p:cNvSpPr txBox="1"/>
            <p:nvPr/>
          </p:nvSpPr>
          <p:spPr>
            <a:xfrm>
              <a:off x="9991918" y="3902953"/>
              <a:ext cx="2527274" cy="39664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Calibri Light" panose="020F0302020204030204" pitchFamily="34" charset="0"/>
                  <a:cs typeface="Calibri Light" panose="020F0302020204030204" pitchFamily="34" charset="0"/>
                </a:rPr>
                <a:t>flowline</a:t>
              </a:r>
            </a:p>
          </p:txBody>
        </p:sp>
      </p:grpSp>
      <p:sp>
        <p:nvSpPr>
          <p:cNvPr id="23" name="Rectangle 22">
            <a:extLst>
              <a:ext uri="{FF2B5EF4-FFF2-40B4-BE49-F238E27FC236}">
                <a16:creationId xmlns:a16="http://schemas.microsoft.com/office/drawing/2014/main" id="{331791CA-1C92-4D13-A3EC-1481B704936E}"/>
              </a:ext>
            </a:extLst>
          </p:cNvPr>
          <p:cNvSpPr/>
          <p:nvPr/>
        </p:nvSpPr>
        <p:spPr>
          <a:xfrm>
            <a:off x="6618324" y="2188767"/>
            <a:ext cx="4452310" cy="4412974"/>
          </a:xfrm>
          <a:prstGeom prst="rect">
            <a:avLst/>
          </a:prstGeom>
          <a:noFill/>
          <a:ln w="19050" cap="flat" cmpd="sng" algn="ctr">
            <a:solidFill>
              <a:srgbClr val="000000"/>
            </a:solidFill>
            <a:prstDash val="solid"/>
          </a:ln>
          <a:effectLst>
            <a:outerShdw blurRad="50800" dist="38100" dir="2700000" algn="tl" rotWithShape="0">
              <a:prstClr val="black">
                <a:alpha val="40000"/>
              </a:prst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Gill Sans MT" panose="020B0502020104020203"/>
              <a:ea typeface="+mn-ea"/>
              <a:cs typeface="+mn-cs"/>
            </a:endParaRPr>
          </a:p>
        </p:txBody>
      </p:sp>
      <p:sp>
        <p:nvSpPr>
          <p:cNvPr id="24" name="Rectangle 23">
            <a:extLst>
              <a:ext uri="{FF2B5EF4-FFF2-40B4-BE49-F238E27FC236}">
                <a16:creationId xmlns:a16="http://schemas.microsoft.com/office/drawing/2014/main" id="{3F494AEE-180D-4F48-A9DB-E959BA179BDD}"/>
              </a:ext>
            </a:extLst>
          </p:cNvPr>
          <p:cNvSpPr/>
          <p:nvPr/>
        </p:nvSpPr>
        <p:spPr>
          <a:xfrm>
            <a:off x="4254685" y="5372504"/>
            <a:ext cx="119270" cy="119269"/>
          </a:xfrm>
          <a:prstGeom prst="rect">
            <a:avLst/>
          </a:prstGeom>
          <a:noFill/>
          <a:ln w="12700" cap="flat" cmpd="sng" algn="ctr">
            <a:solidFill>
              <a:srgbClr val="000000"/>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effectLst/>
              <a:uLnTx/>
              <a:uFillTx/>
              <a:latin typeface="Gill Sans MT" panose="020B0502020104020203"/>
              <a:ea typeface="+mn-ea"/>
              <a:cs typeface="+mn-cs"/>
            </a:endParaRPr>
          </a:p>
        </p:txBody>
      </p:sp>
      <p:sp>
        <p:nvSpPr>
          <p:cNvPr id="18" name="TextBox 17">
            <a:extLst>
              <a:ext uri="{FF2B5EF4-FFF2-40B4-BE49-F238E27FC236}">
                <a16:creationId xmlns:a16="http://schemas.microsoft.com/office/drawing/2014/main" id="{628C501A-90AF-4DBD-887E-0DD188234113}"/>
              </a:ext>
            </a:extLst>
          </p:cNvPr>
          <p:cNvSpPr txBox="1"/>
          <p:nvPr/>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
        <p:nvSpPr>
          <p:cNvPr id="2" name="TextBox 1">
            <a:extLst>
              <a:ext uri="{FF2B5EF4-FFF2-40B4-BE49-F238E27FC236}">
                <a16:creationId xmlns:a16="http://schemas.microsoft.com/office/drawing/2014/main" id="{737058DE-5737-4363-A29A-F6A575A3CB23}"/>
              </a:ext>
            </a:extLst>
          </p:cNvPr>
          <p:cNvSpPr txBox="1"/>
          <p:nvPr/>
        </p:nvSpPr>
        <p:spPr>
          <a:xfrm>
            <a:off x="9948416" y="1899097"/>
            <a:ext cx="2244436" cy="400110"/>
          </a:xfrm>
          <a:prstGeom prst="rect">
            <a:avLst/>
          </a:prstGeom>
          <a:noFill/>
        </p:spPr>
        <p:txBody>
          <a:bodyPr wrap="square" rtlCol="0">
            <a:spAutoFit/>
          </a:bodyPr>
          <a:lstStyle/>
          <a:p>
            <a:r>
              <a:rPr lang="en-US" sz="1000" b="0" i="0" dirty="0">
                <a:solidFill>
                  <a:srgbClr val="333333"/>
                </a:solidFill>
                <a:effectLst/>
                <a:hlinkClick r:id="rId8"/>
              </a:rPr>
              <a:t>https://doi.org/10.5066/P92S9ZX6</a:t>
            </a:r>
            <a:endParaRPr lang="en-US" sz="1000" b="0" i="0" dirty="0">
              <a:solidFill>
                <a:srgbClr val="333333"/>
              </a:solidFill>
              <a:effectLst/>
            </a:endParaRPr>
          </a:p>
          <a:p>
            <a:endParaRPr lang="en-US" sz="1000" dirty="0"/>
          </a:p>
        </p:txBody>
      </p:sp>
    </p:spTree>
    <p:extLst>
      <p:ext uri="{BB962C8B-B14F-4D97-AF65-F5344CB8AC3E}">
        <p14:creationId xmlns:p14="http://schemas.microsoft.com/office/powerpoint/2010/main" val="2183897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E2E2A-C30D-430B-AC82-01F133A1F4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9900" y="1021557"/>
            <a:ext cx="8891867" cy="855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C6E26A-4636-4D5D-B9F7-9D9B0AAD3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389" y="198681"/>
            <a:ext cx="2800350" cy="1362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2131337-D7FC-4AD3-A118-519EBB3AC2A4}"/>
              </a:ext>
            </a:extLst>
          </p:cNvPr>
          <p:cNvSpPr txBox="1"/>
          <p:nvPr/>
        </p:nvSpPr>
        <p:spPr>
          <a:xfrm>
            <a:off x="126389" y="2089674"/>
            <a:ext cx="12074338" cy="397031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Dimensionless metric for degree of regulation and impact on peak flows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&lt; 0.05</a:t>
            </a: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Regulation not considered to impact peak flows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0.05 – 0.1</a:t>
            </a: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Minor regulation; unlikely to affect peak flows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effectLst/>
                <a:uLnTx/>
                <a:uFillTx/>
                <a:latin typeface="Calibri Light" panose="020F0302020204030204" pitchFamily="34" charset="0"/>
                <a:ea typeface="+mn-ea"/>
                <a:cs typeface="Calibri Light" panose="020F0302020204030204" pitchFamily="34" charset="0"/>
              </a:rPr>
              <a:t>0.1 </a:t>
            </a:r>
            <a:r>
              <a:rPr kumimoji="0" lang="en-US" sz="36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0.2</a:t>
            </a: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Some regulation; may impact minor peak flows</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0.2 – 0.4</a:t>
            </a: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Regulated; peak flows likely affected</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&gt; 0.4</a:t>
            </a:r>
            <a:r>
              <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  </a:t>
            </a:r>
            <a:r>
              <a:rPr kumimoji="0" lang="en-US" sz="32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rPr>
              <a:t>Very regulated; all peak flows likely affected</a:t>
            </a:r>
            <a:endParaRPr kumimoji="0" lang="en-US" sz="3600" b="0" i="0" u="none" strike="noStrike" kern="1200" cap="none" spc="0" normalizeH="0" baseline="0" noProof="0" dirty="0">
              <a:ln>
                <a:noFill/>
              </a:ln>
              <a:solidFill>
                <a:srgbClr val="000000"/>
              </a:solidFill>
              <a:effectLst/>
              <a:uLnTx/>
              <a:uFillTx/>
              <a:latin typeface="Calibri Light" panose="020F0302020204030204" pitchFamily="34" charset="0"/>
              <a:ea typeface="+mn-ea"/>
              <a:cs typeface="Calibri Light" panose="020F0302020204030204" pitchFamily="34" charset="0"/>
            </a:endParaRPr>
          </a:p>
        </p:txBody>
      </p:sp>
      <p:pic>
        <p:nvPicPr>
          <p:cNvPr id="9" name="Picture 8">
            <a:extLst>
              <a:ext uri="{FF2B5EF4-FFF2-40B4-BE49-F238E27FC236}">
                <a16:creationId xmlns:a16="http://schemas.microsoft.com/office/drawing/2014/main" id="{ACF74962-A7D8-4497-BCAB-C90B594014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4685" y="207856"/>
            <a:ext cx="6109446" cy="671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432B29EA-0BFF-446D-93A7-48AA2F6C5DBB}"/>
              </a:ext>
            </a:extLst>
          </p:cNvPr>
          <p:cNvSpPr txBox="1"/>
          <p:nvPr/>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247424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2E2E2A-C30D-430B-AC82-01F133A1F4A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99900" y="1021557"/>
            <a:ext cx="8891867" cy="8555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73C6E26A-4636-4D5D-B9F7-9D9B0AAD3CB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6389" y="198681"/>
            <a:ext cx="2800350" cy="1362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TextBox 7">
            <a:extLst>
              <a:ext uri="{FF2B5EF4-FFF2-40B4-BE49-F238E27FC236}">
                <a16:creationId xmlns:a16="http://schemas.microsoft.com/office/drawing/2014/main" id="{C2131337-D7FC-4AD3-A118-519EBB3AC2A4}"/>
              </a:ext>
            </a:extLst>
          </p:cNvPr>
          <p:cNvSpPr txBox="1"/>
          <p:nvPr/>
        </p:nvSpPr>
        <p:spPr>
          <a:xfrm>
            <a:off x="126389" y="2089674"/>
            <a:ext cx="12074338" cy="3970318"/>
          </a:xfrm>
          <a:prstGeom prst="rect">
            <a:avLst/>
          </a:prstGeom>
          <a:noFill/>
        </p:spPr>
        <p:txBody>
          <a:bodyPr wrap="square" rtlCol="0">
            <a:spAutoFit/>
          </a:bodyPr>
          <a:lstStyle/>
          <a:p>
            <a:pPr marL="285750" indent="-285750" defTabSz="457200">
              <a:buFont typeface="Arial" panose="020B0604020202020204" pitchFamily="34" charset="0"/>
              <a:buChar char="•"/>
            </a:pPr>
            <a:r>
              <a:rPr lang="en-US" sz="3600">
                <a:solidFill>
                  <a:srgbClr val="000000"/>
                </a:solidFill>
                <a:latin typeface="Calibri Light" panose="020F0302020204030204" pitchFamily="34" charset="0"/>
                <a:cs typeface="Calibri Light" panose="020F0302020204030204" pitchFamily="34" charset="0"/>
              </a:rPr>
              <a:t>Dimensionless metric for degree of regulation and impact on peak flows</a:t>
            </a:r>
          </a:p>
          <a:p>
            <a:pPr marL="742950" lvl="1" indent="-285750" defTabSz="457200">
              <a:buFont typeface="Arial" panose="020B0604020202020204" pitchFamily="34" charset="0"/>
              <a:buChar char="•"/>
            </a:pPr>
            <a:r>
              <a:rPr lang="en-US" sz="3600" b="1">
                <a:solidFill>
                  <a:schemeClr val="bg1">
                    <a:lumMod val="65000"/>
                  </a:schemeClr>
                </a:solidFill>
                <a:latin typeface="Calibri Light" panose="020F0302020204030204" pitchFamily="34" charset="0"/>
                <a:cs typeface="Calibri Light" panose="020F0302020204030204" pitchFamily="34" charset="0"/>
              </a:rPr>
              <a:t>&lt; 0.05</a:t>
            </a:r>
            <a:r>
              <a:rPr lang="en-US" sz="3600">
                <a:solidFill>
                  <a:schemeClr val="bg1">
                    <a:lumMod val="65000"/>
                  </a:schemeClr>
                </a:solidFill>
                <a:latin typeface="Calibri Light" panose="020F0302020204030204" pitchFamily="34" charset="0"/>
                <a:cs typeface="Calibri Light" panose="020F0302020204030204" pitchFamily="34" charset="0"/>
              </a:rPr>
              <a:t>: </a:t>
            </a:r>
            <a:r>
              <a:rPr lang="en-US" sz="3200">
                <a:solidFill>
                  <a:schemeClr val="bg1">
                    <a:lumMod val="65000"/>
                  </a:schemeClr>
                </a:solidFill>
                <a:latin typeface="Calibri Light" panose="020F0302020204030204" pitchFamily="34" charset="0"/>
                <a:cs typeface="Calibri Light" panose="020F0302020204030204" pitchFamily="34" charset="0"/>
              </a:rPr>
              <a:t>Regulation not considered to impact peak flows</a:t>
            </a:r>
          </a:p>
          <a:p>
            <a:pPr marL="742950" lvl="1" indent="-285750" defTabSz="457200">
              <a:buFont typeface="Arial" panose="020B0604020202020204" pitchFamily="34" charset="0"/>
              <a:buChar char="•"/>
            </a:pPr>
            <a:r>
              <a:rPr lang="en-US" sz="3600" b="1">
                <a:solidFill>
                  <a:schemeClr val="bg1">
                    <a:lumMod val="65000"/>
                  </a:schemeClr>
                </a:solidFill>
                <a:latin typeface="Calibri Light" panose="020F0302020204030204" pitchFamily="34" charset="0"/>
                <a:cs typeface="Calibri Light" panose="020F0302020204030204" pitchFamily="34" charset="0"/>
              </a:rPr>
              <a:t>0.05 – 0.1</a:t>
            </a:r>
            <a:r>
              <a:rPr lang="en-US" sz="3600">
                <a:solidFill>
                  <a:schemeClr val="bg1">
                    <a:lumMod val="65000"/>
                  </a:schemeClr>
                </a:solidFill>
                <a:latin typeface="Calibri Light" panose="020F0302020204030204" pitchFamily="34" charset="0"/>
                <a:cs typeface="Calibri Light" panose="020F0302020204030204" pitchFamily="34" charset="0"/>
              </a:rPr>
              <a:t>: </a:t>
            </a:r>
            <a:r>
              <a:rPr lang="en-US" sz="3200">
                <a:solidFill>
                  <a:schemeClr val="bg1">
                    <a:lumMod val="65000"/>
                  </a:schemeClr>
                </a:solidFill>
                <a:latin typeface="Calibri Light" panose="020F0302020204030204" pitchFamily="34" charset="0"/>
                <a:cs typeface="Calibri Light" panose="020F0302020204030204" pitchFamily="34" charset="0"/>
              </a:rPr>
              <a:t>Minor regulation; unlikely to affect peak flows</a:t>
            </a:r>
          </a:p>
          <a:p>
            <a:pPr marL="742950" lvl="1" indent="-285750" defTabSz="457200">
              <a:buFont typeface="Arial" panose="020B0604020202020204" pitchFamily="34" charset="0"/>
              <a:buChar char="•"/>
            </a:pPr>
            <a:r>
              <a:rPr lang="en-US" sz="3600" b="1">
                <a:solidFill>
                  <a:srgbClr val="C00000"/>
                </a:solidFill>
                <a:latin typeface="Calibri Light" panose="020F0302020204030204" pitchFamily="34" charset="0"/>
                <a:cs typeface="Calibri Light" panose="020F0302020204030204" pitchFamily="34" charset="0"/>
              </a:rPr>
              <a:t>0.1</a:t>
            </a:r>
            <a:r>
              <a:rPr lang="en-US" sz="3600" b="1">
                <a:solidFill>
                  <a:srgbClr val="000000"/>
                </a:solidFill>
                <a:latin typeface="Calibri Light" panose="020F0302020204030204" pitchFamily="34" charset="0"/>
                <a:cs typeface="Calibri Light" panose="020F0302020204030204" pitchFamily="34" charset="0"/>
              </a:rPr>
              <a:t> – 0.2</a:t>
            </a:r>
            <a:r>
              <a:rPr lang="en-US" sz="3600">
                <a:solidFill>
                  <a:srgbClr val="000000"/>
                </a:solidFill>
                <a:latin typeface="Calibri Light" panose="020F0302020204030204" pitchFamily="34" charset="0"/>
                <a:cs typeface="Calibri Light" panose="020F0302020204030204" pitchFamily="34" charset="0"/>
              </a:rPr>
              <a:t>: </a:t>
            </a:r>
            <a:r>
              <a:rPr lang="en-US" sz="3200">
                <a:solidFill>
                  <a:srgbClr val="000000"/>
                </a:solidFill>
                <a:latin typeface="Calibri Light" panose="020F0302020204030204" pitchFamily="34" charset="0"/>
                <a:cs typeface="Calibri Light" panose="020F0302020204030204" pitchFamily="34" charset="0"/>
              </a:rPr>
              <a:t>Some regulation; may impact minor peak flows</a:t>
            </a:r>
          </a:p>
          <a:p>
            <a:pPr marL="742950" lvl="1" indent="-285750" defTabSz="457200">
              <a:buFont typeface="Arial" panose="020B0604020202020204" pitchFamily="34" charset="0"/>
              <a:buChar char="•"/>
            </a:pPr>
            <a:r>
              <a:rPr lang="en-US" sz="3600" b="1">
                <a:solidFill>
                  <a:schemeClr val="bg1">
                    <a:lumMod val="65000"/>
                  </a:schemeClr>
                </a:solidFill>
                <a:latin typeface="Calibri Light" panose="020F0302020204030204" pitchFamily="34" charset="0"/>
                <a:cs typeface="Calibri Light" panose="020F0302020204030204" pitchFamily="34" charset="0"/>
              </a:rPr>
              <a:t>0.2 – 0.4</a:t>
            </a:r>
            <a:r>
              <a:rPr lang="en-US" sz="3600">
                <a:solidFill>
                  <a:schemeClr val="bg1">
                    <a:lumMod val="65000"/>
                  </a:schemeClr>
                </a:solidFill>
                <a:latin typeface="Calibri Light" panose="020F0302020204030204" pitchFamily="34" charset="0"/>
                <a:cs typeface="Calibri Light" panose="020F0302020204030204" pitchFamily="34" charset="0"/>
              </a:rPr>
              <a:t>: </a:t>
            </a:r>
            <a:r>
              <a:rPr lang="en-US" sz="3200">
                <a:solidFill>
                  <a:schemeClr val="bg1">
                    <a:lumMod val="65000"/>
                  </a:schemeClr>
                </a:solidFill>
                <a:latin typeface="Calibri Light" panose="020F0302020204030204" pitchFamily="34" charset="0"/>
                <a:cs typeface="Calibri Light" panose="020F0302020204030204" pitchFamily="34" charset="0"/>
              </a:rPr>
              <a:t>Regulated; peak flows likely affected</a:t>
            </a:r>
          </a:p>
          <a:p>
            <a:pPr marL="742950" lvl="1" indent="-285750" defTabSz="457200">
              <a:buFont typeface="Arial" panose="020B0604020202020204" pitchFamily="34" charset="0"/>
              <a:buChar char="•"/>
            </a:pPr>
            <a:r>
              <a:rPr lang="en-US" sz="3600" b="1">
                <a:solidFill>
                  <a:schemeClr val="bg1">
                    <a:lumMod val="65000"/>
                  </a:schemeClr>
                </a:solidFill>
                <a:latin typeface="Calibri Light" panose="020F0302020204030204" pitchFamily="34" charset="0"/>
                <a:cs typeface="Calibri Light" panose="020F0302020204030204" pitchFamily="34" charset="0"/>
              </a:rPr>
              <a:t>&gt; 0.4</a:t>
            </a:r>
            <a:r>
              <a:rPr lang="en-US" sz="3600">
                <a:solidFill>
                  <a:schemeClr val="bg1">
                    <a:lumMod val="65000"/>
                  </a:schemeClr>
                </a:solidFill>
                <a:latin typeface="Calibri Light" panose="020F0302020204030204" pitchFamily="34" charset="0"/>
                <a:cs typeface="Calibri Light" panose="020F0302020204030204" pitchFamily="34" charset="0"/>
              </a:rPr>
              <a:t>:  </a:t>
            </a:r>
            <a:r>
              <a:rPr lang="en-US" sz="3200">
                <a:solidFill>
                  <a:schemeClr val="bg1">
                    <a:lumMod val="65000"/>
                  </a:schemeClr>
                </a:solidFill>
                <a:latin typeface="Calibri Light" panose="020F0302020204030204" pitchFamily="34" charset="0"/>
                <a:cs typeface="Calibri Light" panose="020F0302020204030204" pitchFamily="34" charset="0"/>
              </a:rPr>
              <a:t>Very regulated; all peak flows likely affected</a:t>
            </a:r>
            <a:endParaRPr lang="en-US" sz="3600">
              <a:solidFill>
                <a:schemeClr val="bg1">
                  <a:lumMod val="65000"/>
                </a:schemeClr>
              </a:solidFill>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ACF74962-A7D8-4497-BCAB-C90B5940140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254685" y="207856"/>
            <a:ext cx="6109446" cy="6718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a:extLst>
              <a:ext uri="{FF2B5EF4-FFF2-40B4-BE49-F238E27FC236}">
                <a16:creationId xmlns:a16="http://schemas.microsoft.com/office/drawing/2014/main" id="{6384A752-EC1A-4E15-B1C0-C3D5BB58B013}"/>
              </a:ext>
            </a:extLst>
          </p:cNvPr>
          <p:cNvSpPr txBox="1"/>
          <p:nvPr/>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spTree>
    <p:extLst>
      <p:ext uri="{BB962C8B-B14F-4D97-AF65-F5344CB8AC3E}">
        <p14:creationId xmlns:p14="http://schemas.microsoft.com/office/powerpoint/2010/main" val="3817394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2F23C7-615D-4C18-ADA6-A171CD66D17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838575" y="92592"/>
            <a:ext cx="8353425" cy="5819931"/>
          </a:xfrm>
          <a:prstGeom prst="rect">
            <a:avLst/>
          </a:prstGeom>
        </p:spPr>
      </p:pic>
      <p:graphicFrame>
        <p:nvGraphicFramePr>
          <p:cNvPr id="5" name="Table 4">
            <a:extLst>
              <a:ext uri="{FF2B5EF4-FFF2-40B4-BE49-F238E27FC236}">
                <a16:creationId xmlns:a16="http://schemas.microsoft.com/office/drawing/2014/main" id="{9CBACB84-9032-43E5-A739-7C15ACF2DDF7}"/>
              </a:ext>
            </a:extLst>
          </p:cNvPr>
          <p:cNvGraphicFramePr>
            <a:graphicFrameLocks noGrp="1"/>
          </p:cNvGraphicFramePr>
          <p:nvPr>
            <p:extLst>
              <p:ext uri="{D42A27DB-BD31-4B8C-83A1-F6EECF244321}">
                <p14:modId xmlns:p14="http://schemas.microsoft.com/office/powerpoint/2010/main" val="1872522315"/>
              </p:ext>
            </p:extLst>
          </p:nvPr>
        </p:nvGraphicFramePr>
        <p:xfrm>
          <a:off x="520187" y="2348726"/>
          <a:ext cx="5062466" cy="3563797"/>
        </p:xfrm>
        <a:graphic>
          <a:graphicData uri="http://schemas.openxmlformats.org/drawingml/2006/table">
            <a:tbl>
              <a:tblPr firstRow="1" bandRow="1">
                <a:tableStyleId>{D7AC3CCA-C797-4891-BE02-D94E43425B78}</a:tableStyleId>
              </a:tblPr>
              <a:tblGrid>
                <a:gridCol w="2531233">
                  <a:extLst>
                    <a:ext uri="{9D8B030D-6E8A-4147-A177-3AD203B41FA5}">
                      <a16:colId xmlns:a16="http://schemas.microsoft.com/office/drawing/2014/main" val="3934623896"/>
                    </a:ext>
                  </a:extLst>
                </a:gridCol>
                <a:gridCol w="2531233">
                  <a:extLst>
                    <a:ext uri="{9D8B030D-6E8A-4147-A177-3AD203B41FA5}">
                      <a16:colId xmlns:a16="http://schemas.microsoft.com/office/drawing/2014/main" val="879801765"/>
                    </a:ext>
                  </a:extLst>
                </a:gridCol>
              </a:tblGrid>
              <a:tr h="637717">
                <a:tc>
                  <a:txBody>
                    <a:bodyPr/>
                    <a:lstStyle/>
                    <a:p>
                      <a:pPr algn="ctr"/>
                      <a:r>
                        <a:rPr lang="en-US" sz="1800"/>
                        <a:t>State</a:t>
                      </a:r>
                      <a:endParaRPr lang="en-US" sz="1800">
                        <a:latin typeface="Calibri Light" panose="020F0302020204030204" pitchFamily="34" charset="0"/>
                        <a:cs typeface="Calibri Light" panose="020F0302020204030204" pitchFamily="34" charset="0"/>
                      </a:endParaRPr>
                    </a:p>
                  </a:txBody>
                  <a:tcPr anchor="ctr" anchorCtr="1"/>
                </a:tc>
                <a:tc>
                  <a:txBody>
                    <a:bodyPr/>
                    <a:lstStyle/>
                    <a:p>
                      <a:pPr algn="ctr"/>
                      <a:r>
                        <a:rPr lang="en-US" sz="1800"/>
                        <a:t>Stations removed</a:t>
                      </a:r>
                      <a:endParaRPr lang="en-US" sz="1800">
                        <a:latin typeface="Calibri Light" panose="020F0302020204030204" pitchFamily="34" charset="0"/>
                        <a:cs typeface="Calibri Light" panose="020F0302020204030204" pitchFamily="34" charset="0"/>
                      </a:endParaRPr>
                    </a:p>
                  </a:txBody>
                  <a:tcPr anchor="ctr" anchorCtr="1"/>
                </a:tc>
                <a:extLst>
                  <a:ext uri="{0D108BD9-81ED-4DB2-BD59-A6C34878D82A}">
                    <a16:rowId xmlns:a16="http://schemas.microsoft.com/office/drawing/2014/main" val="4216773291"/>
                  </a:ext>
                </a:extLst>
              </a:tr>
              <a:tr h="324472">
                <a:tc>
                  <a:txBody>
                    <a:bodyPr/>
                    <a:lstStyle/>
                    <a:p>
                      <a:pPr algn="ctr"/>
                      <a:r>
                        <a:rPr lang="en-US" sz="1800" b="0"/>
                        <a:t>IA</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5</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177580162"/>
                  </a:ext>
                </a:extLst>
              </a:tr>
              <a:tr h="324472">
                <a:tc>
                  <a:txBody>
                    <a:bodyPr/>
                    <a:lstStyle/>
                    <a:p>
                      <a:pPr algn="ctr"/>
                      <a:r>
                        <a:rPr lang="en-US" sz="1800" b="0"/>
                        <a:t>IL</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11</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828639976"/>
                  </a:ext>
                </a:extLst>
              </a:tr>
              <a:tr h="324472">
                <a:tc>
                  <a:txBody>
                    <a:bodyPr/>
                    <a:lstStyle/>
                    <a:p>
                      <a:pPr algn="ctr"/>
                      <a:r>
                        <a:rPr lang="en-US" sz="1800" b="0"/>
                        <a:t>MN</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18</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55499242"/>
                  </a:ext>
                </a:extLst>
              </a:tr>
              <a:tr h="324472">
                <a:tc>
                  <a:txBody>
                    <a:bodyPr/>
                    <a:lstStyle/>
                    <a:p>
                      <a:pPr algn="ctr"/>
                      <a:r>
                        <a:rPr lang="en-US" sz="1800" b="0"/>
                        <a:t>MO</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14</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574914594"/>
                  </a:ext>
                </a:extLst>
              </a:tr>
              <a:tr h="324472">
                <a:tc>
                  <a:txBody>
                    <a:bodyPr/>
                    <a:lstStyle/>
                    <a:p>
                      <a:pPr algn="ctr"/>
                      <a:r>
                        <a:rPr lang="en-US" sz="1800" b="0"/>
                        <a:t>MT</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53</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314415120"/>
                  </a:ext>
                </a:extLst>
              </a:tr>
              <a:tr h="324472">
                <a:tc>
                  <a:txBody>
                    <a:bodyPr/>
                    <a:lstStyle/>
                    <a:p>
                      <a:pPr algn="ctr"/>
                      <a:r>
                        <a:rPr lang="en-US" sz="1800" b="0"/>
                        <a:t>ND</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3</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375079780"/>
                  </a:ext>
                </a:extLst>
              </a:tr>
              <a:tr h="324472">
                <a:tc>
                  <a:txBody>
                    <a:bodyPr/>
                    <a:lstStyle/>
                    <a:p>
                      <a:pPr algn="ctr"/>
                      <a:r>
                        <a:rPr lang="en-US" sz="1800" b="0"/>
                        <a:t>SD</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12</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428803935"/>
                  </a:ext>
                </a:extLst>
              </a:tr>
              <a:tr h="324472">
                <a:tc>
                  <a:txBody>
                    <a:bodyPr/>
                    <a:lstStyle/>
                    <a:p>
                      <a:pPr algn="ctr"/>
                      <a:r>
                        <a:rPr lang="en-US" sz="1800" b="0"/>
                        <a:t>WI</a:t>
                      </a:r>
                      <a:endParaRPr lang="en-US" sz="1800" b="0">
                        <a:latin typeface="Calibri Light" panose="020F0302020204030204" pitchFamily="34" charset="0"/>
                        <a:cs typeface="Calibri Light" panose="020F0302020204030204" pitchFamily="34" charset="0"/>
                      </a:endParaRPr>
                    </a:p>
                  </a:txBody>
                  <a:tcPr/>
                </a:tc>
                <a:tc>
                  <a:txBody>
                    <a:bodyPr/>
                    <a:lstStyle/>
                    <a:p>
                      <a:pPr algn="ctr"/>
                      <a:r>
                        <a:rPr lang="en-US" sz="1800" b="0"/>
                        <a:t>10</a:t>
                      </a:r>
                      <a:endParaRPr lang="en-US" sz="1800" b="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27879408"/>
                  </a:ext>
                </a:extLst>
              </a:tr>
            </a:tbl>
          </a:graphicData>
        </a:graphic>
      </p:graphicFrame>
    </p:spTree>
    <p:extLst>
      <p:ext uri="{BB962C8B-B14F-4D97-AF65-F5344CB8AC3E}">
        <p14:creationId xmlns:p14="http://schemas.microsoft.com/office/powerpoint/2010/main" val="8101670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FB044-455C-4AA1-A24C-B9D4E52AF975}"/>
              </a:ext>
            </a:extLst>
          </p:cNvPr>
          <p:cNvSpPr>
            <a:spLocks noGrp="1"/>
          </p:cNvSpPr>
          <p:nvPr>
            <p:ph type="title"/>
          </p:nvPr>
        </p:nvSpPr>
        <p:spPr/>
        <p:txBody>
          <a:bodyPr>
            <a:normAutofit/>
          </a:bodyPr>
          <a:lstStyle/>
          <a:p>
            <a:r>
              <a:rPr lang="en-US"/>
              <a:t>Analyses of Annual Peak Streamflow Data</a:t>
            </a:r>
          </a:p>
        </p:txBody>
      </p:sp>
      <p:sp>
        <p:nvSpPr>
          <p:cNvPr id="5" name="Text Placeholder 4">
            <a:extLst>
              <a:ext uri="{FF2B5EF4-FFF2-40B4-BE49-F238E27FC236}">
                <a16:creationId xmlns:a16="http://schemas.microsoft.com/office/drawing/2014/main" id="{EEBA509D-3691-463F-84B5-0DA9C728B4B6}"/>
              </a:ext>
            </a:extLst>
          </p:cNvPr>
          <p:cNvSpPr>
            <a:spLocks noGrp="1"/>
          </p:cNvSpPr>
          <p:nvPr>
            <p:ph type="body" idx="1"/>
          </p:nvPr>
        </p:nvSpPr>
        <p:spPr/>
        <p:txBody>
          <a:bodyPr>
            <a:normAutofit/>
          </a:bodyPr>
          <a:lstStyle/>
          <a:p>
            <a:r>
              <a:rPr lang="en-US" sz="2000" dirty="0"/>
              <a:t>Analyses shown for longest term sites, 75-100 years of record</a:t>
            </a:r>
          </a:p>
          <a:p>
            <a:r>
              <a:rPr lang="en-US" sz="2000" dirty="0"/>
              <a:t>Understanding patterns and changes in peak streamflow and testing the underlying assumptions of flood-frequency analysis</a:t>
            </a:r>
          </a:p>
        </p:txBody>
      </p:sp>
      <p:sp>
        <p:nvSpPr>
          <p:cNvPr id="6" name="TextBox 5">
            <a:extLst>
              <a:ext uri="{FF2B5EF4-FFF2-40B4-BE49-F238E27FC236}">
                <a16:creationId xmlns:a16="http://schemas.microsoft.com/office/drawing/2014/main" id="{6F0E196E-3AF7-4052-9D43-85AEC5D93C1B}"/>
              </a:ext>
            </a:extLst>
          </p:cNvPr>
          <p:cNvSpPr txBox="1"/>
          <p:nvPr/>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1171523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08D3D-8F06-42D0-9599-EED1AFB07053}"/>
              </a:ext>
            </a:extLst>
          </p:cNvPr>
          <p:cNvSpPr>
            <a:spLocks noGrp="1"/>
          </p:cNvSpPr>
          <p:nvPr>
            <p:ph type="title"/>
          </p:nvPr>
        </p:nvSpPr>
        <p:spPr/>
        <p:txBody>
          <a:bodyPr/>
          <a:lstStyle/>
          <a:p>
            <a:r>
              <a:rPr lang="en-US"/>
              <a:t>Initial Data Analysis</a:t>
            </a:r>
          </a:p>
        </p:txBody>
      </p:sp>
      <p:sp>
        <p:nvSpPr>
          <p:cNvPr id="7" name="TextBox 6">
            <a:extLst>
              <a:ext uri="{FF2B5EF4-FFF2-40B4-BE49-F238E27FC236}">
                <a16:creationId xmlns:a16="http://schemas.microsoft.com/office/drawing/2014/main" id="{0C590088-26C3-4083-BE7A-0772E9236468}"/>
              </a:ext>
            </a:extLst>
          </p:cNvPr>
          <p:cNvSpPr txBox="1"/>
          <p:nvPr/>
        </p:nvSpPr>
        <p:spPr>
          <a:xfrm>
            <a:off x="10357969" y="6045597"/>
            <a:ext cx="1755653" cy="307777"/>
          </a:xfrm>
          <a:prstGeom prst="rect">
            <a:avLst/>
          </a:prstGeom>
          <a:noFill/>
        </p:spPr>
        <p:txBody>
          <a:bodyPr wrap="square" lIns="91440" tIns="45720" rIns="91440" bIns="45720" rtlCol="0" anchor="t">
            <a:spAutoFit/>
          </a:bodyPr>
          <a:lstStyle/>
          <a:p>
            <a:r>
              <a:rPr lang="en-US" sz="1400"/>
              <a:t>Iowa, Padraic O'Shea</a:t>
            </a:r>
            <a:endParaRPr lang="en-US" sz="1400">
              <a:cs typeface="Calibri"/>
            </a:endParaRPr>
          </a:p>
        </p:txBody>
      </p:sp>
      <p:sp>
        <p:nvSpPr>
          <p:cNvPr id="3" name="TextBox 2">
            <a:extLst>
              <a:ext uri="{FF2B5EF4-FFF2-40B4-BE49-F238E27FC236}">
                <a16:creationId xmlns:a16="http://schemas.microsoft.com/office/drawing/2014/main" id="{10896D25-768E-4B4B-A527-301383923138}"/>
              </a:ext>
            </a:extLst>
          </p:cNvPr>
          <p:cNvSpPr txBox="1"/>
          <p:nvPr/>
        </p:nvSpPr>
        <p:spPr>
          <a:xfrm rot="21256743">
            <a:off x="5593669" y="1482683"/>
            <a:ext cx="3810000" cy="338554"/>
          </a:xfrm>
          <a:prstGeom prst="rect">
            <a:avLst/>
          </a:prstGeom>
          <a:noFill/>
        </p:spPr>
        <p:txBody>
          <a:bodyPr wrap="square" lIns="91440" tIns="45720" rIns="91440" bIns="45720" rtlCol="0" anchor="t">
            <a:spAutoFit/>
          </a:bodyPr>
          <a:lstStyle/>
          <a:p>
            <a:r>
              <a:rPr lang="en-US" sz="1600">
                <a:solidFill>
                  <a:schemeClr val="accent1">
                    <a:lumMod val="50000"/>
                  </a:schemeClr>
                </a:solidFill>
              </a:rPr>
              <a:t>Little Sioux River at Correctionville, Iowa</a:t>
            </a:r>
            <a:endParaRPr lang="en-US"/>
          </a:p>
        </p:txBody>
      </p:sp>
      <p:cxnSp>
        <p:nvCxnSpPr>
          <p:cNvPr id="6" name="Straight Arrow Connector 5">
            <a:extLst>
              <a:ext uri="{FF2B5EF4-FFF2-40B4-BE49-F238E27FC236}">
                <a16:creationId xmlns:a16="http://schemas.microsoft.com/office/drawing/2014/main" id="{31F4B555-0A94-47B3-9397-BC98481081D2}"/>
              </a:ext>
            </a:extLst>
          </p:cNvPr>
          <p:cNvCxnSpPr>
            <a:cxnSpLocks/>
          </p:cNvCxnSpPr>
          <p:nvPr/>
        </p:nvCxnSpPr>
        <p:spPr>
          <a:xfrm flipV="1">
            <a:off x="5586284" y="1480164"/>
            <a:ext cx="5282660" cy="53012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9">
            <a:extLst>
              <a:ext uri="{FF2B5EF4-FFF2-40B4-BE49-F238E27FC236}">
                <a16:creationId xmlns:a16="http://schemas.microsoft.com/office/drawing/2014/main" id="{58BDF951-FFF1-496D-A398-08E6CDAAEE9F}"/>
              </a:ext>
            </a:extLst>
          </p:cNvPr>
          <p:cNvPicPr>
            <a:picLocks noChangeAspect="1"/>
          </p:cNvPicPr>
          <p:nvPr/>
        </p:nvPicPr>
        <p:blipFill>
          <a:blip r:embed="rId3"/>
          <a:stretch>
            <a:fillRect/>
          </a:stretch>
        </p:blipFill>
        <p:spPr>
          <a:xfrm>
            <a:off x="2067698" y="2021190"/>
            <a:ext cx="7037172" cy="4279361"/>
          </a:xfrm>
          <a:prstGeom prst="rect">
            <a:avLst/>
          </a:prstGeom>
        </p:spPr>
      </p:pic>
      <p:pic>
        <p:nvPicPr>
          <p:cNvPr id="10" name="Picture 9">
            <a:extLst>
              <a:ext uri="{FF2B5EF4-FFF2-40B4-BE49-F238E27FC236}">
                <a16:creationId xmlns:a16="http://schemas.microsoft.com/office/drawing/2014/main" id="{8AFB7B6B-FA39-4D77-9847-5FB16B93E2F7}"/>
              </a:ext>
            </a:extLst>
          </p:cNvPr>
          <p:cNvPicPr>
            <a:picLocks noChangeAspect="1"/>
          </p:cNvPicPr>
          <p:nvPr/>
        </p:nvPicPr>
        <p:blipFill>
          <a:blip r:embed="rId4"/>
          <a:stretch>
            <a:fillRect/>
          </a:stretch>
        </p:blipFill>
        <p:spPr>
          <a:xfrm>
            <a:off x="2389868" y="6199486"/>
            <a:ext cx="6705600" cy="400050"/>
          </a:xfrm>
          <a:prstGeom prst="rect">
            <a:avLst/>
          </a:prstGeom>
        </p:spPr>
      </p:pic>
    </p:spTree>
    <p:extLst>
      <p:ext uri="{BB962C8B-B14F-4D97-AF65-F5344CB8AC3E}">
        <p14:creationId xmlns:p14="http://schemas.microsoft.com/office/powerpoint/2010/main" val="118480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A35570E-76F7-4871-BE2A-E04D914CD7E2}"/>
              </a:ext>
            </a:extLst>
          </p:cNvPr>
          <p:cNvSpPr txBox="1"/>
          <p:nvPr/>
        </p:nvSpPr>
        <p:spPr>
          <a:xfrm>
            <a:off x="3454400" y="270933"/>
            <a:ext cx="6419850"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t>"The peak-flow time series is </a:t>
            </a:r>
            <a:r>
              <a:rPr lang="en-US" sz="3600" u="sng"/>
              <a:t>assumed</a:t>
            </a:r>
            <a:r>
              <a:rPr lang="en-US" sz="3600"/>
              <a:t> to be a representative sample of the population of future floods. This assumption is contingent upon conducting </a:t>
            </a:r>
            <a:r>
              <a:rPr lang="en-US" sz="3600" u="sng"/>
              <a:t>exploratory data analysis</a:t>
            </a:r>
            <a:r>
              <a:rPr lang="en-US" sz="3600"/>
              <a:t> and further physical knowledge of the system." </a:t>
            </a:r>
            <a:endParaRPr lang="en-US" sz="3600">
              <a:cs typeface="Calibri"/>
            </a:endParaRPr>
          </a:p>
        </p:txBody>
      </p:sp>
      <p:pic>
        <p:nvPicPr>
          <p:cNvPr id="5" name="Picture 5">
            <a:extLst>
              <a:ext uri="{FF2B5EF4-FFF2-40B4-BE49-F238E27FC236}">
                <a16:creationId xmlns:a16="http://schemas.microsoft.com/office/drawing/2014/main" id="{634A2857-1AAA-4D8B-8BB4-7C53B066500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4517" y="157450"/>
            <a:ext cx="2667000" cy="3463350"/>
          </a:xfrm>
          <a:prstGeom prst="rect">
            <a:avLst/>
          </a:prstGeom>
        </p:spPr>
      </p:pic>
      <p:sp>
        <p:nvSpPr>
          <p:cNvPr id="8" name="TextBox 1">
            <a:extLst>
              <a:ext uri="{FF2B5EF4-FFF2-40B4-BE49-F238E27FC236}">
                <a16:creationId xmlns:a16="http://schemas.microsoft.com/office/drawing/2014/main" id="{811A9A12-5441-47D0-90ED-3D2C6CAA629D}"/>
              </a:ext>
            </a:extLst>
          </p:cNvPr>
          <p:cNvSpPr txBox="1"/>
          <p:nvPr/>
        </p:nvSpPr>
        <p:spPr>
          <a:xfrm>
            <a:off x="5778769" y="4921423"/>
            <a:ext cx="4841833" cy="193899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dirty="0">
                <a:solidFill>
                  <a:srgbClr val="FFFF00"/>
                </a:solidFill>
              </a:rPr>
              <a:t>Autocorrelation, Monotonic Trend, </a:t>
            </a:r>
            <a:endParaRPr lang="en-US" sz="4000" dirty="0">
              <a:solidFill>
                <a:srgbClr val="FFFF00"/>
              </a:solidFill>
              <a:cs typeface="Calibri"/>
            </a:endParaRPr>
          </a:p>
          <a:p>
            <a:r>
              <a:rPr lang="en-US" sz="4000" dirty="0">
                <a:solidFill>
                  <a:srgbClr val="FFFF00"/>
                </a:solidFill>
              </a:rPr>
              <a:t>Change Points</a:t>
            </a:r>
            <a:endParaRPr lang="en-US" sz="4000" dirty="0">
              <a:solidFill>
                <a:srgbClr val="FFFF00"/>
              </a:solidFill>
              <a:cs typeface="Calibri"/>
            </a:endParaRPr>
          </a:p>
        </p:txBody>
      </p:sp>
      <p:sp>
        <p:nvSpPr>
          <p:cNvPr id="6" name="TextBox 5">
            <a:extLst>
              <a:ext uri="{FF2B5EF4-FFF2-40B4-BE49-F238E27FC236}">
                <a16:creationId xmlns:a16="http://schemas.microsoft.com/office/drawing/2014/main" id="{EC927D24-87F5-451C-A188-5822D6485529}"/>
              </a:ext>
            </a:extLst>
          </p:cNvPr>
          <p:cNvSpPr txBox="1"/>
          <p:nvPr/>
        </p:nvSpPr>
        <p:spPr>
          <a:xfrm>
            <a:off x="10075817" y="6472314"/>
            <a:ext cx="2037805" cy="307777"/>
          </a:xfrm>
          <a:prstGeom prst="rect">
            <a:avLst/>
          </a:prstGeom>
          <a:noFill/>
        </p:spPr>
        <p:txBody>
          <a:bodyPr wrap="square" lIns="91440" tIns="45720" rIns="91440" bIns="45720" rtlCol="0" anchor="t">
            <a:spAutoFit/>
          </a:bodyPr>
          <a:lstStyle/>
          <a:p>
            <a:r>
              <a:rPr lang="en-US" sz="1400"/>
              <a:t>Missouri, Dave </a:t>
            </a:r>
            <a:r>
              <a:rPr lang="en-US" sz="1400" err="1"/>
              <a:t>Heimann</a:t>
            </a:r>
            <a:endParaRPr lang="en-US" sz="1400">
              <a:cs typeface="Calibri"/>
            </a:endParaRPr>
          </a:p>
        </p:txBody>
      </p:sp>
      <p:sp>
        <p:nvSpPr>
          <p:cNvPr id="2" name="TextBox 1">
            <a:extLst>
              <a:ext uri="{FF2B5EF4-FFF2-40B4-BE49-F238E27FC236}">
                <a16:creationId xmlns:a16="http://schemas.microsoft.com/office/drawing/2014/main" id="{85564C67-7C95-4A1B-8D81-890994534A6D}"/>
              </a:ext>
            </a:extLst>
          </p:cNvPr>
          <p:cNvSpPr txBox="1"/>
          <p:nvPr/>
        </p:nvSpPr>
        <p:spPr>
          <a:xfrm>
            <a:off x="300567" y="5369984"/>
            <a:ext cx="4722283"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a:solidFill>
                  <a:srgbClr val="FFFF00"/>
                </a:solidFill>
              </a:rPr>
              <a:t>Testing Assumptions </a:t>
            </a:r>
            <a:endParaRPr lang="en-US" sz="2800">
              <a:solidFill>
                <a:srgbClr val="FFFF00"/>
              </a:solidFill>
              <a:cs typeface="Calibri"/>
            </a:endParaRPr>
          </a:p>
        </p:txBody>
      </p:sp>
      <p:sp>
        <p:nvSpPr>
          <p:cNvPr id="10" name="Arrow: Right 9">
            <a:extLst>
              <a:ext uri="{FF2B5EF4-FFF2-40B4-BE49-F238E27FC236}">
                <a16:creationId xmlns:a16="http://schemas.microsoft.com/office/drawing/2014/main" id="{DD5E2313-6D01-4F3D-B80F-904087347F7D}"/>
              </a:ext>
            </a:extLst>
          </p:cNvPr>
          <p:cNvSpPr/>
          <p:nvPr/>
        </p:nvSpPr>
        <p:spPr>
          <a:xfrm>
            <a:off x="4892421" y="5594390"/>
            <a:ext cx="846666" cy="33866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2FEDB2-370E-4F98-A471-FB080B9E1B0A}"/>
              </a:ext>
            </a:extLst>
          </p:cNvPr>
          <p:cNvSpPr txBox="1"/>
          <p:nvPr/>
        </p:nvSpPr>
        <p:spPr>
          <a:xfrm>
            <a:off x="7500756" y="6685457"/>
            <a:ext cx="5143500" cy="246221"/>
          </a:xfrm>
          <a:prstGeom prst="rect">
            <a:avLst/>
          </a:prstGeom>
          <a:noFill/>
        </p:spPr>
        <p:txBody>
          <a:bodyPr wrap="square" rtlCol="0">
            <a:spAutoFit/>
          </a:bodyPr>
          <a:lstStyle/>
          <a:p>
            <a:r>
              <a:rPr lang="en-US" sz="1000" b="0" i="0" dirty="0">
                <a:solidFill>
                  <a:srgbClr val="333333"/>
                </a:solidFill>
                <a:effectLst/>
                <a:latin typeface="Source Sans Pro" panose="020B0503030403020204" pitchFamily="34" charset="0"/>
              </a:rPr>
              <a:t>Preliminary Information-Subject to Revision. Not for Citation or Distribution.</a:t>
            </a:r>
            <a:endParaRPr lang="en-US" sz="1000" dirty="0"/>
          </a:p>
        </p:txBody>
      </p:sp>
      <p:pic>
        <p:nvPicPr>
          <p:cNvPr id="11" name="Picture 9" descr="ident348fromlendalK">
            <a:extLst>
              <a:ext uri="{FF2B5EF4-FFF2-40B4-BE49-F238E27FC236}">
                <a16:creationId xmlns:a16="http://schemas.microsoft.com/office/drawing/2014/main" id="{A20D6A63-031F-4C6B-8107-A72AEE90A5CE}"/>
              </a:ext>
            </a:extLst>
          </p:cNvPr>
          <p:cNvPicPr>
            <a:picLocks noChangeAspect="1" noChangeArrowheads="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rcRect b="27115"/>
          <a:stretch>
            <a:fillRect/>
          </a:stretch>
        </p:blipFill>
        <p:spPr bwMode="auto">
          <a:xfrm>
            <a:off x="381000" y="6092825"/>
            <a:ext cx="1143000" cy="307975"/>
          </a:xfrm>
          <a:prstGeom prst="rect">
            <a:avLst/>
          </a:prstGeom>
          <a:noFill/>
        </p:spPr>
      </p:pic>
    </p:spTree>
    <p:extLst>
      <p:ext uri="{BB962C8B-B14F-4D97-AF65-F5344CB8AC3E}">
        <p14:creationId xmlns:p14="http://schemas.microsoft.com/office/powerpoint/2010/main" val="25001584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3106-4E27-4928-98FB-5B246058F8B4}"/>
              </a:ext>
            </a:extLst>
          </p:cNvPr>
          <p:cNvSpPr>
            <a:spLocks noGrp="1"/>
          </p:cNvSpPr>
          <p:nvPr>
            <p:ph type="title"/>
          </p:nvPr>
        </p:nvSpPr>
        <p:spPr>
          <a:xfrm>
            <a:off x="213783" y="-7408"/>
            <a:ext cx="10515600" cy="1592263"/>
          </a:xfrm>
          <a:solidFill>
            <a:schemeClr val="bg1"/>
          </a:solidFill>
        </p:spPr>
        <p:txBody>
          <a:bodyPr/>
          <a:lstStyle/>
          <a:p>
            <a:r>
              <a:rPr lang="en-US"/>
              <a:t>Bulletin 17C Analysis—Testing Assumptions</a:t>
            </a:r>
          </a:p>
        </p:txBody>
      </p:sp>
      <p:pic>
        <p:nvPicPr>
          <p:cNvPr id="10" name="Picture 10">
            <a:extLst>
              <a:ext uri="{FF2B5EF4-FFF2-40B4-BE49-F238E27FC236}">
                <a16:creationId xmlns:a16="http://schemas.microsoft.com/office/drawing/2014/main" id="{5D7D03AD-077D-472B-AA6C-EB400B773170}"/>
              </a:ext>
            </a:extLst>
          </p:cNvPr>
          <p:cNvPicPr>
            <a:picLocks noGrp="1" noChangeAspect="1"/>
          </p:cNvPicPr>
          <p:nvPr>
            <p:ph idx="1"/>
          </p:nvPr>
        </p:nvPicPr>
        <p:blipFill>
          <a:blip r:embed="rId3"/>
          <a:stretch>
            <a:fillRect/>
          </a:stretch>
        </p:blipFill>
        <p:spPr>
          <a:xfrm>
            <a:off x="341830" y="2132541"/>
            <a:ext cx="5878005" cy="4351338"/>
          </a:xfrm>
        </p:spPr>
      </p:pic>
      <p:pic>
        <p:nvPicPr>
          <p:cNvPr id="11" name="Picture 11">
            <a:extLst>
              <a:ext uri="{FF2B5EF4-FFF2-40B4-BE49-F238E27FC236}">
                <a16:creationId xmlns:a16="http://schemas.microsoft.com/office/drawing/2014/main" id="{4EF60F8F-D84A-4D09-B5FB-883EDC3EC1EC}"/>
              </a:ext>
            </a:extLst>
          </p:cNvPr>
          <p:cNvPicPr>
            <a:picLocks noChangeAspect="1"/>
          </p:cNvPicPr>
          <p:nvPr/>
        </p:nvPicPr>
        <p:blipFill>
          <a:blip r:embed="rId4"/>
          <a:stretch>
            <a:fillRect/>
          </a:stretch>
        </p:blipFill>
        <p:spPr>
          <a:xfrm>
            <a:off x="5940377" y="2910086"/>
            <a:ext cx="5904930" cy="3628060"/>
          </a:xfrm>
          <a:prstGeom prst="rect">
            <a:avLst/>
          </a:prstGeom>
        </p:spPr>
      </p:pic>
      <p:sp>
        <p:nvSpPr>
          <p:cNvPr id="12" name="TextBox 11">
            <a:extLst>
              <a:ext uri="{FF2B5EF4-FFF2-40B4-BE49-F238E27FC236}">
                <a16:creationId xmlns:a16="http://schemas.microsoft.com/office/drawing/2014/main" id="{84E82EFE-1326-42DE-866C-B7D4C3A1E960}"/>
              </a:ext>
            </a:extLst>
          </p:cNvPr>
          <p:cNvSpPr txBox="1"/>
          <p:nvPr/>
        </p:nvSpPr>
        <p:spPr>
          <a:xfrm>
            <a:off x="1246117" y="2779909"/>
            <a:ext cx="3311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Thompson River at Trenton, MO</a:t>
            </a:r>
          </a:p>
        </p:txBody>
      </p:sp>
      <p:sp>
        <p:nvSpPr>
          <p:cNvPr id="13" name="TextBox 12">
            <a:extLst>
              <a:ext uri="{FF2B5EF4-FFF2-40B4-BE49-F238E27FC236}">
                <a16:creationId xmlns:a16="http://schemas.microsoft.com/office/drawing/2014/main" id="{7BB44470-9656-40D5-AA25-0371D872ACD3}"/>
              </a:ext>
            </a:extLst>
          </p:cNvPr>
          <p:cNvSpPr txBox="1"/>
          <p:nvPr/>
        </p:nvSpPr>
        <p:spPr>
          <a:xfrm>
            <a:off x="6885453" y="2819082"/>
            <a:ext cx="3175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Eleven Point near Bardley, MO</a:t>
            </a:r>
          </a:p>
        </p:txBody>
      </p:sp>
      <p:cxnSp>
        <p:nvCxnSpPr>
          <p:cNvPr id="3" name="Straight Arrow Connector 2">
            <a:extLst>
              <a:ext uri="{FF2B5EF4-FFF2-40B4-BE49-F238E27FC236}">
                <a16:creationId xmlns:a16="http://schemas.microsoft.com/office/drawing/2014/main" id="{1E24B0E0-16D6-4C4E-9D35-F9ADF1940CF2}"/>
              </a:ext>
            </a:extLst>
          </p:cNvPr>
          <p:cNvCxnSpPr>
            <a:cxnSpLocks/>
          </p:cNvCxnSpPr>
          <p:nvPr/>
        </p:nvCxnSpPr>
        <p:spPr>
          <a:xfrm flipV="1">
            <a:off x="4570284" y="1861164"/>
            <a:ext cx="6499743" cy="105929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3638BA4-AC45-48E7-8846-ADCEB881BE94}"/>
              </a:ext>
            </a:extLst>
          </p:cNvPr>
          <p:cNvCxnSpPr>
            <a:cxnSpLocks/>
          </p:cNvCxnSpPr>
          <p:nvPr/>
        </p:nvCxnSpPr>
        <p:spPr>
          <a:xfrm flipV="1">
            <a:off x="9470366" y="2337413"/>
            <a:ext cx="1906577" cy="49837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BA3EA32-8D54-4EFE-9F5B-8BB86C0BDB27}"/>
              </a:ext>
            </a:extLst>
          </p:cNvPr>
          <p:cNvSpPr txBox="1"/>
          <p:nvPr/>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pic>
        <p:nvPicPr>
          <p:cNvPr id="14" name="Picture 9" descr="ident348fromlendalK">
            <a:extLst>
              <a:ext uri="{FF2B5EF4-FFF2-40B4-BE49-F238E27FC236}">
                <a16:creationId xmlns:a16="http://schemas.microsoft.com/office/drawing/2014/main" id="{04737A04-5162-4ADF-8977-7DC9DE6E1394}"/>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27115"/>
          <a:stretch>
            <a:fillRect/>
          </a:stretch>
        </p:blipFill>
        <p:spPr bwMode="auto">
          <a:xfrm>
            <a:off x="381000" y="6092825"/>
            <a:ext cx="1143000" cy="307975"/>
          </a:xfrm>
          <a:prstGeom prst="rect">
            <a:avLst/>
          </a:prstGeom>
          <a:noFill/>
        </p:spPr>
      </p:pic>
    </p:spTree>
    <p:extLst>
      <p:ext uri="{BB962C8B-B14F-4D97-AF65-F5344CB8AC3E}">
        <p14:creationId xmlns:p14="http://schemas.microsoft.com/office/powerpoint/2010/main" val="41185334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3106-4E27-4928-98FB-5B246058F8B4}"/>
              </a:ext>
            </a:extLst>
          </p:cNvPr>
          <p:cNvSpPr>
            <a:spLocks noGrp="1"/>
          </p:cNvSpPr>
          <p:nvPr>
            <p:ph type="title"/>
          </p:nvPr>
        </p:nvSpPr>
        <p:spPr>
          <a:xfrm>
            <a:off x="228600" y="3175"/>
            <a:ext cx="10487025" cy="1592263"/>
          </a:xfrm>
          <a:solidFill>
            <a:schemeClr val="bg1"/>
          </a:solidFill>
        </p:spPr>
        <p:txBody>
          <a:bodyPr/>
          <a:lstStyle/>
          <a:p>
            <a:r>
              <a:rPr lang="en-US"/>
              <a:t>Bulletin 17C Analysis —Testing Assumptions</a:t>
            </a:r>
          </a:p>
        </p:txBody>
      </p:sp>
      <p:pic>
        <p:nvPicPr>
          <p:cNvPr id="10" name="Picture 10">
            <a:extLst>
              <a:ext uri="{FF2B5EF4-FFF2-40B4-BE49-F238E27FC236}">
                <a16:creationId xmlns:a16="http://schemas.microsoft.com/office/drawing/2014/main" id="{B094B6E6-86BE-4E2B-8307-47BFAA7E4C9E}"/>
              </a:ext>
            </a:extLst>
          </p:cNvPr>
          <p:cNvPicPr>
            <a:picLocks noGrp="1" noChangeAspect="1"/>
          </p:cNvPicPr>
          <p:nvPr>
            <p:ph idx="1"/>
          </p:nvPr>
        </p:nvPicPr>
        <p:blipFill>
          <a:blip r:embed="rId3"/>
          <a:stretch>
            <a:fillRect/>
          </a:stretch>
        </p:blipFill>
        <p:spPr>
          <a:xfrm>
            <a:off x="227926" y="2079625"/>
            <a:ext cx="5999981" cy="4351338"/>
          </a:xfrm>
        </p:spPr>
      </p:pic>
      <p:pic>
        <p:nvPicPr>
          <p:cNvPr id="3" name="Picture 3">
            <a:extLst>
              <a:ext uri="{FF2B5EF4-FFF2-40B4-BE49-F238E27FC236}">
                <a16:creationId xmlns:a16="http://schemas.microsoft.com/office/drawing/2014/main" id="{9B37DBF6-987B-4ED5-85CC-FDB78C49B2F4}"/>
              </a:ext>
            </a:extLst>
          </p:cNvPr>
          <p:cNvPicPr>
            <a:picLocks noChangeAspect="1"/>
          </p:cNvPicPr>
          <p:nvPr/>
        </p:nvPicPr>
        <p:blipFill>
          <a:blip r:embed="rId4"/>
          <a:stretch>
            <a:fillRect/>
          </a:stretch>
        </p:blipFill>
        <p:spPr>
          <a:xfrm>
            <a:off x="5907364" y="2815412"/>
            <a:ext cx="5995915" cy="3861636"/>
          </a:xfrm>
          <a:prstGeom prst="rect">
            <a:avLst/>
          </a:prstGeom>
        </p:spPr>
      </p:pic>
      <p:sp>
        <p:nvSpPr>
          <p:cNvPr id="6" name="TextBox 5">
            <a:extLst>
              <a:ext uri="{FF2B5EF4-FFF2-40B4-BE49-F238E27FC236}">
                <a16:creationId xmlns:a16="http://schemas.microsoft.com/office/drawing/2014/main" id="{8CF8760F-6D27-4A3F-B713-3B923827FE4E}"/>
              </a:ext>
            </a:extLst>
          </p:cNvPr>
          <p:cNvSpPr txBox="1"/>
          <p:nvPr/>
        </p:nvSpPr>
        <p:spPr>
          <a:xfrm>
            <a:off x="1246117" y="2779909"/>
            <a:ext cx="3311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Thompson River at Trenton, MO</a:t>
            </a:r>
          </a:p>
        </p:txBody>
      </p:sp>
      <p:sp>
        <p:nvSpPr>
          <p:cNvPr id="8" name="TextBox 7">
            <a:extLst>
              <a:ext uri="{FF2B5EF4-FFF2-40B4-BE49-F238E27FC236}">
                <a16:creationId xmlns:a16="http://schemas.microsoft.com/office/drawing/2014/main" id="{E08B6BF7-04A9-4F88-B83D-4796F8659E31}"/>
              </a:ext>
            </a:extLst>
          </p:cNvPr>
          <p:cNvSpPr txBox="1"/>
          <p:nvPr/>
        </p:nvSpPr>
        <p:spPr>
          <a:xfrm>
            <a:off x="6885453" y="2819082"/>
            <a:ext cx="3175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Eleven Point near Bardley, MO</a:t>
            </a:r>
          </a:p>
        </p:txBody>
      </p:sp>
      <p:cxnSp>
        <p:nvCxnSpPr>
          <p:cNvPr id="14" name="Straight Arrow Connector 13">
            <a:extLst>
              <a:ext uri="{FF2B5EF4-FFF2-40B4-BE49-F238E27FC236}">
                <a16:creationId xmlns:a16="http://schemas.microsoft.com/office/drawing/2014/main" id="{997358CC-1E1F-4D71-9495-346C84AE60C8}"/>
              </a:ext>
            </a:extLst>
          </p:cNvPr>
          <p:cNvCxnSpPr>
            <a:cxnSpLocks/>
          </p:cNvCxnSpPr>
          <p:nvPr/>
        </p:nvCxnSpPr>
        <p:spPr>
          <a:xfrm flipV="1">
            <a:off x="4570284" y="1861164"/>
            <a:ext cx="6499743" cy="105929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211C1E3-F1DE-4F25-B1D4-68B68F1AC4CF}"/>
              </a:ext>
            </a:extLst>
          </p:cNvPr>
          <p:cNvCxnSpPr>
            <a:cxnSpLocks/>
          </p:cNvCxnSpPr>
          <p:nvPr/>
        </p:nvCxnSpPr>
        <p:spPr>
          <a:xfrm flipV="1">
            <a:off x="9470366" y="2337413"/>
            <a:ext cx="1906577" cy="49837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65719DF-B03A-4663-B41C-B15283593B95}"/>
              </a:ext>
            </a:extLst>
          </p:cNvPr>
          <p:cNvSpPr txBox="1"/>
          <p:nvPr/>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pic>
        <p:nvPicPr>
          <p:cNvPr id="11" name="Picture 9" descr="ident348fromlendalK">
            <a:extLst>
              <a:ext uri="{FF2B5EF4-FFF2-40B4-BE49-F238E27FC236}">
                <a16:creationId xmlns:a16="http://schemas.microsoft.com/office/drawing/2014/main" id="{796A6BC2-684F-4B3C-B35F-3635D9BA23D2}"/>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27115"/>
          <a:stretch>
            <a:fillRect/>
          </a:stretch>
        </p:blipFill>
        <p:spPr bwMode="auto">
          <a:xfrm>
            <a:off x="381000" y="6092825"/>
            <a:ext cx="1143000" cy="307975"/>
          </a:xfrm>
          <a:prstGeom prst="rect">
            <a:avLst/>
          </a:prstGeom>
          <a:noFill/>
        </p:spPr>
      </p:pic>
    </p:spTree>
    <p:extLst>
      <p:ext uri="{BB962C8B-B14F-4D97-AF65-F5344CB8AC3E}">
        <p14:creationId xmlns:p14="http://schemas.microsoft.com/office/powerpoint/2010/main" val="34298400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341F7-0D8F-4E7B-962C-E3C5EE4336E4}"/>
              </a:ext>
            </a:extLst>
          </p:cNvPr>
          <p:cNvSpPr>
            <a:spLocks noGrp="1"/>
          </p:cNvSpPr>
          <p:nvPr>
            <p:ph type="title"/>
          </p:nvPr>
        </p:nvSpPr>
        <p:spPr/>
        <p:txBody>
          <a:bodyPr/>
          <a:lstStyle/>
          <a:p>
            <a:r>
              <a:rPr lang="en-US"/>
              <a:t>Transportation Pooled Fund Matters</a:t>
            </a:r>
          </a:p>
        </p:txBody>
      </p:sp>
      <p:sp>
        <p:nvSpPr>
          <p:cNvPr id="3" name="Content Placeholder 2">
            <a:extLst>
              <a:ext uri="{FF2B5EF4-FFF2-40B4-BE49-F238E27FC236}">
                <a16:creationId xmlns:a16="http://schemas.microsoft.com/office/drawing/2014/main" id="{9417AB58-4407-46F4-AF4D-9C0C235D0B19}"/>
              </a:ext>
            </a:extLst>
          </p:cNvPr>
          <p:cNvSpPr>
            <a:spLocks noGrp="1"/>
          </p:cNvSpPr>
          <p:nvPr>
            <p:ph idx="1"/>
          </p:nvPr>
        </p:nvSpPr>
        <p:spPr/>
        <p:txBody>
          <a:bodyPr>
            <a:normAutofit/>
          </a:bodyPr>
          <a:lstStyle/>
          <a:p>
            <a:pPr>
              <a:lnSpc>
                <a:spcPct val="200000"/>
              </a:lnSpc>
            </a:pPr>
            <a:r>
              <a:rPr lang="en-US" sz="3600"/>
              <a:t>Federal Fiscal Year 2022 Contributions</a:t>
            </a:r>
          </a:p>
          <a:p>
            <a:pPr>
              <a:lnSpc>
                <a:spcPct val="200000"/>
              </a:lnSpc>
            </a:pPr>
            <a:r>
              <a:rPr lang="en-US" sz="3600"/>
              <a:t>Tribal Consultation</a:t>
            </a:r>
          </a:p>
        </p:txBody>
      </p:sp>
    </p:spTree>
    <p:extLst>
      <p:ext uri="{BB962C8B-B14F-4D97-AF65-F5344CB8AC3E}">
        <p14:creationId xmlns:p14="http://schemas.microsoft.com/office/powerpoint/2010/main" val="3683413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93106-4E27-4928-98FB-5B246058F8B4}"/>
              </a:ext>
            </a:extLst>
          </p:cNvPr>
          <p:cNvSpPr>
            <a:spLocks noGrp="1"/>
          </p:cNvSpPr>
          <p:nvPr>
            <p:ph type="title"/>
          </p:nvPr>
        </p:nvSpPr>
        <p:spPr>
          <a:xfrm>
            <a:off x="330200" y="1058"/>
            <a:ext cx="10515600" cy="1573213"/>
          </a:xfrm>
          <a:solidFill>
            <a:schemeClr val="bg1"/>
          </a:solidFill>
        </p:spPr>
        <p:txBody>
          <a:bodyPr/>
          <a:lstStyle/>
          <a:p>
            <a:r>
              <a:rPr lang="en-US"/>
              <a:t>Bulletin 17C Analysis —Testing Assumptions</a:t>
            </a:r>
          </a:p>
        </p:txBody>
      </p:sp>
      <p:pic>
        <p:nvPicPr>
          <p:cNvPr id="10" name="Picture 10">
            <a:extLst>
              <a:ext uri="{FF2B5EF4-FFF2-40B4-BE49-F238E27FC236}">
                <a16:creationId xmlns:a16="http://schemas.microsoft.com/office/drawing/2014/main" id="{8B2287C7-887D-4753-8714-91B29410EC0D}"/>
              </a:ext>
            </a:extLst>
          </p:cNvPr>
          <p:cNvPicPr>
            <a:picLocks noGrp="1" noChangeAspect="1"/>
          </p:cNvPicPr>
          <p:nvPr>
            <p:ph idx="1"/>
          </p:nvPr>
        </p:nvPicPr>
        <p:blipFill>
          <a:blip r:embed="rId3"/>
          <a:stretch>
            <a:fillRect/>
          </a:stretch>
        </p:blipFill>
        <p:spPr>
          <a:xfrm>
            <a:off x="255478" y="2174875"/>
            <a:ext cx="5944877" cy="4351338"/>
          </a:xfrm>
        </p:spPr>
      </p:pic>
      <p:sp>
        <p:nvSpPr>
          <p:cNvPr id="13" name="TextBox 12">
            <a:extLst>
              <a:ext uri="{FF2B5EF4-FFF2-40B4-BE49-F238E27FC236}">
                <a16:creationId xmlns:a16="http://schemas.microsoft.com/office/drawing/2014/main" id="{C4C6054E-F27D-40A6-B2EE-4A0EA4F512B8}"/>
              </a:ext>
            </a:extLst>
          </p:cNvPr>
          <p:cNvSpPr txBox="1"/>
          <p:nvPr/>
        </p:nvSpPr>
        <p:spPr>
          <a:xfrm>
            <a:off x="1246117" y="2822242"/>
            <a:ext cx="331185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Thompson River at Trenton, MO</a:t>
            </a:r>
          </a:p>
        </p:txBody>
      </p:sp>
      <p:pic>
        <p:nvPicPr>
          <p:cNvPr id="17" name="Picture 17">
            <a:extLst>
              <a:ext uri="{FF2B5EF4-FFF2-40B4-BE49-F238E27FC236}">
                <a16:creationId xmlns:a16="http://schemas.microsoft.com/office/drawing/2014/main" id="{44264EFF-0A22-4F13-BAAC-18B735365488}"/>
              </a:ext>
            </a:extLst>
          </p:cNvPr>
          <p:cNvPicPr>
            <a:picLocks noChangeAspect="1"/>
          </p:cNvPicPr>
          <p:nvPr/>
        </p:nvPicPr>
        <p:blipFill>
          <a:blip r:embed="rId4"/>
          <a:stretch>
            <a:fillRect/>
          </a:stretch>
        </p:blipFill>
        <p:spPr>
          <a:xfrm>
            <a:off x="5734556" y="2978155"/>
            <a:ext cx="5620603" cy="3475325"/>
          </a:xfrm>
          <a:prstGeom prst="rect">
            <a:avLst/>
          </a:prstGeom>
        </p:spPr>
      </p:pic>
      <p:sp>
        <p:nvSpPr>
          <p:cNvPr id="15" name="TextBox 14">
            <a:extLst>
              <a:ext uri="{FF2B5EF4-FFF2-40B4-BE49-F238E27FC236}">
                <a16:creationId xmlns:a16="http://schemas.microsoft.com/office/drawing/2014/main" id="{A3311E3D-28D1-46B2-839F-85B40CBF1922}"/>
              </a:ext>
            </a:extLst>
          </p:cNvPr>
          <p:cNvSpPr txBox="1"/>
          <p:nvPr/>
        </p:nvSpPr>
        <p:spPr>
          <a:xfrm>
            <a:off x="6573483" y="2817504"/>
            <a:ext cx="3175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Eleven Point near Bardley, MO</a:t>
            </a:r>
          </a:p>
        </p:txBody>
      </p:sp>
      <p:sp>
        <p:nvSpPr>
          <p:cNvPr id="16" name="TextBox 15">
            <a:extLst>
              <a:ext uri="{FF2B5EF4-FFF2-40B4-BE49-F238E27FC236}">
                <a16:creationId xmlns:a16="http://schemas.microsoft.com/office/drawing/2014/main" id="{B4AC1539-FF00-4F28-BC20-6D4D18D60454}"/>
              </a:ext>
            </a:extLst>
          </p:cNvPr>
          <p:cNvSpPr txBox="1"/>
          <p:nvPr/>
        </p:nvSpPr>
        <p:spPr>
          <a:xfrm>
            <a:off x="7552068" y="3375621"/>
            <a:ext cx="317537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No Change Points Detected</a:t>
            </a:r>
          </a:p>
        </p:txBody>
      </p:sp>
      <p:cxnSp>
        <p:nvCxnSpPr>
          <p:cNvPr id="3" name="Straight Arrow Connector 2">
            <a:extLst>
              <a:ext uri="{FF2B5EF4-FFF2-40B4-BE49-F238E27FC236}">
                <a16:creationId xmlns:a16="http://schemas.microsoft.com/office/drawing/2014/main" id="{943FA454-342D-4BB0-A3BD-9D86FF61307B}"/>
              </a:ext>
            </a:extLst>
          </p:cNvPr>
          <p:cNvCxnSpPr>
            <a:cxnSpLocks/>
          </p:cNvCxnSpPr>
          <p:nvPr/>
        </p:nvCxnSpPr>
        <p:spPr>
          <a:xfrm flipV="1">
            <a:off x="4570284" y="1861164"/>
            <a:ext cx="6499743" cy="1059293"/>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3EA738D5-B760-436B-B45E-6F6D27EC3E82}"/>
              </a:ext>
            </a:extLst>
          </p:cNvPr>
          <p:cNvCxnSpPr>
            <a:cxnSpLocks/>
          </p:cNvCxnSpPr>
          <p:nvPr/>
        </p:nvCxnSpPr>
        <p:spPr>
          <a:xfrm flipV="1">
            <a:off x="9470366" y="2337413"/>
            <a:ext cx="1906577" cy="49837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FC2F54B3-5B54-4271-9C68-A2F1D6A48FC8}"/>
              </a:ext>
            </a:extLst>
          </p:cNvPr>
          <p:cNvSpPr txBox="1"/>
          <p:nvPr/>
        </p:nvSpPr>
        <p:spPr>
          <a:xfrm>
            <a:off x="6899564" y="6608617"/>
            <a:ext cx="5143500" cy="276999"/>
          </a:xfrm>
          <a:prstGeom prst="rect">
            <a:avLst/>
          </a:prstGeom>
          <a:noFill/>
        </p:spPr>
        <p:txBody>
          <a:bodyPr wrap="square" rtlCol="0">
            <a:spAutoFit/>
          </a:bodyPr>
          <a:lstStyle/>
          <a:p>
            <a:r>
              <a:rPr lang="en-US" sz="1200" b="0" i="0">
                <a:solidFill>
                  <a:srgbClr val="333333"/>
                </a:solidFill>
                <a:effectLst/>
                <a:latin typeface="Source Sans Pro" panose="020B0503030403020204" pitchFamily="34" charset="0"/>
              </a:rPr>
              <a:t>Preliminary Information-Subject to Revision. Not for Citation or Distribution.</a:t>
            </a:r>
            <a:endParaRPr lang="en-US" sz="1200"/>
          </a:p>
        </p:txBody>
      </p:sp>
      <p:pic>
        <p:nvPicPr>
          <p:cNvPr id="12" name="Picture 9" descr="ident348fromlendalK">
            <a:extLst>
              <a:ext uri="{FF2B5EF4-FFF2-40B4-BE49-F238E27FC236}">
                <a16:creationId xmlns:a16="http://schemas.microsoft.com/office/drawing/2014/main" id="{80572AE2-CAE4-4858-8466-9194FD3383F7}"/>
              </a:ext>
            </a:extLst>
          </p:cNvPr>
          <p:cNvPicPr>
            <a:picLocks noChangeAspect="1" noChangeArrowheads="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b="27115"/>
          <a:stretch>
            <a:fillRect/>
          </a:stretch>
        </p:blipFill>
        <p:spPr bwMode="auto">
          <a:xfrm>
            <a:off x="381000" y="6092825"/>
            <a:ext cx="1143000" cy="307975"/>
          </a:xfrm>
          <a:prstGeom prst="rect">
            <a:avLst/>
          </a:prstGeom>
          <a:noFill/>
        </p:spPr>
      </p:pic>
    </p:spTree>
    <p:extLst>
      <p:ext uri="{BB962C8B-B14F-4D97-AF65-F5344CB8AC3E}">
        <p14:creationId xmlns:p14="http://schemas.microsoft.com/office/powerpoint/2010/main" val="38617854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897E9-97B9-41EE-B274-5168DD38A99F}"/>
              </a:ext>
            </a:extLst>
          </p:cNvPr>
          <p:cNvSpPr>
            <a:spLocks noGrp="1"/>
          </p:cNvSpPr>
          <p:nvPr>
            <p:ph type="title"/>
          </p:nvPr>
        </p:nvSpPr>
        <p:spPr>
          <a:xfrm>
            <a:off x="284747" y="68346"/>
            <a:ext cx="5590674" cy="876384"/>
          </a:xfrm>
        </p:spPr>
        <p:txBody>
          <a:bodyPr/>
          <a:lstStyle/>
          <a:p>
            <a:r>
              <a:rPr lang="en-US"/>
              <a:t>Quantile Regression</a:t>
            </a:r>
          </a:p>
        </p:txBody>
      </p:sp>
      <p:sp>
        <p:nvSpPr>
          <p:cNvPr id="8" name="TextBox 7">
            <a:extLst>
              <a:ext uri="{FF2B5EF4-FFF2-40B4-BE49-F238E27FC236}">
                <a16:creationId xmlns:a16="http://schemas.microsoft.com/office/drawing/2014/main" id="{6C4D3EA7-26DA-4331-87CE-2C99B54D63AB}"/>
              </a:ext>
            </a:extLst>
          </p:cNvPr>
          <p:cNvSpPr txBox="1"/>
          <p:nvPr/>
        </p:nvSpPr>
        <p:spPr>
          <a:xfrm>
            <a:off x="10045736" y="5137636"/>
            <a:ext cx="2108079" cy="1323439"/>
          </a:xfrm>
          <a:prstGeom prst="rect">
            <a:avLst/>
          </a:prstGeom>
          <a:noFill/>
        </p:spPr>
        <p:txBody>
          <a:bodyPr wrap="square" lIns="91440" tIns="45720" rIns="91440" bIns="45720" rtlCol="0" anchor="t">
            <a:spAutoFit/>
          </a:bodyPr>
          <a:lstStyle/>
          <a:p>
            <a:r>
              <a:rPr lang="en-US" sz="2000" b="1">
                <a:cs typeface="Calibri"/>
              </a:rPr>
              <a:t>Little Wabash River below Clay City, Ill. (USGS 03379500)</a:t>
            </a:r>
          </a:p>
        </p:txBody>
      </p:sp>
      <p:pic>
        <p:nvPicPr>
          <p:cNvPr id="15" name="Picture 14" descr="Map&#10;&#10;Description automatically generated">
            <a:extLst>
              <a:ext uri="{FF2B5EF4-FFF2-40B4-BE49-F238E27FC236}">
                <a16:creationId xmlns:a16="http://schemas.microsoft.com/office/drawing/2014/main" id="{4826C98C-2F67-4780-BD2A-2F719E5D6A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98498" y="18080"/>
            <a:ext cx="6509253" cy="4918277"/>
          </a:xfrm>
          <a:prstGeom prst="rect">
            <a:avLst/>
          </a:prstGeom>
        </p:spPr>
      </p:pic>
      <p:cxnSp>
        <p:nvCxnSpPr>
          <p:cNvPr id="5" name="Connector: Elbow 4">
            <a:extLst>
              <a:ext uri="{FF2B5EF4-FFF2-40B4-BE49-F238E27FC236}">
                <a16:creationId xmlns:a16="http://schemas.microsoft.com/office/drawing/2014/main" id="{9A180408-AC3D-437C-9A01-BAFC19528FF9}"/>
              </a:ext>
            </a:extLst>
          </p:cNvPr>
          <p:cNvCxnSpPr>
            <a:cxnSpLocks/>
          </p:cNvCxnSpPr>
          <p:nvPr/>
        </p:nvCxnSpPr>
        <p:spPr>
          <a:xfrm flipV="1">
            <a:off x="10166702" y="3576321"/>
            <a:ext cx="1242981" cy="1606352"/>
          </a:xfrm>
          <a:prstGeom prst="bentConnector3">
            <a:avLst/>
          </a:prstGeom>
          <a:ln w="25400" cap="rnd">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DEC0EF0-1A20-4052-B99D-EAC646263FD1}"/>
              </a:ext>
            </a:extLst>
          </p:cNvPr>
          <p:cNvSpPr txBox="1"/>
          <p:nvPr/>
        </p:nvSpPr>
        <p:spPr>
          <a:xfrm>
            <a:off x="4426742" y="1708030"/>
            <a:ext cx="1032945" cy="1384995"/>
          </a:xfrm>
          <a:prstGeom prst="rect">
            <a:avLst/>
          </a:prstGeom>
          <a:noFill/>
          <a:ln w="15875">
            <a:solidFill>
              <a:schemeClr val="tx1"/>
            </a:solidFill>
          </a:ln>
        </p:spPr>
        <p:txBody>
          <a:bodyPr wrap="square" rtlCol="0">
            <a:spAutoFit/>
          </a:bodyPr>
          <a:lstStyle/>
          <a:p>
            <a:r>
              <a:rPr lang="en-US" sz="1200" b="1" u="sng" dirty="0"/>
              <a:t>Legend:</a:t>
            </a:r>
          </a:p>
          <a:p>
            <a:r>
              <a:rPr lang="en-US" sz="1200" b="1" dirty="0"/>
              <a:t>Top to bottom: 90, 75, 50 (median), 25, and 10% quantiles</a:t>
            </a:r>
          </a:p>
        </p:txBody>
      </p:sp>
      <p:sp>
        <p:nvSpPr>
          <p:cNvPr id="19" name="TextBox 18">
            <a:extLst>
              <a:ext uri="{FF2B5EF4-FFF2-40B4-BE49-F238E27FC236}">
                <a16:creationId xmlns:a16="http://schemas.microsoft.com/office/drawing/2014/main" id="{BB521136-D215-4FAC-A29B-3A3CE39687E8}"/>
              </a:ext>
            </a:extLst>
          </p:cNvPr>
          <p:cNvSpPr txBox="1"/>
          <p:nvPr/>
        </p:nvSpPr>
        <p:spPr>
          <a:xfrm>
            <a:off x="4555106" y="4225779"/>
            <a:ext cx="840413" cy="1754326"/>
          </a:xfrm>
          <a:prstGeom prst="rect">
            <a:avLst/>
          </a:prstGeom>
          <a:noFill/>
          <a:ln w="15875">
            <a:solidFill>
              <a:schemeClr val="tx1"/>
            </a:solidFill>
          </a:ln>
        </p:spPr>
        <p:txBody>
          <a:bodyPr wrap="square" rtlCol="0">
            <a:spAutoFit/>
          </a:bodyPr>
          <a:lstStyle/>
          <a:p>
            <a:r>
              <a:rPr lang="en-US" sz="1200" b="1" u="sng"/>
              <a:t>Legend:</a:t>
            </a:r>
            <a:r>
              <a:rPr lang="en-US" sz="1200" b="1"/>
              <a:t> Top to bottom: 87.5, 75, 50 (median), 25, and 12.5% quantiles</a:t>
            </a:r>
          </a:p>
        </p:txBody>
      </p:sp>
      <p:sp>
        <p:nvSpPr>
          <p:cNvPr id="20" name="TextBox 19">
            <a:extLst>
              <a:ext uri="{FF2B5EF4-FFF2-40B4-BE49-F238E27FC236}">
                <a16:creationId xmlns:a16="http://schemas.microsoft.com/office/drawing/2014/main" id="{B626F7AD-B588-4030-B047-A396D22F5E52}"/>
              </a:ext>
            </a:extLst>
          </p:cNvPr>
          <p:cNvSpPr txBox="1"/>
          <p:nvPr/>
        </p:nvSpPr>
        <p:spPr>
          <a:xfrm>
            <a:off x="611194" y="820384"/>
            <a:ext cx="3773810" cy="369332"/>
          </a:xfrm>
          <a:prstGeom prst="rect">
            <a:avLst/>
          </a:prstGeom>
          <a:noFill/>
        </p:spPr>
        <p:txBody>
          <a:bodyPr wrap="square" rtlCol="0">
            <a:spAutoFit/>
          </a:bodyPr>
          <a:lstStyle/>
          <a:p>
            <a:r>
              <a:rPr lang="en-US" b="1"/>
              <a:t>Linear quantile regression trends</a:t>
            </a:r>
          </a:p>
        </p:txBody>
      </p:sp>
      <p:sp>
        <p:nvSpPr>
          <p:cNvPr id="21" name="TextBox 20">
            <a:extLst>
              <a:ext uri="{FF2B5EF4-FFF2-40B4-BE49-F238E27FC236}">
                <a16:creationId xmlns:a16="http://schemas.microsoft.com/office/drawing/2014/main" id="{DE7264F2-D494-420D-A636-1170E07BC5A8}"/>
              </a:ext>
            </a:extLst>
          </p:cNvPr>
          <p:cNvSpPr txBox="1"/>
          <p:nvPr/>
        </p:nvSpPr>
        <p:spPr>
          <a:xfrm>
            <a:off x="536688" y="3594105"/>
            <a:ext cx="3773810" cy="369332"/>
          </a:xfrm>
          <a:prstGeom prst="rect">
            <a:avLst/>
          </a:prstGeom>
          <a:noFill/>
        </p:spPr>
        <p:txBody>
          <a:bodyPr wrap="square" rtlCol="0">
            <a:spAutoFit/>
          </a:bodyPr>
          <a:lstStyle/>
          <a:p>
            <a:r>
              <a:rPr lang="en-US" b="1"/>
              <a:t>Smoothed (loess) quantile trends</a:t>
            </a:r>
          </a:p>
        </p:txBody>
      </p:sp>
      <p:pic>
        <p:nvPicPr>
          <p:cNvPr id="7" name="Picture 6">
            <a:extLst>
              <a:ext uri="{FF2B5EF4-FFF2-40B4-BE49-F238E27FC236}">
                <a16:creationId xmlns:a16="http://schemas.microsoft.com/office/drawing/2014/main" id="{B464F2F6-8B9D-450D-B249-572F668A531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646" y="1113066"/>
            <a:ext cx="3992593" cy="2463255"/>
          </a:xfrm>
          <a:prstGeom prst="rect">
            <a:avLst/>
          </a:prstGeom>
        </p:spPr>
      </p:pic>
      <p:pic>
        <p:nvPicPr>
          <p:cNvPr id="14" name="Picture 13">
            <a:extLst>
              <a:ext uri="{FF2B5EF4-FFF2-40B4-BE49-F238E27FC236}">
                <a16:creationId xmlns:a16="http://schemas.microsoft.com/office/drawing/2014/main" id="{2C1A49B5-5D37-43D8-8AC3-7E7CC843772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02116" y="1072509"/>
            <a:ext cx="4268611" cy="2659639"/>
          </a:xfrm>
          <a:prstGeom prst="rect">
            <a:avLst/>
          </a:prstGeom>
        </p:spPr>
      </p:pic>
      <p:pic>
        <p:nvPicPr>
          <p:cNvPr id="18" name="Picture 17">
            <a:extLst>
              <a:ext uri="{FF2B5EF4-FFF2-40B4-BE49-F238E27FC236}">
                <a16:creationId xmlns:a16="http://schemas.microsoft.com/office/drawing/2014/main" id="{9BD0211C-54E4-40EA-B9F3-410B69EFB84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9631" y="3901243"/>
            <a:ext cx="4351358" cy="2663582"/>
          </a:xfrm>
          <a:prstGeom prst="rect">
            <a:avLst/>
          </a:prstGeom>
        </p:spPr>
      </p:pic>
      <p:pic>
        <p:nvPicPr>
          <p:cNvPr id="23" name="Picture 22">
            <a:extLst>
              <a:ext uri="{FF2B5EF4-FFF2-40B4-BE49-F238E27FC236}">
                <a16:creationId xmlns:a16="http://schemas.microsoft.com/office/drawing/2014/main" id="{DC44A8C5-E0E1-4C03-A188-BA5434770EF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95187" y="3853373"/>
            <a:ext cx="4500308" cy="2757788"/>
          </a:xfrm>
          <a:prstGeom prst="rect">
            <a:avLst/>
          </a:prstGeom>
        </p:spPr>
      </p:pic>
      <p:sp>
        <p:nvSpPr>
          <p:cNvPr id="16" name="TextBox 15">
            <a:extLst>
              <a:ext uri="{FF2B5EF4-FFF2-40B4-BE49-F238E27FC236}">
                <a16:creationId xmlns:a16="http://schemas.microsoft.com/office/drawing/2014/main" id="{1ADC1227-66BB-4071-9D8C-5B5FA3441CA5}"/>
              </a:ext>
            </a:extLst>
          </p:cNvPr>
          <p:cNvSpPr txBox="1"/>
          <p:nvPr/>
        </p:nvSpPr>
        <p:spPr>
          <a:xfrm>
            <a:off x="10711543" y="22120"/>
            <a:ext cx="1455455" cy="307777"/>
          </a:xfrm>
          <a:prstGeom prst="rect">
            <a:avLst/>
          </a:prstGeom>
          <a:noFill/>
        </p:spPr>
        <p:txBody>
          <a:bodyPr wrap="square" lIns="91440" tIns="45720" rIns="91440" bIns="45720" rtlCol="0" anchor="t">
            <a:spAutoFit/>
          </a:bodyPr>
          <a:lstStyle/>
          <a:p>
            <a:r>
              <a:rPr lang="en-US" sz="1400"/>
              <a:t>Illinois, Tom Over</a:t>
            </a:r>
            <a:endParaRPr lang="en-US" sz="1400">
              <a:cs typeface="Calibri"/>
            </a:endParaRPr>
          </a:p>
        </p:txBody>
      </p:sp>
      <p:pic>
        <p:nvPicPr>
          <p:cNvPr id="22" name="Picture 9" descr="ident348fromlendalK">
            <a:extLst>
              <a:ext uri="{FF2B5EF4-FFF2-40B4-BE49-F238E27FC236}">
                <a16:creationId xmlns:a16="http://schemas.microsoft.com/office/drawing/2014/main" id="{1907C4B2-59CD-4A0C-8EB1-34C43659FD7C}"/>
              </a:ext>
            </a:extLst>
          </p:cNvPr>
          <p:cNvPicPr>
            <a:picLocks noChangeAspect="1" noChangeArrowheads="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rcRect b="27115"/>
          <a:stretch>
            <a:fillRect/>
          </a:stretch>
        </p:blipFill>
        <p:spPr bwMode="auto">
          <a:xfrm>
            <a:off x="284747" y="6410837"/>
            <a:ext cx="1143000" cy="307975"/>
          </a:xfrm>
          <a:prstGeom prst="rect">
            <a:avLst/>
          </a:prstGeom>
          <a:noFill/>
        </p:spPr>
      </p:pic>
    </p:spTree>
    <p:extLst>
      <p:ext uri="{BB962C8B-B14F-4D97-AF65-F5344CB8AC3E}">
        <p14:creationId xmlns:p14="http://schemas.microsoft.com/office/powerpoint/2010/main" val="34549840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235B3-CAA7-4C32-8379-6F9EE3A306C3}"/>
              </a:ext>
            </a:extLst>
          </p:cNvPr>
          <p:cNvSpPr>
            <a:spLocks noGrp="1"/>
          </p:cNvSpPr>
          <p:nvPr>
            <p:ph type="title"/>
          </p:nvPr>
        </p:nvSpPr>
        <p:spPr>
          <a:xfrm>
            <a:off x="214745" y="287193"/>
            <a:ext cx="4653396" cy="1325563"/>
          </a:xfrm>
        </p:spPr>
        <p:txBody>
          <a:bodyPr>
            <a:normAutofit/>
          </a:bodyPr>
          <a:lstStyle/>
          <a:p>
            <a:r>
              <a:rPr lang="en-US" dirty="0"/>
              <a:t>WHEN are annual flows peaking?</a:t>
            </a:r>
            <a:endParaRPr lang="en-US" dirty="0">
              <a:cs typeface="Calibri Light"/>
            </a:endParaRPr>
          </a:p>
        </p:txBody>
      </p:sp>
      <p:pic>
        <p:nvPicPr>
          <p:cNvPr id="8" name="Picture 8" descr="PeakFlowTiming_Plot_06307700.jpg">
            <a:extLst>
              <a:ext uri="{FF2B5EF4-FFF2-40B4-BE49-F238E27FC236}">
                <a16:creationId xmlns:a16="http://schemas.microsoft.com/office/drawing/2014/main" id="{0615906B-3F45-4A6F-AFDB-4DDFC4B498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46067" y="2486714"/>
            <a:ext cx="5419060" cy="3435155"/>
          </a:xfrm>
          <a:prstGeom prst="rect">
            <a:avLst/>
          </a:prstGeom>
          <a:ln>
            <a:solidFill>
              <a:schemeClr val="tx1"/>
            </a:solidFill>
          </a:ln>
        </p:spPr>
      </p:pic>
      <p:pic>
        <p:nvPicPr>
          <p:cNvPr id="4" name="Picture 4" descr="PeakFlowTiming_Plot_06164623.jpg">
            <a:extLst>
              <a:ext uri="{FF2B5EF4-FFF2-40B4-BE49-F238E27FC236}">
                <a16:creationId xmlns:a16="http://schemas.microsoft.com/office/drawing/2014/main" id="{DB032D46-5AE9-4919-B36D-16F0AEFC40C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4996" y="2486712"/>
            <a:ext cx="5454502" cy="3435155"/>
          </a:xfrm>
          <a:prstGeom prst="rect">
            <a:avLst/>
          </a:prstGeom>
          <a:ln>
            <a:solidFill>
              <a:schemeClr val="tx1"/>
            </a:solidFill>
          </a:ln>
        </p:spPr>
      </p:pic>
      <p:cxnSp>
        <p:nvCxnSpPr>
          <p:cNvPr id="6" name="Straight Arrow Connector 5">
            <a:extLst>
              <a:ext uri="{FF2B5EF4-FFF2-40B4-BE49-F238E27FC236}">
                <a16:creationId xmlns:a16="http://schemas.microsoft.com/office/drawing/2014/main" id="{179AAE7E-B6EB-4741-8825-B8027AB69261}"/>
              </a:ext>
            </a:extLst>
          </p:cNvPr>
          <p:cNvCxnSpPr/>
          <p:nvPr/>
        </p:nvCxnSpPr>
        <p:spPr>
          <a:xfrm flipH="1">
            <a:off x="7931743" y="2462009"/>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ABFBCE5-E6E9-4F88-BB78-EF0A1CC596F6}"/>
              </a:ext>
            </a:extLst>
          </p:cNvPr>
          <p:cNvCxnSpPr>
            <a:cxnSpLocks/>
          </p:cNvCxnSpPr>
          <p:nvPr/>
        </p:nvCxnSpPr>
        <p:spPr>
          <a:xfrm flipH="1">
            <a:off x="8390674" y="2462009"/>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BF2DD49-5E1B-45B1-BB42-76CE676A6D3A}"/>
              </a:ext>
            </a:extLst>
          </p:cNvPr>
          <p:cNvSpPr txBox="1"/>
          <p:nvPr/>
        </p:nvSpPr>
        <p:spPr>
          <a:xfrm rot="-2880000">
            <a:off x="8663882" y="2087868"/>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Times New Roman"/>
              </a:rPr>
              <a:t>Apr. 18</a:t>
            </a:r>
            <a:endParaRPr lang="en-US" sz="1050"/>
          </a:p>
        </p:txBody>
      </p:sp>
      <p:cxnSp>
        <p:nvCxnSpPr>
          <p:cNvPr id="13" name="Straight Arrow Connector 12">
            <a:extLst>
              <a:ext uri="{FF2B5EF4-FFF2-40B4-BE49-F238E27FC236}">
                <a16:creationId xmlns:a16="http://schemas.microsoft.com/office/drawing/2014/main" id="{4E869514-4A61-4C85-AD93-B38A3EE7E486}"/>
              </a:ext>
            </a:extLst>
          </p:cNvPr>
          <p:cNvCxnSpPr>
            <a:cxnSpLocks/>
          </p:cNvCxnSpPr>
          <p:nvPr/>
        </p:nvCxnSpPr>
        <p:spPr>
          <a:xfrm flipH="1">
            <a:off x="8866923" y="2462008"/>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9CCC2C0-EB7B-4C9C-8597-04AD34853FDF}"/>
              </a:ext>
            </a:extLst>
          </p:cNvPr>
          <p:cNvSpPr txBox="1"/>
          <p:nvPr/>
        </p:nvSpPr>
        <p:spPr>
          <a:xfrm rot="-2880000">
            <a:off x="8170313" y="2079208"/>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Times New Roman"/>
                <a:cs typeface="Times New Roman"/>
              </a:rPr>
              <a:t>Feb. 27</a:t>
            </a:r>
            <a:endParaRPr lang="en-US" sz="1050" dirty="0"/>
          </a:p>
        </p:txBody>
      </p:sp>
      <p:sp>
        <p:nvSpPr>
          <p:cNvPr id="15" name="TextBox 14">
            <a:extLst>
              <a:ext uri="{FF2B5EF4-FFF2-40B4-BE49-F238E27FC236}">
                <a16:creationId xmlns:a16="http://schemas.microsoft.com/office/drawing/2014/main" id="{BD118AA5-DFE7-4225-BBCE-32EBCAA62873}"/>
              </a:ext>
            </a:extLst>
          </p:cNvPr>
          <p:cNvSpPr txBox="1"/>
          <p:nvPr/>
        </p:nvSpPr>
        <p:spPr>
          <a:xfrm rot="-2880000">
            <a:off x="7702722" y="2087867"/>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Times New Roman"/>
              </a:rPr>
              <a:t>Jan. 08</a:t>
            </a:r>
            <a:endParaRPr lang="en-US" sz="1050"/>
          </a:p>
        </p:txBody>
      </p:sp>
      <p:sp>
        <p:nvSpPr>
          <p:cNvPr id="16" name="TextBox 15">
            <a:extLst>
              <a:ext uri="{FF2B5EF4-FFF2-40B4-BE49-F238E27FC236}">
                <a16:creationId xmlns:a16="http://schemas.microsoft.com/office/drawing/2014/main" id="{E05153A7-0136-4402-B490-A7ECFBC4DC63}"/>
              </a:ext>
            </a:extLst>
          </p:cNvPr>
          <p:cNvSpPr txBox="1"/>
          <p:nvPr/>
        </p:nvSpPr>
        <p:spPr>
          <a:xfrm rot="-2880000">
            <a:off x="9148791" y="2087868"/>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Times New Roman"/>
              </a:rPr>
              <a:t>Jun. 07</a:t>
            </a:r>
            <a:endParaRPr lang="en-US" sz="1050"/>
          </a:p>
        </p:txBody>
      </p:sp>
      <p:cxnSp>
        <p:nvCxnSpPr>
          <p:cNvPr id="17" name="Straight Arrow Connector 16">
            <a:extLst>
              <a:ext uri="{FF2B5EF4-FFF2-40B4-BE49-F238E27FC236}">
                <a16:creationId xmlns:a16="http://schemas.microsoft.com/office/drawing/2014/main" id="{5A7FB1A8-E2C8-452B-917A-154AFA25DF3F}"/>
              </a:ext>
            </a:extLst>
          </p:cNvPr>
          <p:cNvCxnSpPr>
            <a:cxnSpLocks/>
          </p:cNvCxnSpPr>
          <p:nvPr/>
        </p:nvCxnSpPr>
        <p:spPr>
          <a:xfrm flipH="1">
            <a:off x="9351832" y="2462008"/>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EE24AA7F-2EF7-428B-960A-9E1C2F910C8C}"/>
              </a:ext>
            </a:extLst>
          </p:cNvPr>
          <p:cNvCxnSpPr>
            <a:cxnSpLocks/>
          </p:cNvCxnSpPr>
          <p:nvPr/>
        </p:nvCxnSpPr>
        <p:spPr>
          <a:xfrm flipH="1">
            <a:off x="9802105" y="2462008"/>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01D9D9F-E679-407A-B5DB-22D32ABD939E}"/>
              </a:ext>
            </a:extLst>
          </p:cNvPr>
          <p:cNvSpPr txBox="1"/>
          <p:nvPr/>
        </p:nvSpPr>
        <p:spPr>
          <a:xfrm rot="-2880000">
            <a:off x="9581744" y="2079207"/>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Times New Roman"/>
              </a:rPr>
              <a:t>Jul. 27</a:t>
            </a:r>
            <a:endParaRPr lang="en-US" sz="1050"/>
          </a:p>
        </p:txBody>
      </p:sp>
      <p:cxnSp>
        <p:nvCxnSpPr>
          <p:cNvPr id="20" name="Straight Arrow Connector 19">
            <a:extLst>
              <a:ext uri="{FF2B5EF4-FFF2-40B4-BE49-F238E27FC236}">
                <a16:creationId xmlns:a16="http://schemas.microsoft.com/office/drawing/2014/main" id="{4DFCBED8-D47F-4776-988C-0A77E30C1723}"/>
              </a:ext>
            </a:extLst>
          </p:cNvPr>
          <p:cNvCxnSpPr>
            <a:cxnSpLocks/>
          </p:cNvCxnSpPr>
          <p:nvPr/>
        </p:nvCxnSpPr>
        <p:spPr>
          <a:xfrm flipH="1">
            <a:off x="2078197" y="2453349"/>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0BDB863D-975C-4EF2-9D2A-FBA625F0F9DF}"/>
              </a:ext>
            </a:extLst>
          </p:cNvPr>
          <p:cNvCxnSpPr>
            <a:cxnSpLocks/>
          </p:cNvCxnSpPr>
          <p:nvPr/>
        </p:nvCxnSpPr>
        <p:spPr>
          <a:xfrm flipH="1">
            <a:off x="2537128" y="2453349"/>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093B9EE7-A2FD-4699-93F6-C78749133BB3}"/>
              </a:ext>
            </a:extLst>
          </p:cNvPr>
          <p:cNvSpPr txBox="1"/>
          <p:nvPr/>
        </p:nvSpPr>
        <p:spPr>
          <a:xfrm rot="-2880000">
            <a:off x="2801677" y="2079208"/>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Times New Roman"/>
                <a:cs typeface="Times New Roman"/>
              </a:rPr>
              <a:t>Apr. 18</a:t>
            </a:r>
            <a:endParaRPr lang="en-US" sz="1050" dirty="0"/>
          </a:p>
        </p:txBody>
      </p:sp>
      <p:cxnSp>
        <p:nvCxnSpPr>
          <p:cNvPr id="23" name="Straight Arrow Connector 22">
            <a:extLst>
              <a:ext uri="{FF2B5EF4-FFF2-40B4-BE49-F238E27FC236}">
                <a16:creationId xmlns:a16="http://schemas.microsoft.com/office/drawing/2014/main" id="{D51B6472-BE2C-4126-8890-85FCA20C53CD}"/>
              </a:ext>
            </a:extLst>
          </p:cNvPr>
          <p:cNvCxnSpPr>
            <a:cxnSpLocks/>
          </p:cNvCxnSpPr>
          <p:nvPr/>
        </p:nvCxnSpPr>
        <p:spPr>
          <a:xfrm flipH="1">
            <a:off x="3004718" y="2453348"/>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A3025491-218C-4FBD-9636-64C177E4FF0C}"/>
              </a:ext>
            </a:extLst>
          </p:cNvPr>
          <p:cNvSpPr txBox="1"/>
          <p:nvPr/>
        </p:nvSpPr>
        <p:spPr>
          <a:xfrm rot="-2880000">
            <a:off x="2316767" y="2070548"/>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Times New Roman"/>
              </a:rPr>
              <a:t>Feb. 27</a:t>
            </a:r>
            <a:endParaRPr lang="en-US" sz="1050"/>
          </a:p>
        </p:txBody>
      </p:sp>
      <p:sp>
        <p:nvSpPr>
          <p:cNvPr id="25" name="TextBox 24">
            <a:extLst>
              <a:ext uri="{FF2B5EF4-FFF2-40B4-BE49-F238E27FC236}">
                <a16:creationId xmlns:a16="http://schemas.microsoft.com/office/drawing/2014/main" id="{4A0BCB8A-0C41-4D12-9B83-B230FD97E093}"/>
              </a:ext>
            </a:extLst>
          </p:cNvPr>
          <p:cNvSpPr txBox="1"/>
          <p:nvPr/>
        </p:nvSpPr>
        <p:spPr>
          <a:xfrm rot="-2880000">
            <a:off x="1849176" y="2079207"/>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Times New Roman"/>
              </a:rPr>
              <a:t>Jan. 08</a:t>
            </a:r>
            <a:endParaRPr lang="en-US" sz="1050"/>
          </a:p>
        </p:txBody>
      </p:sp>
      <p:sp>
        <p:nvSpPr>
          <p:cNvPr id="26" name="TextBox 25">
            <a:extLst>
              <a:ext uri="{FF2B5EF4-FFF2-40B4-BE49-F238E27FC236}">
                <a16:creationId xmlns:a16="http://schemas.microsoft.com/office/drawing/2014/main" id="{A5D9B1B1-F1A8-45C7-AAE9-4CE319134D6A}"/>
              </a:ext>
            </a:extLst>
          </p:cNvPr>
          <p:cNvSpPr txBox="1"/>
          <p:nvPr/>
        </p:nvSpPr>
        <p:spPr>
          <a:xfrm rot="-2880000">
            <a:off x="3260609" y="2079208"/>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Times New Roman"/>
              </a:rPr>
              <a:t>Jun. 07</a:t>
            </a:r>
            <a:endParaRPr lang="en-US" sz="1050"/>
          </a:p>
        </p:txBody>
      </p:sp>
      <p:cxnSp>
        <p:nvCxnSpPr>
          <p:cNvPr id="27" name="Straight Arrow Connector 26">
            <a:extLst>
              <a:ext uri="{FF2B5EF4-FFF2-40B4-BE49-F238E27FC236}">
                <a16:creationId xmlns:a16="http://schemas.microsoft.com/office/drawing/2014/main" id="{B643966F-C5A1-4A9C-92E6-4A4F1AC0B184}"/>
              </a:ext>
            </a:extLst>
          </p:cNvPr>
          <p:cNvCxnSpPr>
            <a:cxnSpLocks/>
          </p:cNvCxnSpPr>
          <p:nvPr/>
        </p:nvCxnSpPr>
        <p:spPr>
          <a:xfrm flipH="1">
            <a:off x="3463650" y="2453348"/>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7A4363F-B9F8-44B2-8218-F5E2B3B960CD}"/>
              </a:ext>
            </a:extLst>
          </p:cNvPr>
          <p:cNvCxnSpPr>
            <a:cxnSpLocks/>
          </p:cNvCxnSpPr>
          <p:nvPr/>
        </p:nvCxnSpPr>
        <p:spPr>
          <a:xfrm flipH="1">
            <a:off x="3931241" y="2453348"/>
            <a:ext cx="1773" cy="103868"/>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15C85234-C4A6-4576-A7D5-4E9FE5018171}"/>
              </a:ext>
            </a:extLst>
          </p:cNvPr>
          <p:cNvSpPr txBox="1"/>
          <p:nvPr/>
        </p:nvSpPr>
        <p:spPr>
          <a:xfrm rot="-2880000">
            <a:off x="3710880" y="2070547"/>
            <a:ext cx="703279"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latin typeface="Times New Roman"/>
                <a:cs typeface="Times New Roman"/>
              </a:rPr>
              <a:t>Jul. 27</a:t>
            </a:r>
            <a:endParaRPr lang="en-US" sz="1050"/>
          </a:p>
        </p:txBody>
      </p:sp>
      <p:pic>
        <p:nvPicPr>
          <p:cNvPr id="5" name="Picture 6" descr="ExampleGages.tif">
            <a:extLst>
              <a:ext uri="{FF2B5EF4-FFF2-40B4-BE49-F238E27FC236}">
                <a16:creationId xmlns:a16="http://schemas.microsoft.com/office/drawing/2014/main" id="{62FB0231-620D-49D0-81B8-7D0F57FC31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287241" y="98025"/>
            <a:ext cx="3462152" cy="1837205"/>
          </a:xfrm>
          <a:prstGeom prst="rect">
            <a:avLst/>
          </a:prstGeom>
        </p:spPr>
      </p:pic>
      <p:cxnSp>
        <p:nvCxnSpPr>
          <p:cNvPr id="7" name="Straight Arrow Connector 6">
            <a:extLst>
              <a:ext uri="{FF2B5EF4-FFF2-40B4-BE49-F238E27FC236}">
                <a16:creationId xmlns:a16="http://schemas.microsoft.com/office/drawing/2014/main" id="{4A04066C-1C52-442B-B7D5-01D26F02FFDD}"/>
              </a:ext>
            </a:extLst>
          </p:cNvPr>
          <p:cNvCxnSpPr/>
          <p:nvPr/>
        </p:nvCxnSpPr>
        <p:spPr>
          <a:xfrm flipH="1">
            <a:off x="5288972" y="2010641"/>
            <a:ext cx="401782" cy="4208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4706E5E-197E-45AE-85E4-4EBDD13A2D87}"/>
              </a:ext>
            </a:extLst>
          </p:cNvPr>
          <p:cNvCxnSpPr>
            <a:cxnSpLocks/>
          </p:cNvCxnSpPr>
          <p:nvPr/>
        </p:nvCxnSpPr>
        <p:spPr>
          <a:xfrm>
            <a:off x="7639048" y="1932709"/>
            <a:ext cx="39832" cy="4727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0F80BE7-54EE-4EBD-8F06-E1167B473734}"/>
              </a:ext>
            </a:extLst>
          </p:cNvPr>
          <p:cNvSpPr txBox="1"/>
          <p:nvPr/>
        </p:nvSpPr>
        <p:spPr>
          <a:xfrm>
            <a:off x="1949729" y="6062087"/>
            <a:ext cx="302894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Shift toward earlier peaks</a:t>
            </a:r>
            <a:endParaRPr lang="en-US">
              <a:solidFill>
                <a:srgbClr val="FF0000"/>
              </a:solidFill>
              <a:cs typeface="Calibri"/>
            </a:endParaRPr>
          </a:p>
        </p:txBody>
      </p:sp>
      <p:sp>
        <p:nvSpPr>
          <p:cNvPr id="31" name="TextBox 30">
            <a:extLst>
              <a:ext uri="{FF2B5EF4-FFF2-40B4-BE49-F238E27FC236}">
                <a16:creationId xmlns:a16="http://schemas.microsoft.com/office/drawing/2014/main" id="{AB9566DF-A1B3-47FD-849F-5E517BE344D0}"/>
              </a:ext>
            </a:extLst>
          </p:cNvPr>
          <p:cNvSpPr txBox="1"/>
          <p:nvPr/>
        </p:nvSpPr>
        <p:spPr>
          <a:xfrm>
            <a:off x="6425912" y="5923682"/>
            <a:ext cx="517640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FF0000"/>
                </a:solidFill>
              </a:rPr>
              <a:t>Transition from consistently mid-summer rainfall to runoff on frozen ground</a:t>
            </a:r>
            <a:endParaRPr lang="en-US">
              <a:solidFill>
                <a:srgbClr val="FF0000"/>
              </a:solidFill>
              <a:cs typeface="Calibri"/>
            </a:endParaRPr>
          </a:p>
        </p:txBody>
      </p:sp>
    </p:spTree>
    <p:extLst>
      <p:ext uri="{BB962C8B-B14F-4D97-AF65-F5344CB8AC3E}">
        <p14:creationId xmlns:p14="http://schemas.microsoft.com/office/powerpoint/2010/main" val="3930235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EFB044-455C-4AA1-A24C-B9D4E52AF975}"/>
              </a:ext>
            </a:extLst>
          </p:cNvPr>
          <p:cNvSpPr>
            <a:spLocks noGrp="1"/>
          </p:cNvSpPr>
          <p:nvPr>
            <p:ph type="title"/>
          </p:nvPr>
        </p:nvSpPr>
        <p:spPr/>
        <p:txBody>
          <a:bodyPr>
            <a:normAutofit/>
          </a:bodyPr>
          <a:lstStyle/>
          <a:p>
            <a:r>
              <a:rPr lang="en-US" sz="5400"/>
              <a:t>Analyses of Daily Streamflow Data</a:t>
            </a:r>
          </a:p>
        </p:txBody>
      </p:sp>
      <p:sp>
        <p:nvSpPr>
          <p:cNvPr id="5" name="Text Placeholder 4">
            <a:extLst>
              <a:ext uri="{FF2B5EF4-FFF2-40B4-BE49-F238E27FC236}">
                <a16:creationId xmlns:a16="http://schemas.microsoft.com/office/drawing/2014/main" id="{EEBA509D-3691-463F-84B5-0DA9C728B4B6}"/>
              </a:ext>
            </a:extLst>
          </p:cNvPr>
          <p:cNvSpPr>
            <a:spLocks noGrp="1"/>
          </p:cNvSpPr>
          <p:nvPr>
            <p:ph type="body" idx="1"/>
          </p:nvPr>
        </p:nvSpPr>
        <p:spPr/>
        <p:txBody>
          <a:bodyPr>
            <a:normAutofit/>
          </a:bodyPr>
          <a:lstStyle/>
          <a:p>
            <a:r>
              <a:rPr lang="en-US" sz="2000"/>
              <a:t>In support of potential questions about frequency and seasonality of high (and low) flows</a:t>
            </a:r>
          </a:p>
          <a:p>
            <a:r>
              <a:rPr lang="en-US" sz="2000"/>
              <a:t>These are some of the longest terms sites, but may have fewer years of daily streamflow data than peak flow data</a:t>
            </a:r>
          </a:p>
        </p:txBody>
      </p:sp>
      <p:sp>
        <p:nvSpPr>
          <p:cNvPr id="6" name="TextBox 5">
            <a:extLst>
              <a:ext uri="{FF2B5EF4-FFF2-40B4-BE49-F238E27FC236}">
                <a16:creationId xmlns:a16="http://schemas.microsoft.com/office/drawing/2014/main" id="{633954AD-830B-4ADC-9F28-103A622C7FE7}"/>
              </a:ext>
            </a:extLst>
          </p:cNvPr>
          <p:cNvSpPr txBox="1"/>
          <p:nvPr/>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31724195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DA6AF-E4D7-4C08-9B45-5C65154D8316}"/>
              </a:ext>
            </a:extLst>
          </p:cNvPr>
          <p:cNvSpPr>
            <a:spLocks noGrp="1"/>
          </p:cNvSpPr>
          <p:nvPr>
            <p:ph type="title"/>
          </p:nvPr>
        </p:nvSpPr>
        <p:spPr/>
        <p:txBody>
          <a:bodyPr/>
          <a:lstStyle/>
          <a:p>
            <a:r>
              <a:rPr lang="en-US"/>
              <a:t>Daily Flow Duration Plot</a:t>
            </a:r>
          </a:p>
        </p:txBody>
      </p:sp>
      <p:pic>
        <p:nvPicPr>
          <p:cNvPr id="3" name="Picture 3">
            <a:extLst>
              <a:ext uri="{FF2B5EF4-FFF2-40B4-BE49-F238E27FC236}">
                <a16:creationId xmlns:a16="http://schemas.microsoft.com/office/drawing/2014/main" id="{D69A0376-F459-4385-803C-AE99377BF6F2}"/>
              </a:ext>
            </a:extLst>
          </p:cNvPr>
          <p:cNvPicPr>
            <a:picLocks noGrp="1" noChangeAspect="1"/>
          </p:cNvPicPr>
          <p:nvPr>
            <p:ph idx="4294967295"/>
          </p:nvPr>
        </p:nvPicPr>
        <p:blipFill rotWithShape="1">
          <a:blip r:embed="rId3" cstate="screen">
            <a:extLst>
              <a:ext uri="{28A0092B-C50C-407E-A947-70E740481C1C}">
                <a14:useLocalDpi xmlns:a14="http://schemas.microsoft.com/office/drawing/2010/main"/>
              </a:ext>
            </a:extLst>
          </a:blip>
          <a:srcRect b="14178"/>
          <a:stretch/>
        </p:blipFill>
        <p:spPr>
          <a:xfrm>
            <a:off x="0" y="2368550"/>
            <a:ext cx="5924550" cy="3613150"/>
          </a:xfrm>
        </p:spPr>
      </p:pic>
      <p:sp>
        <p:nvSpPr>
          <p:cNvPr id="5" name="TextBox 4">
            <a:extLst>
              <a:ext uri="{FF2B5EF4-FFF2-40B4-BE49-F238E27FC236}">
                <a16:creationId xmlns:a16="http://schemas.microsoft.com/office/drawing/2014/main" id="{897F918E-DEDC-4A2B-AB4B-695CE38F8427}"/>
              </a:ext>
            </a:extLst>
          </p:cNvPr>
          <p:cNvSpPr txBox="1"/>
          <p:nvPr/>
        </p:nvSpPr>
        <p:spPr>
          <a:xfrm>
            <a:off x="7686093" y="894852"/>
            <a:ext cx="1472671" cy="374073"/>
          </a:xfrm>
          <a:prstGeom prst="rect">
            <a:avLst/>
          </a:prstGeom>
          <a:noFill/>
        </p:spPr>
        <p:txBody>
          <a:bodyPr wrap="square" lIns="91440" tIns="45720" rIns="91440" bIns="45720" rtlCol="0" anchor="t">
            <a:spAutoFit/>
          </a:bodyPr>
          <a:lstStyle/>
          <a:p>
            <a:r>
              <a:rPr lang="en-US" dirty="0"/>
              <a:t>Jump River </a:t>
            </a:r>
          </a:p>
        </p:txBody>
      </p:sp>
      <p:pic>
        <p:nvPicPr>
          <p:cNvPr id="4" name="Picture 6">
            <a:extLst>
              <a:ext uri="{FF2B5EF4-FFF2-40B4-BE49-F238E27FC236}">
                <a16:creationId xmlns:a16="http://schemas.microsoft.com/office/drawing/2014/main" id="{FC638BE2-6114-4220-88E8-7B7663CC7EE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71457" y="2192846"/>
            <a:ext cx="6150428" cy="4397829"/>
          </a:xfrm>
          <a:prstGeom prst="rect">
            <a:avLst/>
          </a:prstGeom>
        </p:spPr>
      </p:pic>
      <p:pic>
        <p:nvPicPr>
          <p:cNvPr id="10" name="Picture 10" descr="WIScreenshot.png">
            <a:extLst>
              <a:ext uri="{FF2B5EF4-FFF2-40B4-BE49-F238E27FC236}">
                <a16:creationId xmlns:a16="http://schemas.microsoft.com/office/drawing/2014/main" id="{D01098E2-7D09-4A8F-8FAF-407D5BF244B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96530" y="93652"/>
            <a:ext cx="2468381" cy="2435976"/>
          </a:xfrm>
          <a:prstGeom prst="rect">
            <a:avLst/>
          </a:prstGeom>
        </p:spPr>
      </p:pic>
      <p:sp>
        <p:nvSpPr>
          <p:cNvPr id="11" name="TextBox 10">
            <a:extLst>
              <a:ext uri="{FF2B5EF4-FFF2-40B4-BE49-F238E27FC236}">
                <a16:creationId xmlns:a16="http://schemas.microsoft.com/office/drawing/2014/main" id="{112D7DE2-D820-440A-854F-3FF7899CDD72}"/>
              </a:ext>
            </a:extLst>
          </p:cNvPr>
          <p:cNvSpPr txBox="1"/>
          <p:nvPr/>
        </p:nvSpPr>
        <p:spPr>
          <a:xfrm>
            <a:off x="7623633" y="1794261"/>
            <a:ext cx="1472671" cy="374073"/>
          </a:xfrm>
          <a:prstGeom prst="rect">
            <a:avLst/>
          </a:prstGeom>
          <a:noFill/>
        </p:spPr>
        <p:txBody>
          <a:bodyPr wrap="square" lIns="91440" tIns="45720" rIns="91440" bIns="45720" rtlCol="0" anchor="t">
            <a:spAutoFit/>
          </a:bodyPr>
          <a:lstStyle/>
          <a:p>
            <a:r>
              <a:rPr lang="en-US"/>
              <a:t>Sugar River </a:t>
            </a:r>
          </a:p>
        </p:txBody>
      </p:sp>
      <p:sp>
        <p:nvSpPr>
          <p:cNvPr id="13" name="Oval 12">
            <a:extLst>
              <a:ext uri="{FF2B5EF4-FFF2-40B4-BE49-F238E27FC236}">
                <a16:creationId xmlns:a16="http://schemas.microsoft.com/office/drawing/2014/main" id="{DDAE9582-2D4E-4696-B2D8-35551EE94CF2}"/>
              </a:ext>
            </a:extLst>
          </p:cNvPr>
          <p:cNvSpPr/>
          <p:nvPr/>
        </p:nvSpPr>
        <p:spPr>
          <a:xfrm>
            <a:off x="9966428" y="928608"/>
            <a:ext cx="149901" cy="14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A92E75B9-5979-4DE6-9C71-0964067EB24F}"/>
              </a:ext>
            </a:extLst>
          </p:cNvPr>
          <p:cNvSpPr/>
          <p:nvPr/>
        </p:nvSpPr>
        <p:spPr>
          <a:xfrm>
            <a:off x="10441116" y="2327690"/>
            <a:ext cx="149901" cy="1499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FDD96C9C-AFAF-4885-BAF8-6EC95ABBAA5D}"/>
              </a:ext>
            </a:extLst>
          </p:cNvPr>
          <p:cNvCxnSpPr/>
          <p:nvPr/>
        </p:nvCxnSpPr>
        <p:spPr>
          <a:xfrm flipV="1">
            <a:off x="8872616" y="1011525"/>
            <a:ext cx="1089285" cy="849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6" name="Straight Arrow Connector 15">
            <a:extLst>
              <a:ext uri="{FF2B5EF4-FFF2-40B4-BE49-F238E27FC236}">
                <a16:creationId xmlns:a16="http://schemas.microsoft.com/office/drawing/2014/main" id="{EA0F1D15-9E5F-4DA9-B82B-13E813CC0EFA}"/>
              </a:ext>
            </a:extLst>
          </p:cNvPr>
          <p:cNvCxnSpPr>
            <a:cxnSpLocks/>
          </p:cNvCxnSpPr>
          <p:nvPr/>
        </p:nvCxnSpPr>
        <p:spPr>
          <a:xfrm>
            <a:off x="8885106" y="1983386"/>
            <a:ext cx="1551482" cy="3647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399D5ED8-58FF-45B2-B572-DF9D375C3222}"/>
              </a:ext>
            </a:extLst>
          </p:cNvPr>
          <p:cNvSpPr txBox="1"/>
          <p:nvPr/>
        </p:nvSpPr>
        <p:spPr>
          <a:xfrm>
            <a:off x="10436589" y="6185098"/>
            <a:ext cx="1755412" cy="307777"/>
          </a:xfrm>
          <a:prstGeom prst="rect">
            <a:avLst/>
          </a:prstGeom>
          <a:noFill/>
        </p:spPr>
        <p:txBody>
          <a:bodyPr wrap="square" lIns="91440" tIns="45720" rIns="91440" bIns="45720" rtlCol="0" anchor="t">
            <a:spAutoFit/>
          </a:bodyPr>
          <a:lstStyle/>
          <a:p>
            <a:r>
              <a:rPr lang="en-US" sz="1400"/>
              <a:t>Wisconsin, Sara Levin</a:t>
            </a:r>
            <a:endParaRPr lang="en-US" sz="1400">
              <a:cs typeface="Calibri"/>
            </a:endParaRPr>
          </a:p>
        </p:txBody>
      </p:sp>
    </p:spTree>
    <p:extLst>
      <p:ext uri="{BB962C8B-B14F-4D97-AF65-F5344CB8AC3E}">
        <p14:creationId xmlns:p14="http://schemas.microsoft.com/office/powerpoint/2010/main" val="10547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991FB-333F-4AFA-B24B-39C668A2321B}"/>
              </a:ext>
            </a:extLst>
          </p:cNvPr>
          <p:cNvSpPr>
            <a:spLocks noGrp="1"/>
          </p:cNvSpPr>
          <p:nvPr>
            <p:ph type="title"/>
          </p:nvPr>
        </p:nvSpPr>
        <p:spPr/>
        <p:txBody>
          <a:bodyPr/>
          <a:lstStyle/>
          <a:p>
            <a:r>
              <a:rPr lang="en-US"/>
              <a:t>Center of Volume</a:t>
            </a:r>
          </a:p>
        </p:txBody>
      </p:sp>
      <p:pic>
        <p:nvPicPr>
          <p:cNvPr id="4" name="Content Placeholder 3">
            <a:extLst>
              <a:ext uri="{FF2B5EF4-FFF2-40B4-BE49-F238E27FC236}">
                <a16:creationId xmlns:a16="http://schemas.microsoft.com/office/drawing/2014/main" id="{A4FE6016-D9D3-46C3-A614-D2440355A08F}"/>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50063" y="1825625"/>
            <a:ext cx="6091873" cy="4351338"/>
          </a:xfrm>
          <a:prstGeom prst="rect">
            <a:avLst/>
          </a:prstGeom>
          <a:solidFill>
            <a:schemeClr val="bg1"/>
          </a:solidFill>
        </p:spPr>
      </p:pic>
      <p:cxnSp>
        <p:nvCxnSpPr>
          <p:cNvPr id="10" name="Straight Arrow Connector 9">
            <a:extLst>
              <a:ext uri="{FF2B5EF4-FFF2-40B4-BE49-F238E27FC236}">
                <a16:creationId xmlns:a16="http://schemas.microsoft.com/office/drawing/2014/main" id="{988FFD0F-C4E8-4B59-A9E3-06CD88C27DD7}"/>
              </a:ext>
            </a:extLst>
          </p:cNvPr>
          <p:cNvCxnSpPr>
            <a:cxnSpLocks/>
          </p:cNvCxnSpPr>
          <p:nvPr/>
        </p:nvCxnSpPr>
        <p:spPr>
          <a:xfrm flipV="1">
            <a:off x="5203371" y="585537"/>
            <a:ext cx="5456608" cy="102170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0FB27A0-6E73-43E7-ACA5-8BC2BCA2B2BC}"/>
              </a:ext>
            </a:extLst>
          </p:cNvPr>
          <p:cNvSpPr txBox="1"/>
          <p:nvPr/>
        </p:nvSpPr>
        <p:spPr>
          <a:xfrm rot="20951332">
            <a:off x="5116285" y="980625"/>
            <a:ext cx="3810000" cy="338554"/>
          </a:xfrm>
          <a:prstGeom prst="rect">
            <a:avLst/>
          </a:prstGeom>
          <a:noFill/>
        </p:spPr>
        <p:txBody>
          <a:bodyPr wrap="square" rtlCol="0">
            <a:spAutoFit/>
          </a:bodyPr>
          <a:lstStyle/>
          <a:p>
            <a:r>
              <a:rPr lang="en-US" sz="1600" dirty="0">
                <a:solidFill>
                  <a:schemeClr val="accent1">
                    <a:lumMod val="50000"/>
                  </a:schemeClr>
                </a:solidFill>
              </a:rPr>
              <a:t>Pembina River at Neche, ND</a:t>
            </a:r>
          </a:p>
        </p:txBody>
      </p:sp>
      <p:pic>
        <p:nvPicPr>
          <p:cNvPr id="3" name="Picture 2">
            <a:extLst>
              <a:ext uri="{FF2B5EF4-FFF2-40B4-BE49-F238E27FC236}">
                <a16:creationId xmlns:a16="http://schemas.microsoft.com/office/drawing/2014/main" id="{50C8669D-5472-442D-8B6D-675F807C5EE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9218" y="1690688"/>
            <a:ext cx="6093562" cy="4352544"/>
          </a:xfrm>
          <a:prstGeom prst="rect">
            <a:avLst/>
          </a:prstGeom>
        </p:spPr>
      </p:pic>
      <p:cxnSp>
        <p:nvCxnSpPr>
          <p:cNvPr id="7" name="Straight Arrow Connector 6">
            <a:extLst>
              <a:ext uri="{FF2B5EF4-FFF2-40B4-BE49-F238E27FC236}">
                <a16:creationId xmlns:a16="http://schemas.microsoft.com/office/drawing/2014/main" id="{B4E0A731-C674-4FF2-B178-6C05B3F589D5}"/>
              </a:ext>
            </a:extLst>
          </p:cNvPr>
          <p:cNvCxnSpPr>
            <a:cxnSpLocks/>
          </p:cNvCxnSpPr>
          <p:nvPr/>
        </p:nvCxnSpPr>
        <p:spPr>
          <a:xfrm flipV="1">
            <a:off x="4903595" y="930163"/>
            <a:ext cx="5456608" cy="1021704"/>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8239711-6D46-47C9-BA5F-1A1E29E0399F}"/>
              </a:ext>
            </a:extLst>
          </p:cNvPr>
          <p:cNvSpPr txBox="1"/>
          <p:nvPr/>
        </p:nvSpPr>
        <p:spPr>
          <a:xfrm rot="20951332">
            <a:off x="4816509" y="1325251"/>
            <a:ext cx="3810000" cy="338554"/>
          </a:xfrm>
          <a:prstGeom prst="rect">
            <a:avLst/>
          </a:prstGeom>
          <a:noFill/>
        </p:spPr>
        <p:txBody>
          <a:bodyPr wrap="square" rtlCol="0">
            <a:spAutoFit/>
          </a:bodyPr>
          <a:lstStyle/>
          <a:p>
            <a:r>
              <a:rPr lang="en-US" sz="1600">
                <a:solidFill>
                  <a:schemeClr val="accent1">
                    <a:lumMod val="50000"/>
                  </a:schemeClr>
                </a:solidFill>
              </a:rPr>
              <a:t>Cannonball River at </a:t>
            </a:r>
            <a:r>
              <a:rPr lang="en-US" sz="1600" err="1">
                <a:solidFill>
                  <a:schemeClr val="accent1">
                    <a:lumMod val="50000"/>
                  </a:schemeClr>
                </a:solidFill>
              </a:rPr>
              <a:t>Breien</a:t>
            </a:r>
            <a:r>
              <a:rPr lang="en-US" sz="1600">
                <a:solidFill>
                  <a:schemeClr val="accent1">
                    <a:lumMod val="50000"/>
                  </a:schemeClr>
                </a:solidFill>
              </a:rPr>
              <a:t>, ND</a:t>
            </a:r>
          </a:p>
        </p:txBody>
      </p:sp>
      <p:pic>
        <p:nvPicPr>
          <p:cNvPr id="5" name="Picture 4">
            <a:extLst>
              <a:ext uri="{FF2B5EF4-FFF2-40B4-BE49-F238E27FC236}">
                <a16:creationId xmlns:a16="http://schemas.microsoft.com/office/drawing/2014/main" id="{7C800FB4-F9E0-44E7-8106-29C687E1BAE6}"/>
              </a:ext>
            </a:extLst>
          </p:cNvPr>
          <p:cNvPicPr>
            <a:picLocks noChangeAspect="1"/>
          </p:cNvPicPr>
          <p:nvPr/>
        </p:nvPicPr>
        <p:blipFill>
          <a:blip r:embed="rId5"/>
          <a:stretch>
            <a:fillRect/>
          </a:stretch>
        </p:blipFill>
        <p:spPr>
          <a:xfrm>
            <a:off x="12247" y="1607241"/>
            <a:ext cx="2343150" cy="3810000"/>
          </a:xfrm>
          <a:prstGeom prst="rect">
            <a:avLst/>
          </a:prstGeom>
        </p:spPr>
      </p:pic>
      <p:sp>
        <p:nvSpPr>
          <p:cNvPr id="12" name="TextBox 11">
            <a:extLst>
              <a:ext uri="{FF2B5EF4-FFF2-40B4-BE49-F238E27FC236}">
                <a16:creationId xmlns:a16="http://schemas.microsoft.com/office/drawing/2014/main" id="{06F6FF95-5182-4805-ABAD-F97A1882FE7F}"/>
              </a:ext>
            </a:extLst>
          </p:cNvPr>
          <p:cNvSpPr txBox="1"/>
          <p:nvPr/>
        </p:nvSpPr>
        <p:spPr>
          <a:xfrm>
            <a:off x="9762309" y="6185098"/>
            <a:ext cx="2256643" cy="307777"/>
          </a:xfrm>
          <a:prstGeom prst="rect">
            <a:avLst/>
          </a:prstGeom>
          <a:noFill/>
        </p:spPr>
        <p:txBody>
          <a:bodyPr wrap="square" lIns="91440" tIns="45720" rIns="91440" bIns="45720" rtlCol="0" anchor="t">
            <a:spAutoFit/>
          </a:bodyPr>
          <a:lstStyle/>
          <a:p>
            <a:r>
              <a:rPr lang="en-US" sz="1400"/>
              <a:t>North Dakota, Karen Ryberg</a:t>
            </a:r>
            <a:endParaRPr lang="en-US" sz="1400">
              <a:cs typeface="Calibri"/>
            </a:endParaRPr>
          </a:p>
        </p:txBody>
      </p:sp>
      <p:sp>
        <p:nvSpPr>
          <p:cNvPr id="6" name="TextBox 5">
            <a:extLst>
              <a:ext uri="{FF2B5EF4-FFF2-40B4-BE49-F238E27FC236}">
                <a16:creationId xmlns:a16="http://schemas.microsoft.com/office/drawing/2014/main" id="{6A7417CA-672F-4435-B794-A34EC0BDBFFB}"/>
              </a:ext>
            </a:extLst>
          </p:cNvPr>
          <p:cNvSpPr txBox="1"/>
          <p:nvPr/>
        </p:nvSpPr>
        <p:spPr>
          <a:xfrm>
            <a:off x="368755" y="5417241"/>
            <a:ext cx="1463040" cy="369332"/>
          </a:xfrm>
          <a:prstGeom prst="rect">
            <a:avLst/>
          </a:prstGeom>
          <a:noFill/>
        </p:spPr>
        <p:txBody>
          <a:bodyPr wrap="square" rtlCol="0">
            <a:spAutoFit/>
          </a:bodyPr>
          <a:lstStyle/>
          <a:p>
            <a:r>
              <a:rPr lang="en-US" dirty="0"/>
              <a:t>E.F. Chandler</a:t>
            </a:r>
          </a:p>
        </p:txBody>
      </p:sp>
    </p:spTree>
    <p:extLst>
      <p:ext uri="{BB962C8B-B14F-4D97-AF65-F5344CB8AC3E}">
        <p14:creationId xmlns:p14="http://schemas.microsoft.com/office/powerpoint/2010/main" val="234145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2AED-2780-4AC2-B8A8-626970C33FE7}"/>
              </a:ext>
            </a:extLst>
          </p:cNvPr>
          <p:cNvSpPr>
            <a:spLocks noGrp="1"/>
          </p:cNvSpPr>
          <p:nvPr>
            <p:ph type="title"/>
          </p:nvPr>
        </p:nvSpPr>
        <p:spPr>
          <a:xfrm>
            <a:off x="7684294" y="3401219"/>
            <a:ext cx="3538538" cy="1045766"/>
          </a:xfrm>
        </p:spPr>
        <p:txBody>
          <a:bodyPr>
            <a:normAutofit fontScale="90000"/>
          </a:bodyPr>
          <a:lstStyle/>
          <a:p>
            <a:r>
              <a:rPr lang="en-US" dirty="0"/>
              <a:t>USGS Streamflow Duration Hydrograph and the Seasonality Plot</a:t>
            </a:r>
          </a:p>
        </p:txBody>
      </p:sp>
      <p:cxnSp>
        <p:nvCxnSpPr>
          <p:cNvPr id="3" name="Straight Arrow Connector 2">
            <a:extLst>
              <a:ext uri="{FF2B5EF4-FFF2-40B4-BE49-F238E27FC236}">
                <a16:creationId xmlns:a16="http://schemas.microsoft.com/office/drawing/2014/main" id="{45DDD114-F9F7-4847-8612-10819F9A30D9}"/>
              </a:ext>
            </a:extLst>
          </p:cNvPr>
          <p:cNvCxnSpPr>
            <a:cxnSpLocks/>
          </p:cNvCxnSpPr>
          <p:nvPr/>
        </p:nvCxnSpPr>
        <p:spPr>
          <a:xfrm>
            <a:off x="5000894" y="514132"/>
            <a:ext cx="5915513" cy="726817"/>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22FABAB-0C51-4201-959C-06B6FF5809B7}"/>
              </a:ext>
            </a:extLst>
          </p:cNvPr>
          <p:cNvSpPr txBox="1"/>
          <p:nvPr/>
        </p:nvSpPr>
        <p:spPr>
          <a:xfrm rot="420000">
            <a:off x="4999875" y="548378"/>
            <a:ext cx="5053641" cy="338554"/>
          </a:xfrm>
          <a:prstGeom prst="rect">
            <a:avLst/>
          </a:prstGeom>
          <a:noFill/>
        </p:spPr>
        <p:txBody>
          <a:bodyPr wrap="square" lIns="91440" tIns="45720" rIns="91440" bIns="45720" rtlCol="0" anchor="t">
            <a:spAutoFit/>
          </a:bodyPr>
          <a:lstStyle/>
          <a:p>
            <a:r>
              <a:rPr lang="en-US" sz="1600">
                <a:solidFill>
                  <a:schemeClr val="accent1">
                    <a:lumMod val="50000"/>
                  </a:schemeClr>
                </a:solidFill>
              </a:rPr>
              <a:t>REDWOOD RIVER NEAR MARSHALL, MN</a:t>
            </a:r>
          </a:p>
        </p:txBody>
      </p:sp>
      <p:pic>
        <p:nvPicPr>
          <p:cNvPr id="10" name="Picture 10">
            <a:extLst>
              <a:ext uri="{FF2B5EF4-FFF2-40B4-BE49-F238E27FC236}">
                <a16:creationId xmlns:a16="http://schemas.microsoft.com/office/drawing/2014/main" id="{5A2B242B-B2C4-43FF-A3AA-8880500B4003}"/>
              </a:ext>
            </a:extLst>
          </p:cNvPr>
          <p:cNvPicPr>
            <a:picLocks noChangeAspect="1"/>
          </p:cNvPicPr>
          <p:nvPr/>
        </p:nvPicPr>
        <p:blipFill>
          <a:blip r:embed="rId3"/>
          <a:stretch>
            <a:fillRect/>
          </a:stretch>
        </p:blipFill>
        <p:spPr>
          <a:xfrm>
            <a:off x="1535209" y="800777"/>
            <a:ext cx="5410536" cy="5836608"/>
          </a:xfrm>
          <a:prstGeom prst="rect">
            <a:avLst/>
          </a:prstGeom>
        </p:spPr>
      </p:pic>
      <p:sp>
        <p:nvSpPr>
          <p:cNvPr id="12" name="TextBox 11">
            <a:extLst>
              <a:ext uri="{FF2B5EF4-FFF2-40B4-BE49-F238E27FC236}">
                <a16:creationId xmlns:a16="http://schemas.microsoft.com/office/drawing/2014/main" id="{6288FA15-EB39-4988-89FA-A47A670D7E70}"/>
              </a:ext>
            </a:extLst>
          </p:cNvPr>
          <p:cNvSpPr txBox="1"/>
          <p:nvPr/>
        </p:nvSpPr>
        <p:spPr>
          <a:xfrm>
            <a:off x="10055313" y="22120"/>
            <a:ext cx="2111686" cy="307777"/>
          </a:xfrm>
          <a:prstGeom prst="rect">
            <a:avLst/>
          </a:prstGeom>
          <a:noFill/>
        </p:spPr>
        <p:txBody>
          <a:bodyPr wrap="square" lIns="91440" tIns="45720" rIns="91440" bIns="45720" rtlCol="0" anchor="t">
            <a:spAutoFit/>
          </a:bodyPr>
          <a:lstStyle/>
          <a:p>
            <a:r>
              <a:rPr lang="en-US" sz="1400"/>
              <a:t>Minnesota, Chris </a:t>
            </a:r>
            <a:r>
              <a:rPr lang="en-US" sz="1400" err="1"/>
              <a:t>Sanocki</a:t>
            </a:r>
            <a:endParaRPr lang="en-US" sz="1400">
              <a:cs typeface="Calibri"/>
            </a:endParaRPr>
          </a:p>
        </p:txBody>
      </p:sp>
    </p:spTree>
    <p:extLst>
      <p:ext uri="{BB962C8B-B14F-4D97-AF65-F5344CB8AC3E}">
        <p14:creationId xmlns:p14="http://schemas.microsoft.com/office/powerpoint/2010/main" val="415225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A92AED-2780-4AC2-B8A8-626970C33FE7}"/>
              </a:ext>
            </a:extLst>
          </p:cNvPr>
          <p:cNvSpPr>
            <a:spLocks noGrp="1"/>
          </p:cNvSpPr>
          <p:nvPr>
            <p:ph type="title"/>
          </p:nvPr>
        </p:nvSpPr>
        <p:spPr>
          <a:xfrm>
            <a:off x="838200" y="365125"/>
            <a:ext cx="10515600" cy="581423"/>
          </a:xfrm>
        </p:spPr>
        <p:txBody>
          <a:bodyPr>
            <a:normAutofit fontScale="90000"/>
          </a:bodyPr>
          <a:lstStyle/>
          <a:p>
            <a:r>
              <a:rPr lang="en-US" dirty="0"/>
              <a:t>Seasonality Plot</a:t>
            </a:r>
          </a:p>
        </p:txBody>
      </p:sp>
      <p:sp>
        <p:nvSpPr>
          <p:cNvPr id="8" name="TextBox 7">
            <a:extLst>
              <a:ext uri="{FF2B5EF4-FFF2-40B4-BE49-F238E27FC236}">
                <a16:creationId xmlns:a16="http://schemas.microsoft.com/office/drawing/2014/main" id="{922FABAB-0C51-4201-959C-06B6FF5809B7}"/>
              </a:ext>
            </a:extLst>
          </p:cNvPr>
          <p:cNvSpPr txBox="1"/>
          <p:nvPr/>
        </p:nvSpPr>
        <p:spPr>
          <a:xfrm rot="420000">
            <a:off x="4999875" y="548378"/>
            <a:ext cx="5053641" cy="338554"/>
          </a:xfrm>
          <a:prstGeom prst="rect">
            <a:avLst/>
          </a:prstGeom>
          <a:noFill/>
        </p:spPr>
        <p:txBody>
          <a:bodyPr wrap="square" lIns="91440" tIns="45720" rIns="91440" bIns="45720" rtlCol="0" anchor="t">
            <a:spAutoFit/>
          </a:bodyPr>
          <a:lstStyle/>
          <a:p>
            <a:r>
              <a:rPr lang="en-US" sz="1600">
                <a:solidFill>
                  <a:schemeClr val="accent1">
                    <a:lumMod val="50000"/>
                  </a:schemeClr>
                </a:solidFill>
              </a:rPr>
              <a:t>REDWOOD RIVER NEAR MARSHALL, MN</a:t>
            </a:r>
          </a:p>
        </p:txBody>
      </p:sp>
      <p:pic>
        <p:nvPicPr>
          <p:cNvPr id="9" name="Picture 9">
            <a:extLst>
              <a:ext uri="{FF2B5EF4-FFF2-40B4-BE49-F238E27FC236}">
                <a16:creationId xmlns:a16="http://schemas.microsoft.com/office/drawing/2014/main" id="{3B635250-CFE4-48E6-ABB1-38B999929C5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099397" y="908122"/>
            <a:ext cx="4178938" cy="5171347"/>
          </a:xfrm>
        </p:spPr>
      </p:pic>
      <p:pic>
        <p:nvPicPr>
          <p:cNvPr id="11" name="Picture 11">
            <a:extLst>
              <a:ext uri="{FF2B5EF4-FFF2-40B4-BE49-F238E27FC236}">
                <a16:creationId xmlns:a16="http://schemas.microsoft.com/office/drawing/2014/main" id="{9B2FB235-C48B-4B1F-977A-DD2013F0551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442060" y="910785"/>
            <a:ext cx="4133289" cy="5358633"/>
          </a:xfrm>
          <a:prstGeom prst="rect">
            <a:avLst/>
          </a:prstGeom>
        </p:spPr>
      </p:pic>
      <p:sp>
        <p:nvSpPr>
          <p:cNvPr id="12" name="TextBox 11">
            <a:extLst>
              <a:ext uri="{FF2B5EF4-FFF2-40B4-BE49-F238E27FC236}">
                <a16:creationId xmlns:a16="http://schemas.microsoft.com/office/drawing/2014/main" id="{6288FA15-EB39-4988-89FA-A47A670D7E70}"/>
              </a:ext>
            </a:extLst>
          </p:cNvPr>
          <p:cNvSpPr txBox="1"/>
          <p:nvPr/>
        </p:nvSpPr>
        <p:spPr>
          <a:xfrm>
            <a:off x="10055313" y="22120"/>
            <a:ext cx="2111686" cy="307777"/>
          </a:xfrm>
          <a:prstGeom prst="rect">
            <a:avLst/>
          </a:prstGeom>
          <a:noFill/>
        </p:spPr>
        <p:txBody>
          <a:bodyPr wrap="square" lIns="91440" tIns="45720" rIns="91440" bIns="45720" rtlCol="0" anchor="t">
            <a:spAutoFit/>
          </a:bodyPr>
          <a:lstStyle/>
          <a:p>
            <a:r>
              <a:rPr lang="en-US" sz="1400"/>
              <a:t>Minnesota, Chris </a:t>
            </a:r>
            <a:r>
              <a:rPr lang="en-US" sz="1400" err="1"/>
              <a:t>Sanocki</a:t>
            </a:r>
            <a:endParaRPr lang="en-US" sz="1400">
              <a:cs typeface="Calibri"/>
            </a:endParaRPr>
          </a:p>
        </p:txBody>
      </p:sp>
      <p:cxnSp>
        <p:nvCxnSpPr>
          <p:cNvPr id="3" name="Straight Arrow Connector 2">
            <a:extLst>
              <a:ext uri="{FF2B5EF4-FFF2-40B4-BE49-F238E27FC236}">
                <a16:creationId xmlns:a16="http://schemas.microsoft.com/office/drawing/2014/main" id="{45DDD114-F9F7-4847-8612-10819F9A30D9}"/>
              </a:ext>
            </a:extLst>
          </p:cNvPr>
          <p:cNvCxnSpPr>
            <a:cxnSpLocks/>
          </p:cNvCxnSpPr>
          <p:nvPr/>
        </p:nvCxnSpPr>
        <p:spPr>
          <a:xfrm>
            <a:off x="5000894" y="514132"/>
            <a:ext cx="5880070" cy="709096"/>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16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75863-166B-4A5B-A48C-EF0607FCBDCB}"/>
              </a:ext>
            </a:extLst>
          </p:cNvPr>
          <p:cNvSpPr>
            <a:spLocks noGrp="1"/>
          </p:cNvSpPr>
          <p:nvPr>
            <p:ph type="title"/>
          </p:nvPr>
        </p:nvSpPr>
        <p:spPr/>
        <p:txBody>
          <a:bodyPr/>
          <a:lstStyle/>
          <a:p>
            <a:r>
              <a:rPr lang="en-US"/>
              <a:t>Peaks over Threshold</a:t>
            </a:r>
          </a:p>
        </p:txBody>
      </p:sp>
      <p:pic>
        <p:nvPicPr>
          <p:cNvPr id="5" name="Picture 4" descr="Map&#10;&#10;Description automatically generated">
            <a:extLst>
              <a:ext uri="{FF2B5EF4-FFF2-40B4-BE49-F238E27FC236}">
                <a16:creationId xmlns:a16="http://schemas.microsoft.com/office/drawing/2014/main" id="{395C910D-2502-49F5-AAF6-BC7E7F64BE5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09968" y="90186"/>
            <a:ext cx="5282032" cy="3979814"/>
          </a:xfrm>
          <a:prstGeom prst="rect">
            <a:avLst/>
          </a:prstGeom>
        </p:spPr>
      </p:pic>
      <p:cxnSp>
        <p:nvCxnSpPr>
          <p:cNvPr id="7" name="Straight Arrow Connector 6">
            <a:extLst>
              <a:ext uri="{FF2B5EF4-FFF2-40B4-BE49-F238E27FC236}">
                <a16:creationId xmlns:a16="http://schemas.microsoft.com/office/drawing/2014/main" id="{29263CB7-CF15-4048-BB0C-5182A50FCAF8}"/>
              </a:ext>
            </a:extLst>
          </p:cNvPr>
          <p:cNvCxnSpPr>
            <a:cxnSpLocks/>
          </p:cNvCxnSpPr>
          <p:nvPr/>
        </p:nvCxnSpPr>
        <p:spPr>
          <a:xfrm flipV="1">
            <a:off x="4623818" y="1555440"/>
            <a:ext cx="5291554" cy="550269"/>
          </a:xfrm>
          <a:prstGeom prst="straightConnector1">
            <a:avLst/>
          </a:prstGeom>
          <a:ln>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C160BA0-3037-4BC4-B023-A91714BE4BC9}"/>
              </a:ext>
            </a:extLst>
          </p:cNvPr>
          <p:cNvSpPr txBox="1"/>
          <p:nvPr/>
        </p:nvSpPr>
        <p:spPr>
          <a:xfrm>
            <a:off x="4590522" y="2108510"/>
            <a:ext cx="3810000" cy="338554"/>
          </a:xfrm>
          <a:prstGeom prst="rect">
            <a:avLst/>
          </a:prstGeom>
          <a:noFill/>
        </p:spPr>
        <p:txBody>
          <a:bodyPr wrap="square" rtlCol="0">
            <a:spAutoFit/>
          </a:bodyPr>
          <a:lstStyle/>
          <a:p>
            <a:r>
              <a:rPr lang="en-US" sz="1600" dirty="0">
                <a:solidFill>
                  <a:schemeClr val="accent1">
                    <a:lumMod val="50000"/>
                  </a:schemeClr>
                </a:solidFill>
              </a:rPr>
              <a:t>Elm River at Westport, SD</a:t>
            </a:r>
          </a:p>
        </p:txBody>
      </p:sp>
      <p:pic>
        <p:nvPicPr>
          <p:cNvPr id="11" name="Picture 10">
            <a:extLst>
              <a:ext uri="{FF2B5EF4-FFF2-40B4-BE49-F238E27FC236}">
                <a16:creationId xmlns:a16="http://schemas.microsoft.com/office/drawing/2014/main" id="{9245EA8A-6E54-4566-93B4-550803E9C1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89040" y="2788420"/>
            <a:ext cx="5526332" cy="3746833"/>
          </a:xfrm>
          <a:prstGeom prst="rect">
            <a:avLst/>
          </a:prstGeom>
          <a:ln>
            <a:solidFill>
              <a:schemeClr val="tx1"/>
            </a:solidFill>
          </a:ln>
        </p:spPr>
      </p:pic>
      <p:pic>
        <p:nvPicPr>
          <p:cNvPr id="13" name="Picture 12">
            <a:extLst>
              <a:ext uri="{FF2B5EF4-FFF2-40B4-BE49-F238E27FC236}">
                <a16:creationId xmlns:a16="http://schemas.microsoft.com/office/drawing/2014/main" id="{838A0672-0C7B-4F16-8659-DF13FEF21C7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10208" b="-1"/>
          <a:stretch/>
        </p:blipFill>
        <p:spPr>
          <a:xfrm>
            <a:off x="258334" y="1484576"/>
            <a:ext cx="3951038" cy="2476094"/>
          </a:xfrm>
          <a:prstGeom prst="rect">
            <a:avLst/>
          </a:prstGeom>
          <a:ln>
            <a:solidFill>
              <a:schemeClr val="tx1"/>
            </a:solidFill>
          </a:ln>
        </p:spPr>
      </p:pic>
      <p:sp>
        <p:nvSpPr>
          <p:cNvPr id="16" name="TextBox 15">
            <a:extLst>
              <a:ext uri="{FF2B5EF4-FFF2-40B4-BE49-F238E27FC236}">
                <a16:creationId xmlns:a16="http://schemas.microsoft.com/office/drawing/2014/main" id="{15F50E3F-28E4-4C89-ABCB-9D82F8BDA99D}"/>
              </a:ext>
            </a:extLst>
          </p:cNvPr>
          <p:cNvSpPr txBox="1"/>
          <p:nvPr/>
        </p:nvSpPr>
        <p:spPr>
          <a:xfrm>
            <a:off x="7059131" y="2957470"/>
            <a:ext cx="678947" cy="338554"/>
          </a:xfrm>
          <a:prstGeom prst="rect">
            <a:avLst/>
          </a:prstGeom>
          <a:noFill/>
        </p:spPr>
        <p:txBody>
          <a:bodyPr wrap="square" rtlCol="0">
            <a:spAutoFit/>
          </a:bodyPr>
          <a:lstStyle/>
          <a:p>
            <a:r>
              <a:rPr lang="en-US" sz="1600">
                <a:solidFill>
                  <a:schemeClr val="accent1">
                    <a:lumMod val="50000"/>
                  </a:schemeClr>
                </a:solidFill>
              </a:rPr>
              <a:t>POT2</a:t>
            </a:r>
          </a:p>
        </p:txBody>
      </p:sp>
      <p:sp>
        <p:nvSpPr>
          <p:cNvPr id="17" name="TextBox 16">
            <a:extLst>
              <a:ext uri="{FF2B5EF4-FFF2-40B4-BE49-F238E27FC236}">
                <a16:creationId xmlns:a16="http://schemas.microsoft.com/office/drawing/2014/main" id="{D92AC2B2-FADB-459F-A2C9-30E6D97DA4C9}"/>
              </a:ext>
            </a:extLst>
          </p:cNvPr>
          <p:cNvSpPr txBox="1"/>
          <p:nvPr/>
        </p:nvSpPr>
        <p:spPr>
          <a:xfrm>
            <a:off x="2101603" y="1484576"/>
            <a:ext cx="678947" cy="338554"/>
          </a:xfrm>
          <a:prstGeom prst="rect">
            <a:avLst/>
          </a:prstGeom>
          <a:noFill/>
        </p:spPr>
        <p:txBody>
          <a:bodyPr wrap="square" rtlCol="0">
            <a:spAutoFit/>
          </a:bodyPr>
          <a:lstStyle/>
          <a:p>
            <a:r>
              <a:rPr lang="en-US" sz="1600">
                <a:solidFill>
                  <a:schemeClr val="accent1">
                    <a:lumMod val="50000"/>
                  </a:schemeClr>
                </a:solidFill>
              </a:rPr>
              <a:t>POT2</a:t>
            </a:r>
          </a:p>
        </p:txBody>
      </p:sp>
      <p:sp>
        <p:nvSpPr>
          <p:cNvPr id="3" name="TextBox 2">
            <a:extLst>
              <a:ext uri="{FF2B5EF4-FFF2-40B4-BE49-F238E27FC236}">
                <a16:creationId xmlns:a16="http://schemas.microsoft.com/office/drawing/2014/main" id="{C5E5CB42-5102-40C2-9226-C8AD89BA34DF}"/>
              </a:ext>
            </a:extLst>
          </p:cNvPr>
          <p:cNvSpPr txBox="1"/>
          <p:nvPr/>
        </p:nvSpPr>
        <p:spPr>
          <a:xfrm>
            <a:off x="444137" y="4937760"/>
            <a:ext cx="3513909" cy="923330"/>
          </a:xfrm>
          <a:prstGeom prst="rect">
            <a:avLst/>
          </a:prstGeom>
          <a:noFill/>
        </p:spPr>
        <p:txBody>
          <a:bodyPr wrap="square" rtlCol="0">
            <a:spAutoFit/>
          </a:bodyPr>
          <a:lstStyle/>
          <a:p>
            <a:r>
              <a:rPr lang="en-US" b="0" i="0" dirty="0">
                <a:solidFill>
                  <a:srgbClr val="777777"/>
                </a:solidFill>
                <a:effectLst/>
              </a:rPr>
              <a:t>POT2 is a peaks over threshold analysis where, on average, there are 2 events per year</a:t>
            </a:r>
            <a:endParaRPr lang="en-US" dirty="0"/>
          </a:p>
        </p:txBody>
      </p:sp>
    </p:spTree>
    <p:extLst>
      <p:ext uri="{BB962C8B-B14F-4D97-AF65-F5344CB8AC3E}">
        <p14:creationId xmlns:p14="http://schemas.microsoft.com/office/powerpoint/2010/main" val="31209309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664776-C4F1-47C3-AAE9-4C25794AF820}"/>
              </a:ext>
            </a:extLst>
          </p:cNvPr>
          <p:cNvSpPr>
            <a:spLocks noGrp="1"/>
          </p:cNvSpPr>
          <p:nvPr>
            <p:ph type="title"/>
          </p:nvPr>
        </p:nvSpPr>
        <p:spPr/>
        <p:txBody>
          <a:bodyPr/>
          <a:lstStyle/>
          <a:p>
            <a:r>
              <a:rPr lang="en-US" dirty="0"/>
              <a:t>Questions or Feedback?</a:t>
            </a:r>
          </a:p>
        </p:txBody>
      </p:sp>
      <p:sp>
        <p:nvSpPr>
          <p:cNvPr id="5" name="Text Placeholder 4">
            <a:extLst>
              <a:ext uri="{FF2B5EF4-FFF2-40B4-BE49-F238E27FC236}">
                <a16:creationId xmlns:a16="http://schemas.microsoft.com/office/drawing/2014/main" id="{FBBC36CB-86AA-4C24-AD38-0488FFC7C7EF}"/>
              </a:ext>
            </a:extLst>
          </p:cNvPr>
          <p:cNvSpPr>
            <a:spLocks noGrp="1"/>
          </p:cNvSpPr>
          <p:nvPr>
            <p:ph type="body" idx="1"/>
          </p:nvPr>
        </p:nvSpPr>
        <p:spPr/>
        <p:txBody>
          <a:bodyPr/>
          <a:lstStyle/>
          <a:p>
            <a:endParaRPr lang="en-US" dirty="0"/>
          </a:p>
          <a:p>
            <a:r>
              <a:rPr lang="en-US" dirty="0">
                <a:hlinkClick r:id="rId3"/>
              </a:rPr>
              <a:t>https://www.usgs.gov/centers/dakota-water/science/flood-frequency-analysis-midwest-addressing-potential-nonstationary</a:t>
            </a:r>
            <a:endParaRPr lang="en-US" dirty="0"/>
          </a:p>
          <a:p>
            <a:endParaRPr lang="en-US" dirty="0"/>
          </a:p>
        </p:txBody>
      </p:sp>
      <p:sp>
        <p:nvSpPr>
          <p:cNvPr id="7" name="TextBox 6">
            <a:extLst>
              <a:ext uri="{FF2B5EF4-FFF2-40B4-BE49-F238E27FC236}">
                <a16:creationId xmlns:a16="http://schemas.microsoft.com/office/drawing/2014/main" id="{BF9F4D2F-AE33-42A8-BB2C-A777D30F9CC6}"/>
              </a:ext>
            </a:extLst>
          </p:cNvPr>
          <p:cNvSpPr txBox="1"/>
          <p:nvPr/>
        </p:nvSpPr>
        <p:spPr>
          <a:xfrm>
            <a:off x="3562067" y="563634"/>
            <a:ext cx="8126578" cy="1261884"/>
          </a:xfrm>
          <a:prstGeom prst="rect">
            <a:avLst/>
          </a:prstGeom>
          <a:noFill/>
        </p:spPr>
        <p:txBody>
          <a:bodyPr wrap="square">
            <a:spAutoFit/>
          </a:bodyPr>
          <a:lstStyle/>
          <a:p>
            <a:pPr algn="r"/>
            <a:r>
              <a:rPr lang="en-US" sz="4000" dirty="0"/>
              <a:t>Transportation Pooled Fund Project </a:t>
            </a:r>
            <a:br>
              <a:rPr lang="en-US" sz="4000" dirty="0"/>
            </a:br>
            <a:r>
              <a:rPr lang="en-US" sz="1800" dirty="0"/>
              <a:t>TPF-5(460) </a:t>
            </a:r>
            <a:r>
              <a:rPr lang="en-US" sz="1800" dirty="0">
                <a:hlinkClick r:id="rId4"/>
              </a:rPr>
              <a:t>https://www.pooledfund.org/Details/Study/687</a:t>
            </a:r>
            <a:endParaRPr lang="en-US" sz="1800" dirty="0"/>
          </a:p>
          <a:p>
            <a:pPr algn="r"/>
            <a:endParaRPr lang="en-US" sz="1800" dirty="0"/>
          </a:p>
        </p:txBody>
      </p:sp>
      <p:sp>
        <p:nvSpPr>
          <p:cNvPr id="6" name="TextBox 5">
            <a:extLst>
              <a:ext uri="{FF2B5EF4-FFF2-40B4-BE49-F238E27FC236}">
                <a16:creationId xmlns:a16="http://schemas.microsoft.com/office/drawing/2014/main" id="{4E7DAB24-1EEA-4955-A4A2-AD6A1EE18FE7}"/>
              </a:ext>
            </a:extLst>
          </p:cNvPr>
          <p:cNvSpPr txBox="1"/>
          <p:nvPr/>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10150926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7EBEE-D22B-459E-A6CB-6CB5275A35F1}"/>
              </a:ext>
            </a:extLst>
          </p:cNvPr>
          <p:cNvSpPr>
            <a:spLocks noGrp="1"/>
          </p:cNvSpPr>
          <p:nvPr>
            <p:ph type="title"/>
          </p:nvPr>
        </p:nvSpPr>
        <p:spPr/>
        <p:txBody>
          <a:bodyPr/>
          <a:lstStyle/>
          <a:p>
            <a:r>
              <a:rPr lang="en-US">
                <a:cs typeface="Calibri Light"/>
              </a:rPr>
              <a:t>Updates</a:t>
            </a:r>
            <a:endParaRPr lang="en-US"/>
          </a:p>
        </p:txBody>
      </p:sp>
      <p:sp>
        <p:nvSpPr>
          <p:cNvPr id="3" name="Content Placeholder 2">
            <a:extLst>
              <a:ext uri="{FF2B5EF4-FFF2-40B4-BE49-F238E27FC236}">
                <a16:creationId xmlns:a16="http://schemas.microsoft.com/office/drawing/2014/main" id="{2256FC5A-7246-4100-9034-CF3B3FC61ED6}"/>
              </a:ext>
            </a:extLst>
          </p:cNvPr>
          <p:cNvSpPr>
            <a:spLocks noGrp="1"/>
          </p:cNvSpPr>
          <p:nvPr>
            <p:ph idx="1"/>
          </p:nvPr>
        </p:nvSpPr>
        <p:spPr/>
        <p:txBody>
          <a:bodyPr vert="horz" lIns="91440" tIns="45720" rIns="91440" bIns="45720" rtlCol="0" anchor="t">
            <a:normAutofit fontScale="85000" lnSpcReduction="20000"/>
          </a:bodyPr>
          <a:lstStyle/>
          <a:p>
            <a:r>
              <a:rPr lang="en-US" dirty="0">
                <a:cs typeface="Calibri"/>
              </a:rPr>
              <a:t>Montana Department of Natural Resources &amp; Conservation will be joining </a:t>
            </a:r>
            <a:br>
              <a:rPr lang="en-US" dirty="0">
                <a:cs typeface="Calibri"/>
              </a:rPr>
            </a:br>
            <a:r>
              <a:rPr lang="en-US" dirty="0">
                <a:cs typeface="Calibri"/>
              </a:rPr>
              <a:t>the project soon.</a:t>
            </a:r>
          </a:p>
          <a:p>
            <a:r>
              <a:rPr lang="en-US" dirty="0">
                <a:cs typeface="Calibri"/>
              </a:rPr>
              <a:t>North Dakota State Water Commission is now the North Dakota Department of Water Resources.</a:t>
            </a:r>
          </a:p>
          <a:p>
            <a:r>
              <a:rPr lang="en-US" dirty="0">
                <a:cs typeface="Calibri"/>
              </a:rPr>
              <a:t>The NOAA National Weather Service Missouri River Basin Forecast Center is 75 years old.</a:t>
            </a:r>
          </a:p>
          <a:p>
            <a:r>
              <a:rPr lang="en-US" dirty="0">
                <a:cs typeface="Calibri"/>
              </a:rPr>
              <a:t>New USGS Climate Change Viewer</a:t>
            </a:r>
          </a:p>
          <a:p>
            <a:pPr lvl="1"/>
            <a:r>
              <a:rPr lang="en-US" dirty="0">
                <a:cs typeface="Calibri"/>
              </a:rPr>
              <a:t>View predicted changes by State, County, or HUC under different models and emission scenarios</a:t>
            </a:r>
          </a:p>
          <a:p>
            <a:r>
              <a:rPr lang="en-US" dirty="0">
                <a:cs typeface="Calibri"/>
              </a:rPr>
              <a:t>USGS Midwest Climate Adaptation Science Center Consortium announced </a:t>
            </a:r>
          </a:p>
          <a:p>
            <a:pPr lvl="1"/>
            <a:r>
              <a:rPr lang="en-US" dirty="0">
                <a:cs typeface="Calibri"/>
              </a:rPr>
              <a:t>University of Minnesota and seven partner organizations, University of Wisconsin-Madison, the College of the Menominee Nation, the Great Lakes Indian Fish and Wildlife Commission, Michigan State University, Indiana University, the University of Illinois, and the Nature Conservancy</a:t>
            </a:r>
          </a:p>
          <a:p>
            <a:endParaRPr lang="en-US" dirty="0">
              <a:cs typeface="Calibri"/>
            </a:endParaRPr>
          </a:p>
        </p:txBody>
      </p:sp>
    </p:spTree>
    <p:extLst>
      <p:ext uri="{BB962C8B-B14F-4D97-AF65-F5344CB8AC3E}">
        <p14:creationId xmlns:p14="http://schemas.microsoft.com/office/powerpoint/2010/main" val="1786901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A7E1AC-A647-4740-B563-9C3A992136F7}"/>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C304A852-9DDC-4F7D-B318-C1815B1699B3}"/>
              </a:ext>
            </a:extLst>
          </p:cNvPr>
          <p:cNvSpPr>
            <a:spLocks noGrp="1"/>
          </p:cNvSpPr>
          <p:nvPr>
            <p:ph idx="1"/>
          </p:nvPr>
        </p:nvSpPr>
        <p:spPr/>
        <p:txBody>
          <a:bodyPr numCol="1">
            <a:normAutofit fontScale="85000" lnSpcReduction="10000"/>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England, Jr., J.F., Cohn, T.A., Faber, B.A., </a:t>
            </a:r>
            <a:r>
              <a:rPr lang="en-US" sz="1800" dirty="0" err="1">
                <a:effectLst/>
                <a:latin typeface="Calibri" panose="020F0502020204030204" pitchFamily="34" charset="0"/>
                <a:ea typeface="Calibri" panose="020F0502020204030204" pitchFamily="34" charset="0"/>
                <a:cs typeface="Calibri" panose="020F0502020204030204" pitchFamily="34" charset="0"/>
              </a:rPr>
              <a:t>Stedinger</a:t>
            </a:r>
            <a:r>
              <a:rPr lang="en-US" sz="1800" dirty="0">
                <a:effectLst/>
                <a:latin typeface="Calibri" panose="020F0502020204030204" pitchFamily="34" charset="0"/>
                <a:ea typeface="Calibri" panose="020F0502020204030204" pitchFamily="34" charset="0"/>
                <a:cs typeface="Calibri" panose="020F0502020204030204" pitchFamily="34" charset="0"/>
              </a:rPr>
              <a:t>, J.R., Thomas Jr., W.O., Veilleux, A.G., Kiang, J.E., and Mason, R.R., 2018, Guidelines for determining flood flow frequency-Bulletin 17C: U.S. Geological Survey Techniques and Methods 4-B5, 148 p., accessed June 20, 2018,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2"/>
              </a:rPr>
              <a:t>https://doi.org/10.3133/tm4B5</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National Cooperative Highway Research Program, 2021, Flood-frequency analysis in the Midwest—Addressing potential nonstationary annual peak-flow records, accessed October 1, 2021, at Transportation Pooled Fund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3"/>
              </a:rPr>
              <a:t>https://www.pooledfund.org/Details/Study/687</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Ryberg, K.R., Hodgkins, G.A., and Dudley, R.W., 2020, Change points in annual peak </a:t>
            </a:r>
            <a:r>
              <a:rPr lang="en-US" sz="1800" dirty="0" err="1">
                <a:effectLst/>
                <a:latin typeface="Calibri" panose="020F0502020204030204" pitchFamily="34" charset="0"/>
                <a:ea typeface="Calibri" panose="020F0502020204030204" pitchFamily="34" charset="0"/>
                <a:cs typeface="Calibri" panose="020F0502020204030204" pitchFamily="34" charset="0"/>
              </a:rPr>
              <a:t>streamflows</a:t>
            </a:r>
            <a:r>
              <a:rPr lang="en-US" sz="1800" dirty="0">
                <a:effectLst/>
                <a:latin typeface="Calibri" panose="020F0502020204030204" pitchFamily="34" charset="0"/>
                <a:ea typeface="Calibri" panose="020F0502020204030204" pitchFamily="34" charset="0"/>
                <a:cs typeface="Calibri" panose="020F0502020204030204" pitchFamily="34" charset="0"/>
              </a:rPr>
              <a:t>—Method comparisons and historical change points in the United States: Journal of Hydrology, v. 583, p. 124307,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4"/>
              </a:rPr>
              <a:t>https://doi.org/10.1016/j.jhydrol.2019.124307</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University Archives Photograph Collection, 2001, Elwyn F. Chandler (1872–1944), accessed October 1, 2021, at University of North Dakota Scholarly Commons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5"/>
              </a:rPr>
              <a:t>https://commons.und.edu/archive-photos/101/</a:t>
            </a: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Army Corps of Engineers, 2018, National inventory of dams: U.S. Army Corps of Engineers, accessed November 12, 2021,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6"/>
              </a:rPr>
              <a:t>https://nid.usace.army.mil/ords/f?p=105:1::::::.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Geological Survey, 2021a, Peak streamflow for the Nation, accessed November 12, 2021,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7"/>
              </a:rPr>
              <a:t>https://doi.org/10.5066/F7P55KJN</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Geological Survey, 2021b, Surface-water daily data for the Nation, accessed November 12, 2021,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7"/>
              </a:rPr>
              <a:t>https://doi.org/10.5066/F7P55KJN</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US" dirty="0"/>
          </a:p>
        </p:txBody>
      </p:sp>
    </p:spTree>
    <p:extLst>
      <p:ext uri="{BB962C8B-B14F-4D97-AF65-F5344CB8AC3E}">
        <p14:creationId xmlns:p14="http://schemas.microsoft.com/office/powerpoint/2010/main" val="680914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1A7E1AC-A647-4740-B563-9C3A992136F7}"/>
              </a:ext>
            </a:extLst>
          </p:cNvPr>
          <p:cNvSpPr>
            <a:spLocks noGrp="1"/>
          </p:cNvSpPr>
          <p:nvPr>
            <p:ph type="title"/>
          </p:nvPr>
        </p:nvSpPr>
        <p:spPr/>
        <p:txBody>
          <a:bodyPr/>
          <a:lstStyle/>
          <a:p>
            <a:r>
              <a:rPr lang="en-US" dirty="0"/>
              <a:t>References</a:t>
            </a:r>
          </a:p>
        </p:txBody>
      </p:sp>
      <p:sp>
        <p:nvSpPr>
          <p:cNvPr id="5" name="Content Placeholder 4">
            <a:extLst>
              <a:ext uri="{FF2B5EF4-FFF2-40B4-BE49-F238E27FC236}">
                <a16:creationId xmlns:a16="http://schemas.microsoft.com/office/drawing/2014/main" id="{C304A852-9DDC-4F7D-B318-C1815B1699B3}"/>
              </a:ext>
            </a:extLst>
          </p:cNvPr>
          <p:cNvSpPr>
            <a:spLocks noGrp="1"/>
          </p:cNvSpPr>
          <p:nvPr>
            <p:ph idx="1"/>
          </p:nvPr>
        </p:nvSpPr>
        <p:spPr/>
        <p:txBody>
          <a:bodyPr numCol="1">
            <a:normAutofit fontScale="92500" lnSpcReduction="20000"/>
          </a:bodyPr>
          <a:lstStyle/>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Geological Survey, 2021c, USGS raster-</a:t>
            </a:r>
            <a:r>
              <a:rPr lang="en-US" sz="1800" dirty="0">
                <a:latin typeface="Calibri" panose="020F0502020204030204" pitchFamily="34" charset="0"/>
                <a:ea typeface="Calibri" panose="020F0502020204030204" pitchFamily="34" charset="0"/>
                <a:cs typeface="Calibri" panose="020F0502020204030204" pitchFamily="34" charset="0"/>
              </a:rPr>
              <a:t>h</a:t>
            </a:r>
            <a:r>
              <a:rPr lang="en-US" sz="1800" dirty="0">
                <a:effectLst/>
                <a:latin typeface="Calibri" panose="020F0502020204030204" pitchFamily="34" charset="0"/>
                <a:ea typeface="Calibri" panose="020F0502020204030204" pitchFamily="34" charset="0"/>
                <a:cs typeface="Calibri" panose="020F0502020204030204" pitchFamily="34" charset="0"/>
              </a:rPr>
              <a:t>ydrograph </a:t>
            </a:r>
            <a:r>
              <a:rPr lang="en-US" sz="1800" dirty="0">
                <a:latin typeface="Calibri" panose="020F0502020204030204" pitchFamily="34" charset="0"/>
                <a:ea typeface="Calibri" panose="020F0502020204030204" pitchFamily="34" charset="0"/>
                <a:cs typeface="Calibri" panose="020F0502020204030204" pitchFamily="34" charset="0"/>
              </a:rPr>
              <a:t>b</a:t>
            </a:r>
            <a:r>
              <a:rPr lang="en-US" sz="1800" dirty="0">
                <a:effectLst/>
                <a:latin typeface="Calibri" panose="020F0502020204030204" pitchFamily="34" charset="0"/>
                <a:ea typeface="Calibri" panose="020F0502020204030204" pitchFamily="34" charset="0"/>
                <a:cs typeface="Calibri" panose="020F0502020204030204" pitchFamily="34" charset="0"/>
              </a:rPr>
              <a:t>uilder, accessed October 1, 2021, at </a:t>
            </a:r>
            <a:r>
              <a:rPr lang="en-US" sz="1800" dirty="0" err="1">
                <a:effectLst/>
                <a:latin typeface="Calibri" panose="020F0502020204030204" pitchFamily="34" charset="0"/>
                <a:ea typeface="Calibri" panose="020F0502020204030204" pitchFamily="34" charset="0"/>
                <a:cs typeface="Calibri" panose="020F0502020204030204" pitchFamily="34" charset="0"/>
              </a:rPr>
              <a:t>WaterWatch</a:t>
            </a:r>
            <a:r>
              <a:rPr lang="en-US" sz="1800" dirty="0">
                <a:effectLst/>
                <a:latin typeface="Calibri" panose="020F0502020204030204" pitchFamily="34" charset="0"/>
                <a:ea typeface="Calibri" panose="020F0502020204030204" pitchFamily="34" charset="0"/>
                <a:cs typeface="Calibri" panose="020F0502020204030204" pitchFamily="34" charset="0"/>
              </a:rPr>
              <a:t>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3"/>
              </a:rPr>
              <a:t>https://waterwatch.usgs.gov/index.php?id=wwchart_rastergraph</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Geological Survey, 2021d, USGS streamflow </a:t>
            </a:r>
            <a:r>
              <a:rPr lang="en-US" sz="1800" dirty="0">
                <a:latin typeface="Calibri" panose="020F0502020204030204" pitchFamily="34" charset="0"/>
                <a:ea typeface="Calibri" panose="020F0502020204030204" pitchFamily="34" charset="0"/>
                <a:cs typeface="Calibri" panose="020F0502020204030204" pitchFamily="34" charset="0"/>
              </a:rPr>
              <a:t>d</a:t>
            </a:r>
            <a:r>
              <a:rPr lang="en-US" sz="1800" dirty="0">
                <a:effectLst/>
                <a:latin typeface="Calibri" panose="020F0502020204030204" pitchFamily="34" charset="0"/>
                <a:ea typeface="Calibri" panose="020F0502020204030204" pitchFamily="34" charset="0"/>
                <a:cs typeface="Calibri" panose="020F0502020204030204" pitchFamily="34" charset="0"/>
              </a:rPr>
              <a:t>uration hydrograph </a:t>
            </a:r>
            <a:r>
              <a:rPr lang="en-US" sz="1800" dirty="0">
                <a:latin typeface="Calibri" panose="020F0502020204030204" pitchFamily="34" charset="0"/>
                <a:ea typeface="Calibri" panose="020F0502020204030204" pitchFamily="34" charset="0"/>
                <a:cs typeface="Calibri" panose="020F0502020204030204" pitchFamily="34" charset="0"/>
              </a:rPr>
              <a:t>b</a:t>
            </a:r>
            <a:r>
              <a:rPr lang="en-US" sz="1800" dirty="0">
                <a:effectLst/>
                <a:latin typeface="Calibri" panose="020F0502020204030204" pitchFamily="34" charset="0"/>
                <a:ea typeface="Calibri" panose="020F0502020204030204" pitchFamily="34" charset="0"/>
                <a:cs typeface="Calibri" panose="020F0502020204030204" pitchFamily="34" charset="0"/>
              </a:rPr>
              <a:t>uilder, accessed October 1, 2021, at </a:t>
            </a:r>
            <a:r>
              <a:rPr lang="en-US" sz="1800" dirty="0" err="1">
                <a:effectLst/>
                <a:latin typeface="Calibri" panose="020F0502020204030204" pitchFamily="34" charset="0"/>
                <a:ea typeface="Calibri" panose="020F0502020204030204" pitchFamily="34" charset="0"/>
                <a:cs typeface="Calibri" panose="020F0502020204030204" pitchFamily="34" charset="0"/>
              </a:rPr>
              <a:t>WaterWatch</a:t>
            </a:r>
            <a:r>
              <a:rPr lang="en-US" sz="1800" dirty="0">
                <a:effectLst/>
                <a:latin typeface="Calibri" panose="020F0502020204030204" pitchFamily="34" charset="0"/>
                <a:ea typeface="Calibri" panose="020F0502020204030204" pitchFamily="34" charset="0"/>
                <a:cs typeface="Calibri" panose="020F0502020204030204" pitchFamily="34" charset="0"/>
              </a:rPr>
              <a:t>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4"/>
              </a:rPr>
              <a:t>https://waterwatch.usgs.gov/?id=wwchart_sitedur</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Geological Survey Dakota Water Science Center, 2021a, Cannonball River at </a:t>
            </a:r>
            <a:r>
              <a:rPr lang="en-US" sz="1800" dirty="0" err="1">
                <a:effectLst/>
                <a:latin typeface="Calibri" panose="020F0502020204030204" pitchFamily="34" charset="0"/>
                <a:ea typeface="Calibri" panose="020F0502020204030204" pitchFamily="34" charset="0"/>
                <a:cs typeface="Calibri" panose="020F0502020204030204" pitchFamily="34" charset="0"/>
              </a:rPr>
              <a:t>Breien</a:t>
            </a:r>
            <a:r>
              <a:rPr lang="en-US" sz="1800" dirty="0">
                <a:effectLst/>
                <a:latin typeface="Calibri" panose="020F0502020204030204" pitchFamily="34" charset="0"/>
                <a:ea typeface="Calibri" panose="020F0502020204030204" pitchFamily="34" charset="0"/>
                <a:cs typeface="Calibri" panose="020F0502020204030204" pitchFamily="34" charset="0"/>
              </a:rPr>
              <a:t>, North Dakota, accessed October 1, 2021, at Dakota Water Science Center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5"/>
              </a:rPr>
              <a:t>https://www.usgs.gov/centers/dakota-water/science/cannonball-river-breien-north-dakota?qt-science_center_objects=0#qt-science_center_objects</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Geological Survey Dakota Water Science Center, 2021b, Flood-frequency analysis in the Midwest—Addressing potential nonstationary annual peak-flow records, accessed October 1, 2021, at Dakota Water Science Center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6"/>
              </a:rPr>
              <a:t>https://www.usgs.gov/centers/dakota-water/science/flood-frequency-analysis-midwest-addressing-potential-nonstationary?qt-science_center_objects=0#qt-science_center_objects</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indent="0">
              <a:lnSpc>
                <a:spcPct val="107000"/>
              </a:lnSpc>
              <a:spcBef>
                <a:spcPts val="0"/>
              </a:spcBef>
              <a:spcAft>
                <a:spcPts val="800"/>
              </a:spcAft>
              <a:buNone/>
            </a:pPr>
            <a:r>
              <a:rPr lang="en-US" sz="1800" dirty="0">
                <a:effectLst/>
                <a:latin typeface="Calibri" panose="020F0502020204030204" pitchFamily="34" charset="0"/>
                <a:ea typeface="Calibri" panose="020F0502020204030204" pitchFamily="34" charset="0"/>
                <a:cs typeface="Calibri" panose="020F0502020204030204" pitchFamily="34" charset="0"/>
              </a:rPr>
              <a:t>U.S. Geological Survey Dakota Water Science Center, 2021c, Pembina River at Neche, North Dakota, accessed October 1, 2021, at Dakota Water Science Center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7"/>
              </a:rPr>
              <a:t>https://www.usgs.gov/centers/dakota-water/science/pembina-river-neche-north-dakota?qt-science_center_objects=0#qt-science_center_objects</a:t>
            </a:r>
            <a:r>
              <a:rPr lang="en-US" sz="1800" dirty="0">
                <a:effectLst/>
                <a:latin typeface="Calibri" panose="020F0502020204030204" pitchFamily="34" charset="0"/>
                <a:ea typeface="Calibri" panose="020F0502020204030204" pitchFamily="34" charset="0"/>
                <a:cs typeface="Calibri" panose="020F0502020204030204" pitchFamily="34" charset="0"/>
              </a:rPr>
              <a:t>.</a:t>
            </a:r>
          </a:p>
          <a:p>
            <a:pPr marL="0" marR="0" indent="0">
              <a:lnSpc>
                <a:spcPct val="107000"/>
              </a:lnSpc>
              <a:spcBef>
                <a:spcPts val="0"/>
              </a:spcBef>
              <a:spcAft>
                <a:spcPts val="800"/>
              </a:spcAft>
              <a:buNone/>
            </a:pPr>
            <a:r>
              <a:rPr lang="en-US" sz="1800" dirty="0" err="1">
                <a:effectLst/>
                <a:latin typeface="Calibri" panose="020F0502020204030204" pitchFamily="34" charset="0"/>
                <a:ea typeface="Calibri" panose="020F0502020204030204" pitchFamily="34" charset="0"/>
                <a:cs typeface="Calibri" panose="020F0502020204030204" pitchFamily="34" charset="0"/>
              </a:rPr>
              <a:t>Wieczorek</a:t>
            </a:r>
            <a:r>
              <a:rPr lang="en-US" sz="1800" dirty="0">
                <a:effectLst/>
                <a:latin typeface="Calibri" panose="020F0502020204030204" pitchFamily="34" charset="0"/>
                <a:ea typeface="Calibri" panose="020F0502020204030204" pitchFamily="34" charset="0"/>
                <a:cs typeface="Calibri" panose="020F0502020204030204" pitchFamily="34" charset="0"/>
              </a:rPr>
              <a:t>, M.E., </a:t>
            </a:r>
            <a:r>
              <a:rPr lang="en-US" sz="1800" dirty="0" err="1">
                <a:effectLst/>
                <a:latin typeface="Calibri" panose="020F0502020204030204" pitchFamily="34" charset="0"/>
                <a:ea typeface="Calibri" panose="020F0502020204030204" pitchFamily="34" charset="0"/>
                <a:cs typeface="Calibri" panose="020F0502020204030204" pitchFamily="34" charset="0"/>
              </a:rPr>
              <a:t>Wolock</a:t>
            </a:r>
            <a:r>
              <a:rPr lang="en-US" sz="1800" dirty="0">
                <a:effectLst/>
                <a:latin typeface="Calibri" panose="020F0502020204030204" pitchFamily="34" charset="0"/>
                <a:ea typeface="Calibri" panose="020F0502020204030204" pitchFamily="34" charset="0"/>
                <a:cs typeface="Calibri" panose="020F0502020204030204" pitchFamily="34" charset="0"/>
              </a:rPr>
              <a:t>, D.M., and McCarthy, P.M., 2021, Dam impact/disturbance metrics for the conterminous United States, 1800 to 2018: U.S. Geological Survey, accessed at </a:t>
            </a:r>
            <a:r>
              <a:rPr lang="en-US" sz="1800" dirty="0">
                <a:effectLst/>
                <a:latin typeface="Calibri" panose="020F0502020204030204" pitchFamily="34" charset="0"/>
                <a:ea typeface="Calibri" panose="020F0502020204030204" pitchFamily="34" charset="0"/>
                <a:cs typeface="Calibri" panose="020F0502020204030204" pitchFamily="34" charset="0"/>
                <a:hlinkClick r:id="rId8"/>
              </a:rPr>
              <a:t>https://doi.org/10.5066/P92S9ZX6</a:t>
            </a:r>
            <a:r>
              <a:rPr lang="en-US" sz="1800" dirty="0">
                <a:effectLst/>
                <a:latin typeface="Calibri" panose="020F0502020204030204" pitchFamily="34" charset="0"/>
                <a:ea typeface="Calibri" panose="020F0502020204030204" pitchFamily="34" charset="0"/>
                <a:cs typeface="Calibri" panose="020F0502020204030204" pitchFamily="34" charset="0"/>
              </a:rPr>
              <a:t>. </a:t>
            </a:r>
          </a:p>
          <a:p>
            <a:pPr marL="0" marR="0" indent="0">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9609329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8697EAE-9138-448D-A0F7-0CC0B464F179}"/>
              </a:ext>
            </a:extLst>
          </p:cNvPr>
          <p:cNvPicPr>
            <a:picLocks noGrp="1" noChangeAspect="1"/>
          </p:cNvPicPr>
          <p:nvPr>
            <p:ph idx="1"/>
          </p:nvPr>
        </p:nvPicPr>
        <p:blipFill>
          <a:blip r:embed="rId3"/>
          <a:stretch>
            <a:fillRect/>
          </a:stretch>
        </p:blipFill>
        <p:spPr>
          <a:xfrm>
            <a:off x="7282546" y="122944"/>
            <a:ext cx="4200294" cy="6500246"/>
          </a:xfrm>
          <a:prstGeom prst="rect">
            <a:avLst/>
          </a:prstGeom>
        </p:spPr>
      </p:pic>
      <p:sp>
        <p:nvSpPr>
          <p:cNvPr id="2" name="Title 1">
            <a:extLst>
              <a:ext uri="{FF2B5EF4-FFF2-40B4-BE49-F238E27FC236}">
                <a16:creationId xmlns:a16="http://schemas.microsoft.com/office/drawing/2014/main" id="{E12247CE-228F-44A9-97F3-C065FDECD54A}"/>
              </a:ext>
            </a:extLst>
          </p:cNvPr>
          <p:cNvSpPr>
            <a:spLocks noGrp="1"/>
          </p:cNvSpPr>
          <p:nvPr>
            <p:ph type="title"/>
          </p:nvPr>
        </p:nvSpPr>
        <p:spPr/>
        <p:txBody>
          <a:bodyPr/>
          <a:lstStyle/>
          <a:p>
            <a:r>
              <a:rPr lang="en-US" dirty="0"/>
              <a:t>Changes to Water Data Access</a:t>
            </a:r>
          </a:p>
        </p:txBody>
      </p:sp>
      <p:sp>
        <p:nvSpPr>
          <p:cNvPr id="4" name="Text Placeholder 3">
            <a:extLst>
              <a:ext uri="{FF2B5EF4-FFF2-40B4-BE49-F238E27FC236}">
                <a16:creationId xmlns:a16="http://schemas.microsoft.com/office/drawing/2014/main" id="{F29B7B2C-7E85-4E06-9322-8DAEAAAF5968}"/>
              </a:ext>
            </a:extLst>
          </p:cNvPr>
          <p:cNvSpPr>
            <a:spLocks noGrp="1"/>
          </p:cNvSpPr>
          <p:nvPr>
            <p:ph type="body" sz="half" idx="2"/>
          </p:nvPr>
        </p:nvSpPr>
        <p:spPr/>
        <p:txBody>
          <a:bodyPr/>
          <a:lstStyle/>
          <a:p>
            <a:endParaRPr lang="en-US" dirty="0"/>
          </a:p>
          <a:p>
            <a:r>
              <a:rPr lang="en-US" sz="1800" b="0" i="0" dirty="0">
                <a:solidFill>
                  <a:srgbClr val="1B1B1B"/>
                </a:solidFill>
                <a:effectLst/>
              </a:rPr>
              <a:t>Our </a:t>
            </a:r>
            <a:r>
              <a:rPr lang="en-US" sz="1800" b="0" i="0" dirty="0">
                <a:solidFill>
                  <a:srgbClr val="000000"/>
                </a:solidFill>
                <a:effectLst/>
              </a:rPr>
              <a:t>legacy system has become </a:t>
            </a:r>
            <a:r>
              <a:rPr lang="en-US" sz="1800" b="0" i="0" dirty="0">
                <a:effectLst/>
              </a:rPr>
              <a:t>outdated and prevents crucial updates from being made, so we’re rebuilding our data delivery system. At USGS, we know it’s critical for water data to be accessible, usable, and discoverable for all U.S. citizens. We’d like to tell you all about how we’re prioritizing better data delivery, so you have the information you need to make important decisions. </a:t>
            </a:r>
            <a:endParaRPr lang="en-US" dirty="0"/>
          </a:p>
        </p:txBody>
      </p:sp>
    </p:spTree>
    <p:extLst>
      <p:ext uri="{BB962C8B-B14F-4D97-AF65-F5344CB8AC3E}">
        <p14:creationId xmlns:p14="http://schemas.microsoft.com/office/powerpoint/2010/main" val="17988080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F9260-969E-48C5-A257-BF1C2356B48F}"/>
              </a:ext>
            </a:extLst>
          </p:cNvPr>
          <p:cNvSpPr>
            <a:spLocks noGrp="1"/>
          </p:cNvSpPr>
          <p:nvPr>
            <p:ph type="title"/>
          </p:nvPr>
        </p:nvSpPr>
        <p:spPr/>
        <p:txBody>
          <a:bodyPr/>
          <a:lstStyle/>
          <a:p>
            <a:r>
              <a:rPr lang="en-US"/>
              <a:t>Updates from Last Quarterly Meeting</a:t>
            </a:r>
          </a:p>
        </p:txBody>
      </p:sp>
      <p:sp>
        <p:nvSpPr>
          <p:cNvPr id="4" name="Text Placeholder 3">
            <a:extLst>
              <a:ext uri="{FF2B5EF4-FFF2-40B4-BE49-F238E27FC236}">
                <a16:creationId xmlns:a16="http://schemas.microsoft.com/office/drawing/2014/main" id="{FD0CFAF8-B1FC-4733-92AD-1FBE67C4ECFF}"/>
              </a:ext>
            </a:extLst>
          </p:cNvPr>
          <p:cNvSpPr>
            <a:spLocks noGrp="1"/>
          </p:cNvSpPr>
          <p:nvPr>
            <p:ph type="body" idx="1"/>
          </p:nvPr>
        </p:nvSpPr>
        <p:spPr/>
        <p:txBody>
          <a:bodyPr/>
          <a:lstStyle/>
          <a:p>
            <a:r>
              <a:rPr lang="en-US"/>
              <a:t>Science Communication Training</a:t>
            </a:r>
          </a:p>
        </p:txBody>
      </p:sp>
    </p:spTree>
    <p:extLst>
      <p:ext uri="{BB962C8B-B14F-4D97-AF65-F5344CB8AC3E}">
        <p14:creationId xmlns:p14="http://schemas.microsoft.com/office/powerpoint/2010/main" val="25559228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2AF4-7382-4AA1-8D94-F1553E43B202}"/>
              </a:ext>
            </a:extLst>
          </p:cNvPr>
          <p:cNvSpPr>
            <a:spLocks noGrp="1"/>
          </p:cNvSpPr>
          <p:nvPr>
            <p:ph type="title"/>
          </p:nvPr>
        </p:nvSpPr>
        <p:spPr/>
        <p:txBody>
          <a:bodyPr anchor="t">
            <a:normAutofit fontScale="90000"/>
          </a:bodyPr>
          <a:lstStyle/>
          <a:p>
            <a:r>
              <a:rPr lang="en-US" dirty="0" err="1"/>
              <a:t>Alda</a:t>
            </a:r>
            <a:r>
              <a:rPr lang="en-US" dirty="0"/>
              <a:t> Center Training September 15, 2021</a:t>
            </a:r>
            <a:br>
              <a:rPr lang="en-US" dirty="0"/>
            </a:br>
            <a:r>
              <a:rPr lang="en-US" sz="3600" dirty="0"/>
              <a:t>Creating Connections: An Introduction to the </a:t>
            </a:r>
            <a:r>
              <a:rPr lang="en-US" sz="3600" dirty="0" err="1"/>
              <a:t>Alda</a:t>
            </a:r>
            <a:r>
              <a:rPr lang="en-US" sz="3600" dirty="0"/>
              <a:t> Method</a:t>
            </a:r>
            <a:endParaRPr lang="en-US" dirty="0"/>
          </a:p>
        </p:txBody>
      </p:sp>
      <p:sp>
        <p:nvSpPr>
          <p:cNvPr id="15" name="Content Placeholder 14">
            <a:extLst>
              <a:ext uri="{FF2B5EF4-FFF2-40B4-BE49-F238E27FC236}">
                <a16:creationId xmlns:a16="http://schemas.microsoft.com/office/drawing/2014/main" id="{D443D842-D89A-48C5-AF7C-1736BB80FF2D}"/>
              </a:ext>
            </a:extLst>
          </p:cNvPr>
          <p:cNvSpPr>
            <a:spLocks noGrp="1"/>
          </p:cNvSpPr>
          <p:nvPr>
            <p:ph idx="1"/>
          </p:nvPr>
        </p:nvSpPr>
        <p:spPr/>
        <p:txBody>
          <a:bodyPr vert="horz" lIns="91440" tIns="45720" rIns="91440" bIns="45720" rtlCol="0" anchor="t">
            <a:normAutofit/>
          </a:bodyPr>
          <a:lstStyle/>
          <a:p>
            <a:r>
              <a:rPr lang="en-US" dirty="0">
                <a:ea typeface="+mn-lt"/>
                <a:cs typeface="+mn-lt"/>
              </a:rPr>
              <a:t>Identify strategies to make a message memorable</a:t>
            </a:r>
            <a:endParaRPr lang="en-US" dirty="0">
              <a:cs typeface="Calibri" panose="020F0502020204030204"/>
            </a:endParaRPr>
          </a:p>
          <a:p>
            <a:pPr lvl="1"/>
            <a:r>
              <a:rPr lang="en-US" dirty="0">
                <a:ea typeface="+mn-lt"/>
                <a:cs typeface="+mn-lt"/>
              </a:rPr>
              <a:t>Getting to know each other exercise that we later came back to.</a:t>
            </a:r>
          </a:p>
          <a:p>
            <a:pPr lvl="1"/>
            <a:r>
              <a:rPr lang="en-US" dirty="0">
                <a:ea typeface="+mn-lt"/>
                <a:cs typeface="+mn-lt"/>
              </a:rPr>
              <a:t>What do we remember about people? (pets, food they ate!)</a:t>
            </a:r>
          </a:p>
          <a:p>
            <a:r>
              <a:rPr lang="en-US" dirty="0">
                <a:ea typeface="+mn-lt"/>
                <a:cs typeface="+mn-lt"/>
              </a:rPr>
              <a:t>Recognize and begin to avoid using complex terminology and jargon</a:t>
            </a:r>
            <a:endParaRPr lang="en-US" dirty="0"/>
          </a:p>
          <a:p>
            <a:pPr lvl="1"/>
            <a:r>
              <a:rPr lang="en-US" dirty="0">
                <a:ea typeface="+mn-lt"/>
                <a:cs typeface="+mn-lt"/>
              </a:rPr>
              <a:t>Did a writeup about what we do and identified 5 key words.</a:t>
            </a:r>
          </a:p>
          <a:p>
            <a:pPr lvl="1"/>
            <a:r>
              <a:rPr lang="en-US" dirty="0">
                <a:ea typeface="+mn-lt"/>
                <a:cs typeface="+mn-lt"/>
              </a:rPr>
              <a:t>Later, we had to substitute other things for those thoughtful key words!</a:t>
            </a:r>
          </a:p>
          <a:p>
            <a:r>
              <a:rPr lang="en-US" dirty="0">
                <a:ea typeface="+mn-lt"/>
                <a:cs typeface="+mn-lt"/>
              </a:rPr>
              <a:t>Use a three-step process to design a message strategically</a:t>
            </a:r>
            <a:endParaRPr lang="en-US" dirty="0"/>
          </a:p>
          <a:p>
            <a:pPr marL="971550" lvl="1" indent="-514350">
              <a:buAutoNum type="arabicPeriod"/>
            </a:pPr>
            <a:r>
              <a:rPr lang="en-US" dirty="0">
                <a:cs typeface="Calibri"/>
              </a:rPr>
              <a:t>Draw attention</a:t>
            </a:r>
          </a:p>
          <a:p>
            <a:pPr marL="971550" lvl="1" indent="-514350">
              <a:buAutoNum type="arabicPeriod"/>
            </a:pPr>
            <a:r>
              <a:rPr lang="en-US" dirty="0">
                <a:cs typeface="Calibri"/>
              </a:rPr>
              <a:t>Share your passion</a:t>
            </a:r>
          </a:p>
          <a:p>
            <a:pPr marL="971550" lvl="1" indent="-514350">
              <a:buAutoNum type="arabicPeriod"/>
            </a:pPr>
            <a:r>
              <a:rPr lang="en-US" dirty="0">
                <a:cs typeface="Calibri"/>
              </a:rPr>
              <a:t>Highlight relevance</a:t>
            </a:r>
          </a:p>
          <a:p>
            <a:endParaRPr lang="en-US" dirty="0">
              <a:cs typeface="Calibri"/>
            </a:endParaRPr>
          </a:p>
        </p:txBody>
      </p:sp>
      <p:pic>
        <p:nvPicPr>
          <p:cNvPr id="10" name="Picture 9">
            <a:extLst>
              <a:ext uri="{FF2B5EF4-FFF2-40B4-BE49-F238E27FC236}">
                <a16:creationId xmlns:a16="http://schemas.microsoft.com/office/drawing/2014/main" id="{05278506-E8CF-4FEE-8416-45F5B239F3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14217" y="5217527"/>
            <a:ext cx="3295650" cy="1275348"/>
          </a:xfrm>
          <a:prstGeom prst="rect">
            <a:avLst/>
          </a:prstGeom>
        </p:spPr>
      </p:pic>
    </p:spTree>
    <p:extLst>
      <p:ext uri="{BB962C8B-B14F-4D97-AF65-F5344CB8AC3E}">
        <p14:creationId xmlns:p14="http://schemas.microsoft.com/office/powerpoint/2010/main" val="1691458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E2AF4-7382-4AA1-8D94-F1553E43B202}"/>
              </a:ext>
            </a:extLst>
          </p:cNvPr>
          <p:cNvSpPr>
            <a:spLocks noGrp="1"/>
          </p:cNvSpPr>
          <p:nvPr>
            <p:ph type="title"/>
          </p:nvPr>
        </p:nvSpPr>
        <p:spPr/>
        <p:txBody>
          <a:bodyPr anchor="t">
            <a:normAutofit/>
          </a:bodyPr>
          <a:lstStyle/>
          <a:p>
            <a:r>
              <a:rPr lang="en-US" dirty="0" err="1"/>
              <a:t>Alda</a:t>
            </a:r>
            <a:r>
              <a:rPr lang="en-US"/>
              <a:t> Center Training September 23, 2021</a:t>
            </a:r>
            <a:br>
              <a:rPr lang="en-US"/>
            </a:br>
            <a:r>
              <a:rPr lang="en-US" sz="3600"/>
              <a:t>The Essentials Online, USGS Only</a:t>
            </a:r>
            <a:endParaRPr lang="en-US"/>
          </a:p>
        </p:txBody>
      </p:sp>
      <p:sp>
        <p:nvSpPr>
          <p:cNvPr id="15" name="Content Placeholder 14">
            <a:extLst>
              <a:ext uri="{FF2B5EF4-FFF2-40B4-BE49-F238E27FC236}">
                <a16:creationId xmlns:a16="http://schemas.microsoft.com/office/drawing/2014/main" id="{D443D842-D89A-48C5-AF7C-1736BB80FF2D}"/>
              </a:ext>
            </a:extLst>
          </p:cNvPr>
          <p:cNvSpPr>
            <a:spLocks noGrp="1"/>
          </p:cNvSpPr>
          <p:nvPr>
            <p:ph idx="1"/>
          </p:nvPr>
        </p:nvSpPr>
        <p:spPr/>
        <p:txBody>
          <a:bodyPr vert="horz" lIns="91440" tIns="45720" rIns="91440" bIns="45720" rtlCol="0" anchor="t">
            <a:normAutofit/>
          </a:bodyPr>
          <a:lstStyle/>
          <a:p>
            <a:r>
              <a:rPr lang="en-US">
                <a:ea typeface="+mn-lt"/>
                <a:cs typeface="+mn-lt"/>
              </a:rPr>
              <a:t>Shift your focus to others; learn when and how to adapt your messaging to aid their comprehension</a:t>
            </a:r>
          </a:p>
          <a:p>
            <a:pPr lvl="1"/>
            <a:r>
              <a:rPr lang="en-US">
                <a:ea typeface="+mn-lt"/>
                <a:cs typeface="+mn-lt"/>
              </a:rPr>
              <a:t>Verbal exercises</a:t>
            </a:r>
          </a:p>
          <a:p>
            <a:pPr lvl="1"/>
            <a:r>
              <a:rPr lang="en-US">
                <a:ea typeface="+mn-lt"/>
                <a:cs typeface="+mn-lt"/>
              </a:rPr>
              <a:t>Yes, and (improv)</a:t>
            </a:r>
          </a:p>
          <a:p>
            <a:r>
              <a:rPr lang="en-US">
                <a:ea typeface="+mn-lt"/>
                <a:cs typeface="+mn-lt"/>
              </a:rPr>
              <a:t>Prioritize clarity in presenting science by minimizing jargon and using evocative language and analogies</a:t>
            </a:r>
          </a:p>
          <a:p>
            <a:pPr lvl="1"/>
            <a:r>
              <a:rPr lang="en-US">
                <a:ea typeface="+mn-lt"/>
                <a:cs typeface="+mn-lt"/>
              </a:rPr>
              <a:t>1 minute message</a:t>
            </a:r>
          </a:p>
          <a:p>
            <a:pPr lvl="1"/>
            <a:r>
              <a:rPr lang="en-US">
                <a:ea typeface="+mn-lt"/>
                <a:cs typeface="+mn-lt"/>
              </a:rPr>
              <a:t>30 second message</a:t>
            </a:r>
          </a:p>
          <a:p>
            <a:pPr lvl="1"/>
            <a:r>
              <a:rPr lang="en-US">
                <a:ea typeface="+mn-lt"/>
                <a:cs typeface="+mn-lt"/>
              </a:rPr>
              <a:t>15 second message</a:t>
            </a:r>
            <a:endParaRPr lang="en-US">
              <a:cs typeface="Calibri"/>
            </a:endParaRPr>
          </a:p>
        </p:txBody>
      </p:sp>
      <p:pic>
        <p:nvPicPr>
          <p:cNvPr id="10" name="Picture 9">
            <a:extLst>
              <a:ext uri="{FF2B5EF4-FFF2-40B4-BE49-F238E27FC236}">
                <a16:creationId xmlns:a16="http://schemas.microsoft.com/office/drawing/2014/main" id="{05278506-E8CF-4FEE-8416-45F5B239F3E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214217" y="5217527"/>
            <a:ext cx="3295650" cy="1275348"/>
          </a:xfrm>
          <a:prstGeom prst="rect">
            <a:avLst/>
          </a:prstGeom>
        </p:spPr>
      </p:pic>
    </p:spTree>
    <p:extLst>
      <p:ext uri="{BB962C8B-B14F-4D97-AF65-F5344CB8AC3E}">
        <p14:creationId xmlns:p14="http://schemas.microsoft.com/office/powerpoint/2010/main" val="3846785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alphaModFix amt="6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DCC5C7CB-D7C4-403C-87C9-3CCA8B1688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05288" y="1148017"/>
            <a:ext cx="6162371" cy="4643116"/>
          </a:xfrm>
          <a:prstGeom prst="rect">
            <a:avLst/>
          </a:prstGeom>
        </p:spPr>
      </p:pic>
      <p:cxnSp>
        <p:nvCxnSpPr>
          <p:cNvPr id="8" name="Connector: Elbow 7" descr="Connector Lines">
            <a:extLst>
              <a:ext uri="{FF2B5EF4-FFF2-40B4-BE49-F238E27FC236}">
                <a16:creationId xmlns:a16="http://schemas.microsoft.com/office/drawing/2014/main" id="{98EB0FBF-CD28-4A40-A62F-CCA49A312A8E}"/>
              </a:ext>
            </a:extLst>
          </p:cNvPr>
          <p:cNvCxnSpPr>
            <a:cxnSpLocks/>
          </p:cNvCxnSpPr>
          <p:nvPr/>
        </p:nvCxnSpPr>
        <p:spPr>
          <a:xfrm rot="5400000" flipH="1">
            <a:off x="2860558" y="814953"/>
            <a:ext cx="429768" cy="2743200"/>
          </a:xfrm>
          <a:prstGeom prst="bentConnector3">
            <a:avLst>
              <a:gd name="adj1" fmla="val -52761"/>
            </a:avLst>
          </a:prstGeom>
          <a:ln w="15875" cap="rnd">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DBFB7C1-2DB2-4B53-AB61-1844699CCFA0}"/>
              </a:ext>
            </a:extLst>
          </p:cNvPr>
          <p:cNvSpPr txBox="1"/>
          <p:nvPr/>
        </p:nvSpPr>
        <p:spPr>
          <a:xfrm>
            <a:off x="1290303" y="1725944"/>
            <a:ext cx="776175"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Kathy Chase</a:t>
            </a:r>
          </a:p>
        </p:txBody>
      </p:sp>
      <p:cxnSp>
        <p:nvCxnSpPr>
          <p:cNvPr id="24" name="Connector: Elbow 23" descr="Connector Lines">
            <a:extLst>
              <a:ext uri="{FF2B5EF4-FFF2-40B4-BE49-F238E27FC236}">
                <a16:creationId xmlns:a16="http://schemas.microsoft.com/office/drawing/2014/main" id="{1E26BFFB-0822-4B92-8662-8B11130F5D45}"/>
              </a:ext>
            </a:extLst>
          </p:cNvPr>
          <p:cNvCxnSpPr>
            <a:cxnSpLocks/>
          </p:cNvCxnSpPr>
          <p:nvPr/>
        </p:nvCxnSpPr>
        <p:spPr>
          <a:xfrm rot="5400000" flipH="1">
            <a:off x="3272039" y="1226432"/>
            <a:ext cx="429768" cy="1920240"/>
          </a:xfrm>
          <a:prstGeom prst="bentConnector3">
            <a:avLst>
              <a:gd name="adj1" fmla="val -52761"/>
            </a:avLst>
          </a:prstGeom>
          <a:ln w="15875" cap="rnd">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C3046595-BF8C-4E52-B11A-9D73EE9369F0}"/>
              </a:ext>
            </a:extLst>
          </p:cNvPr>
          <p:cNvSpPr txBox="1"/>
          <p:nvPr/>
        </p:nvSpPr>
        <p:spPr>
          <a:xfrm>
            <a:off x="2150813" y="1738575"/>
            <a:ext cx="696024"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Roy Sando</a:t>
            </a:r>
          </a:p>
        </p:txBody>
      </p:sp>
      <p:cxnSp>
        <p:nvCxnSpPr>
          <p:cNvPr id="28" name="Connector: Elbow 27" descr="Connector Lines">
            <a:extLst>
              <a:ext uri="{FF2B5EF4-FFF2-40B4-BE49-F238E27FC236}">
                <a16:creationId xmlns:a16="http://schemas.microsoft.com/office/drawing/2014/main" id="{58D2D097-B048-4388-BF20-ADFA59160CBF}"/>
              </a:ext>
            </a:extLst>
          </p:cNvPr>
          <p:cNvCxnSpPr>
            <a:cxnSpLocks/>
          </p:cNvCxnSpPr>
          <p:nvPr/>
        </p:nvCxnSpPr>
        <p:spPr>
          <a:xfrm rot="10800000" flipV="1">
            <a:off x="1290304" y="2630850"/>
            <a:ext cx="2460815" cy="662688"/>
          </a:xfrm>
          <a:prstGeom prst="bentConnector3">
            <a:avLst>
              <a:gd name="adj1" fmla="val 50000"/>
            </a:avLst>
          </a:prstGeom>
          <a:ln w="15875" cap="rnd">
            <a:solidFill>
              <a:schemeClr val="accent1"/>
            </a:solidFill>
            <a:headEnd type="none"/>
            <a:tailEnd type="ova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69ADA53A-1CC0-4CB8-991F-72599E8C6ABE}"/>
              </a:ext>
            </a:extLst>
          </p:cNvPr>
          <p:cNvGrpSpPr/>
          <p:nvPr/>
        </p:nvGrpSpPr>
        <p:grpSpPr>
          <a:xfrm>
            <a:off x="454533" y="2875000"/>
            <a:ext cx="777777" cy="902490"/>
            <a:chOff x="433431" y="2663985"/>
            <a:chExt cx="777777" cy="902490"/>
          </a:xfrm>
        </p:grpSpPr>
        <p:sp>
          <p:nvSpPr>
            <p:cNvPr id="30" name="TextBox 29">
              <a:extLst>
                <a:ext uri="{FF2B5EF4-FFF2-40B4-BE49-F238E27FC236}">
                  <a16:creationId xmlns:a16="http://schemas.microsoft.com/office/drawing/2014/main" id="{5F46D15C-950A-4B7F-8F11-6C1B6ACF9A3E}"/>
                </a:ext>
              </a:extLst>
            </p:cNvPr>
            <p:cNvSpPr txBox="1"/>
            <p:nvPr/>
          </p:nvSpPr>
          <p:spPr>
            <a:xfrm>
              <a:off x="433431" y="3351031"/>
              <a:ext cx="777777"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Steve</a:t>
              </a:r>
              <a:r>
                <a:rPr kumimoji="0" lang="en-US" sz="800" b="0" i="0" u="none" strike="noStrike" kern="1200" cap="none" spc="0" normalizeH="0" baseline="0" noProof="0">
                  <a:ln>
                    <a:noFill/>
                  </a:ln>
                  <a:solidFill>
                    <a:srgbClr val="FFFFFF"/>
                  </a:solidFill>
                  <a:effectLst/>
                  <a:uLnTx/>
                  <a:uFillTx/>
                  <a:latin typeface="Arial" charset="0"/>
                  <a:ea typeface="+mn-ea"/>
                  <a:cs typeface="Arial" charset="0"/>
                </a:rPr>
                <a:t> </a:t>
              </a: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Sando</a:t>
              </a:r>
            </a:p>
          </p:txBody>
        </p:sp>
        <p:pic>
          <p:nvPicPr>
            <p:cNvPr id="31" name="Picture 30">
              <a:extLst>
                <a:ext uri="{FF2B5EF4-FFF2-40B4-BE49-F238E27FC236}">
                  <a16:creationId xmlns:a16="http://schemas.microsoft.com/office/drawing/2014/main" id="{CB3B026D-36EB-4DB2-AAD1-FE7BD060588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039" y="2663985"/>
              <a:ext cx="685800" cy="685800"/>
            </a:xfrm>
            <a:prstGeom prst="rect">
              <a:avLst/>
            </a:prstGeom>
          </p:spPr>
        </p:pic>
      </p:grpSp>
      <p:pic>
        <p:nvPicPr>
          <p:cNvPr id="33" name="Picture 32">
            <a:extLst>
              <a:ext uri="{FF2B5EF4-FFF2-40B4-BE49-F238E27FC236}">
                <a16:creationId xmlns:a16="http://schemas.microsoft.com/office/drawing/2014/main" id="{5527CC5E-91F3-4065-A867-70AEE7C7499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08450" y="1423943"/>
            <a:ext cx="694928" cy="685800"/>
          </a:xfrm>
          <a:prstGeom prst="rect">
            <a:avLst/>
          </a:prstGeom>
        </p:spPr>
      </p:pic>
      <p:cxnSp>
        <p:nvCxnSpPr>
          <p:cNvPr id="35" name="Connector: Elbow 34">
            <a:extLst>
              <a:ext uri="{FF2B5EF4-FFF2-40B4-BE49-F238E27FC236}">
                <a16:creationId xmlns:a16="http://schemas.microsoft.com/office/drawing/2014/main" id="{EC27900E-0C1C-4A54-B4F7-DB5C5532A3B0}"/>
              </a:ext>
            </a:extLst>
          </p:cNvPr>
          <p:cNvCxnSpPr>
            <a:cxnSpLocks/>
          </p:cNvCxnSpPr>
          <p:nvPr/>
        </p:nvCxnSpPr>
        <p:spPr>
          <a:xfrm rot="10800000">
            <a:off x="775786" y="2407167"/>
            <a:ext cx="921786" cy="221868"/>
          </a:xfrm>
          <a:prstGeom prst="bentConnector2">
            <a:avLst/>
          </a:prstGeom>
          <a:ln w="15875">
            <a:solidFill>
              <a:schemeClr val="accent1"/>
            </a:solidFill>
            <a:tailEnd type="oval"/>
          </a:ln>
        </p:spPr>
        <p:style>
          <a:lnRef idx="1">
            <a:schemeClr val="accent1"/>
          </a:lnRef>
          <a:fillRef idx="0">
            <a:schemeClr val="accent1"/>
          </a:fillRef>
          <a:effectRef idx="0">
            <a:schemeClr val="accent1"/>
          </a:effectRef>
          <a:fontRef idx="minor">
            <a:schemeClr val="tx1"/>
          </a:fontRef>
        </p:style>
      </p:cxnSp>
      <p:cxnSp>
        <p:nvCxnSpPr>
          <p:cNvPr id="38" name="Connector: Elbow 37">
            <a:extLst>
              <a:ext uri="{FF2B5EF4-FFF2-40B4-BE49-F238E27FC236}">
                <a16:creationId xmlns:a16="http://schemas.microsoft.com/office/drawing/2014/main" id="{C39EC1A6-12E5-4135-A470-1AA50F5C6740}"/>
              </a:ext>
            </a:extLst>
          </p:cNvPr>
          <p:cNvCxnSpPr>
            <a:cxnSpLocks/>
          </p:cNvCxnSpPr>
          <p:nvPr/>
        </p:nvCxnSpPr>
        <p:spPr>
          <a:xfrm rot="10800000" flipV="1">
            <a:off x="1469161" y="3907583"/>
            <a:ext cx="3956602" cy="248692"/>
          </a:xfrm>
          <a:prstGeom prst="bentConnector3">
            <a:avLst>
              <a:gd name="adj1" fmla="val 50000"/>
            </a:avLst>
          </a:prstGeom>
          <a:ln w="15875">
            <a:solidFill>
              <a:schemeClr val="accent1"/>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9" name="Picture 38">
            <a:extLst>
              <a:ext uri="{FF2B5EF4-FFF2-40B4-BE49-F238E27FC236}">
                <a16:creationId xmlns:a16="http://schemas.microsoft.com/office/drawing/2014/main" id="{7804E649-F3DF-48F2-A0FB-B27FC59497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9017" y="3813375"/>
            <a:ext cx="685800" cy="685800"/>
          </a:xfrm>
          <a:prstGeom prst="rect">
            <a:avLst/>
          </a:prstGeom>
        </p:spPr>
      </p:pic>
      <p:sp>
        <p:nvSpPr>
          <p:cNvPr id="40" name="TextBox 39">
            <a:extLst>
              <a:ext uri="{FF2B5EF4-FFF2-40B4-BE49-F238E27FC236}">
                <a16:creationId xmlns:a16="http://schemas.microsoft.com/office/drawing/2014/main" id="{74AFCDCB-FEBB-4DA7-AC0D-8B403D203387}"/>
              </a:ext>
            </a:extLst>
          </p:cNvPr>
          <p:cNvSpPr txBox="1"/>
          <p:nvPr/>
        </p:nvSpPr>
        <p:spPr>
          <a:xfrm>
            <a:off x="515054" y="4509280"/>
            <a:ext cx="954107"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Jason Alexander</a:t>
            </a:r>
          </a:p>
        </p:txBody>
      </p:sp>
      <p:cxnSp>
        <p:nvCxnSpPr>
          <p:cNvPr id="43" name="Connector: Elbow 42">
            <a:extLst>
              <a:ext uri="{FF2B5EF4-FFF2-40B4-BE49-F238E27FC236}">
                <a16:creationId xmlns:a16="http://schemas.microsoft.com/office/drawing/2014/main" id="{455346AE-CD4B-4C3A-A35C-942E00B1F8A7}"/>
              </a:ext>
            </a:extLst>
          </p:cNvPr>
          <p:cNvCxnSpPr>
            <a:cxnSpLocks/>
          </p:cNvCxnSpPr>
          <p:nvPr/>
        </p:nvCxnSpPr>
        <p:spPr>
          <a:xfrm rot="16200000" flipV="1">
            <a:off x="5281243" y="1544138"/>
            <a:ext cx="1354389" cy="745167"/>
          </a:xfrm>
          <a:prstGeom prst="bentConnector3">
            <a:avLst/>
          </a:prstGeom>
          <a:ln w="254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47" name="Group 46">
            <a:extLst>
              <a:ext uri="{FF2B5EF4-FFF2-40B4-BE49-F238E27FC236}">
                <a16:creationId xmlns:a16="http://schemas.microsoft.com/office/drawing/2014/main" id="{3769A56C-A611-461A-9A01-1D44DC029CA2}"/>
              </a:ext>
            </a:extLst>
          </p:cNvPr>
          <p:cNvGrpSpPr/>
          <p:nvPr/>
        </p:nvGrpSpPr>
        <p:grpSpPr>
          <a:xfrm>
            <a:off x="5125268" y="273806"/>
            <a:ext cx="817652" cy="902349"/>
            <a:chOff x="5125268" y="273806"/>
            <a:chExt cx="817652" cy="902349"/>
          </a:xfrm>
        </p:grpSpPr>
        <p:pic>
          <p:nvPicPr>
            <p:cNvPr id="45" name="Picture 44" descr="VjhYOsOJ.jpg">
              <a:extLst>
                <a:ext uri="{FF2B5EF4-FFF2-40B4-BE49-F238E27FC236}">
                  <a16:creationId xmlns:a16="http://schemas.microsoft.com/office/drawing/2014/main" id="{9954C72F-067A-44A4-8294-EF7C31C0B8A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226027" y="273806"/>
              <a:ext cx="580865" cy="685800"/>
            </a:xfrm>
            <a:prstGeom prst="rect">
              <a:avLst/>
            </a:prstGeom>
          </p:spPr>
        </p:pic>
        <p:sp>
          <p:nvSpPr>
            <p:cNvPr id="46" name="TextBox 45">
              <a:extLst>
                <a:ext uri="{FF2B5EF4-FFF2-40B4-BE49-F238E27FC236}">
                  <a16:creationId xmlns:a16="http://schemas.microsoft.com/office/drawing/2014/main" id="{6957ABA6-BB60-463E-847D-C4F99478EE11}"/>
                </a:ext>
              </a:extLst>
            </p:cNvPr>
            <p:cNvSpPr txBox="1"/>
            <p:nvPr/>
          </p:nvSpPr>
          <p:spPr>
            <a:xfrm>
              <a:off x="5125268" y="960711"/>
              <a:ext cx="817652"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Karen</a:t>
              </a:r>
              <a:r>
                <a:rPr kumimoji="0" lang="en-US" sz="800" b="0" i="0" u="none" strike="noStrike" kern="1200" cap="none" spc="0" normalizeH="0" baseline="0" noProof="0">
                  <a:ln>
                    <a:noFill/>
                  </a:ln>
                  <a:solidFill>
                    <a:srgbClr val="FFFFFF"/>
                  </a:solidFill>
                  <a:effectLst/>
                  <a:uLnTx/>
                  <a:uFillTx/>
                  <a:latin typeface="Arial" charset="0"/>
                  <a:ea typeface="+mn-ea"/>
                  <a:cs typeface="Arial" charset="0"/>
                </a:rPr>
                <a:t> </a:t>
              </a: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Ryberg</a:t>
              </a:r>
            </a:p>
          </p:txBody>
        </p:sp>
      </p:grpSp>
      <p:grpSp>
        <p:nvGrpSpPr>
          <p:cNvPr id="59" name="Group 58">
            <a:extLst>
              <a:ext uri="{FF2B5EF4-FFF2-40B4-BE49-F238E27FC236}">
                <a16:creationId xmlns:a16="http://schemas.microsoft.com/office/drawing/2014/main" id="{3B01C8A9-3708-434B-9F9A-08AFF74110E9}"/>
              </a:ext>
            </a:extLst>
          </p:cNvPr>
          <p:cNvGrpSpPr/>
          <p:nvPr/>
        </p:nvGrpSpPr>
        <p:grpSpPr>
          <a:xfrm>
            <a:off x="6109627" y="279998"/>
            <a:ext cx="752129" cy="899526"/>
            <a:chOff x="8152369" y="5865500"/>
            <a:chExt cx="752129" cy="899526"/>
          </a:xfrm>
        </p:grpSpPr>
        <p:sp>
          <p:nvSpPr>
            <p:cNvPr id="57" name="TextBox 56">
              <a:extLst>
                <a:ext uri="{FF2B5EF4-FFF2-40B4-BE49-F238E27FC236}">
                  <a16:creationId xmlns:a16="http://schemas.microsoft.com/office/drawing/2014/main" id="{90989623-18D8-496B-9836-927CB2B0C401}"/>
                </a:ext>
              </a:extLst>
            </p:cNvPr>
            <p:cNvSpPr txBox="1"/>
            <p:nvPr/>
          </p:nvSpPr>
          <p:spPr>
            <a:xfrm>
              <a:off x="8152369" y="6549582"/>
              <a:ext cx="752129"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Nancy</a:t>
              </a:r>
              <a:r>
                <a:rPr kumimoji="0" lang="en-US" sz="800" b="0" i="0" u="none" strike="noStrike" kern="1200" cap="none" spc="0" normalizeH="0" baseline="0" noProof="0">
                  <a:ln>
                    <a:noFill/>
                  </a:ln>
                  <a:solidFill>
                    <a:srgbClr val="FFFFFF"/>
                  </a:solidFill>
                  <a:effectLst/>
                  <a:uLnTx/>
                  <a:uFillTx/>
                  <a:latin typeface="Arial" charset="0"/>
                  <a:ea typeface="+mn-ea"/>
                  <a:cs typeface="Arial" charset="0"/>
                </a:rPr>
                <a:t> </a:t>
              </a: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Barth</a:t>
              </a:r>
            </a:p>
          </p:txBody>
        </p:sp>
        <p:pic>
          <p:nvPicPr>
            <p:cNvPr id="58" name="Picture 57">
              <a:extLst>
                <a:ext uri="{FF2B5EF4-FFF2-40B4-BE49-F238E27FC236}">
                  <a16:creationId xmlns:a16="http://schemas.microsoft.com/office/drawing/2014/main" id="{5E708E02-2756-4E70-8460-114B347992FF}"/>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8241660" y="5865500"/>
              <a:ext cx="531433" cy="685800"/>
            </a:xfrm>
            <a:prstGeom prst="rect">
              <a:avLst/>
            </a:prstGeom>
          </p:spPr>
        </p:pic>
      </p:grpSp>
      <p:grpSp>
        <p:nvGrpSpPr>
          <p:cNvPr id="62" name="Group 61">
            <a:extLst>
              <a:ext uri="{FF2B5EF4-FFF2-40B4-BE49-F238E27FC236}">
                <a16:creationId xmlns:a16="http://schemas.microsoft.com/office/drawing/2014/main" id="{F7ABBFF7-F3E3-4E89-A33F-F25C7A74DEE3}"/>
              </a:ext>
            </a:extLst>
          </p:cNvPr>
          <p:cNvGrpSpPr/>
          <p:nvPr/>
        </p:nvGrpSpPr>
        <p:grpSpPr>
          <a:xfrm>
            <a:off x="6883777" y="282138"/>
            <a:ext cx="1172116" cy="902490"/>
            <a:chOff x="236265" y="2663985"/>
            <a:chExt cx="1172116" cy="902490"/>
          </a:xfrm>
        </p:grpSpPr>
        <p:sp>
          <p:nvSpPr>
            <p:cNvPr id="63" name="TextBox 62">
              <a:extLst>
                <a:ext uri="{FF2B5EF4-FFF2-40B4-BE49-F238E27FC236}">
                  <a16:creationId xmlns:a16="http://schemas.microsoft.com/office/drawing/2014/main" id="{39394228-91BA-4D80-8837-4CE7DD50029B}"/>
                </a:ext>
              </a:extLst>
            </p:cNvPr>
            <p:cNvSpPr txBox="1"/>
            <p:nvPr/>
          </p:nvSpPr>
          <p:spPr>
            <a:xfrm>
              <a:off x="236265" y="3351031"/>
              <a:ext cx="1172116"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Tara Williams-</a:t>
              </a:r>
              <a:r>
                <a:rPr kumimoji="0" lang="en-US" sz="800" b="0" i="0" u="none" strike="noStrike" kern="1200" cap="none" spc="0" normalizeH="0" baseline="0" noProof="0" err="1">
                  <a:ln>
                    <a:noFill/>
                  </a:ln>
                  <a:solidFill>
                    <a:srgbClr val="4472C4">
                      <a:lumMod val="50000"/>
                    </a:srgbClr>
                  </a:solidFill>
                  <a:effectLst/>
                  <a:uLnTx/>
                  <a:uFillTx/>
                  <a:latin typeface="Arial" charset="0"/>
                  <a:ea typeface="+mn-ea"/>
                  <a:cs typeface="Arial" charset="0"/>
                </a:rPr>
                <a:t>Sether</a:t>
              </a:r>
              <a:endPar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endParaRPr>
            </a:p>
          </p:txBody>
        </p:sp>
        <p:pic>
          <p:nvPicPr>
            <p:cNvPr id="64" name="Picture 63">
              <a:extLst>
                <a:ext uri="{FF2B5EF4-FFF2-40B4-BE49-F238E27FC236}">
                  <a16:creationId xmlns:a16="http://schemas.microsoft.com/office/drawing/2014/main" id="{20D41077-5CD0-4180-9323-8CA1A86F26F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039" y="2663985"/>
              <a:ext cx="685800" cy="685800"/>
            </a:xfrm>
            <a:prstGeom prst="rect">
              <a:avLst/>
            </a:prstGeom>
          </p:spPr>
        </p:pic>
      </p:grpSp>
      <p:cxnSp>
        <p:nvCxnSpPr>
          <p:cNvPr id="65" name="Connector: Elbow 64">
            <a:extLst>
              <a:ext uri="{FF2B5EF4-FFF2-40B4-BE49-F238E27FC236}">
                <a16:creationId xmlns:a16="http://schemas.microsoft.com/office/drawing/2014/main" id="{B7DF8E4B-F0BA-43A9-BEF2-0EFAADF81DAC}"/>
              </a:ext>
            </a:extLst>
          </p:cNvPr>
          <p:cNvCxnSpPr>
            <a:cxnSpLocks/>
          </p:cNvCxnSpPr>
          <p:nvPr/>
        </p:nvCxnSpPr>
        <p:spPr>
          <a:xfrm rot="5400000" flipH="1" flipV="1">
            <a:off x="5760085" y="1844982"/>
            <a:ext cx="1319870" cy="177997"/>
          </a:xfrm>
          <a:prstGeom prst="bentConnector3">
            <a:avLst/>
          </a:prstGeom>
          <a:ln w="254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164356AB-C62D-491D-8CD1-3BEB23AD7E94}"/>
              </a:ext>
            </a:extLst>
          </p:cNvPr>
          <p:cNvCxnSpPr>
            <a:cxnSpLocks/>
          </p:cNvCxnSpPr>
          <p:nvPr/>
        </p:nvCxnSpPr>
        <p:spPr>
          <a:xfrm rot="5400000" flipH="1" flipV="1">
            <a:off x="6228513" y="1314250"/>
            <a:ext cx="1382177" cy="1177157"/>
          </a:xfrm>
          <a:prstGeom prst="bentConnector3">
            <a:avLst>
              <a:gd name="adj1" fmla="val 48035"/>
            </a:avLst>
          </a:prstGeom>
          <a:ln w="25400">
            <a:solidFill>
              <a:schemeClr val="accent6"/>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6DD0CA9B-C225-4904-86B6-1EB4A2CD4C77}"/>
              </a:ext>
            </a:extLst>
          </p:cNvPr>
          <p:cNvGrpSpPr/>
          <p:nvPr/>
        </p:nvGrpSpPr>
        <p:grpSpPr>
          <a:xfrm>
            <a:off x="8037130" y="279998"/>
            <a:ext cx="824265" cy="895052"/>
            <a:chOff x="8058598" y="298676"/>
            <a:chExt cx="824265" cy="895052"/>
          </a:xfrm>
        </p:grpSpPr>
        <p:pic>
          <p:nvPicPr>
            <p:cNvPr id="70" name="Picture 69">
              <a:extLst>
                <a:ext uri="{FF2B5EF4-FFF2-40B4-BE49-F238E27FC236}">
                  <a16:creationId xmlns:a16="http://schemas.microsoft.com/office/drawing/2014/main" id="{57AAB11C-1B89-4B9C-BA84-328897BB769F}"/>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8148319" y="298676"/>
              <a:ext cx="685800" cy="685800"/>
            </a:xfrm>
            <a:prstGeom prst="rect">
              <a:avLst/>
            </a:prstGeom>
          </p:spPr>
        </p:pic>
        <p:sp>
          <p:nvSpPr>
            <p:cNvPr id="71" name="TextBox 70">
              <a:extLst>
                <a:ext uri="{FF2B5EF4-FFF2-40B4-BE49-F238E27FC236}">
                  <a16:creationId xmlns:a16="http://schemas.microsoft.com/office/drawing/2014/main" id="{919233C0-BF68-4A18-9AE6-A0DF31C4645A}"/>
                </a:ext>
              </a:extLst>
            </p:cNvPr>
            <p:cNvSpPr txBox="1"/>
            <p:nvPr/>
          </p:nvSpPr>
          <p:spPr>
            <a:xfrm>
              <a:off x="8058598" y="978284"/>
              <a:ext cx="824265"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Harper </a:t>
              </a:r>
              <a:r>
                <a:rPr kumimoji="0" lang="en-US" sz="800" b="0" i="0" u="none" strike="noStrike" kern="1200" cap="none" spc="0" normalizeH="0" baseline="0" noProof="0" err="1">
                  <a:ln>
                    <a:noFill/>
                  </a:ln>
                  <a:solidFill>
                    <a:srgbClr val="4472C4">
                      <a:lumMod val="50000"/>
                    </a:srgbClr>
                  </a:solidFill>
                  <a:effectLst/>
                  <a:uLnTx/>
                  <a:uFillTx/>
                  <a:latin typeface="Arial" charset="0"/>
                  <a:ea typeface="+mn-ea"/>
                  <a:cs typeface="Arial" charset="0"/>
                </a:rPr>
                <a:t>Wavra</a:t>
              </a:r>
              <a:endPar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endParaRPr>
            </a:p>
          </p:txBody>
        </p:sp>
      </p:grpSp>
      <p:grpSp>
        <p:nvGrpSpPr>
          <p:cNvPr id="74" name="Group 73">
            <a:extLst>
              <a:ext uri="{FF2B5EF4-FFF2-40B4-BE49-F238E27FC236}">
                <a16:creationId xmlns:a16="http://schemas.microsoft.com/office/drawing/2014/main" id="{8C46B7A4-5E3B-4E71-8DF7-DF671497770F}"/>
              </a:ext>
            </a:extLst>
          </p:cNvPr>
          <p:cNvGrpSpPr/>
          <p:nvPr/>
        </p:nvGrpSpPr>
        <p:grpSpPr>
          <a:xfrm>
            <a:off x="9917392" y="1662076"/>
            <a:ext cx="819456" cy="901244"/>
            <a:chOff x="9917392" y="1662076"/>
            <a:chExt cx="819456" cy="901244"/>
          </a:xfrm>
        </p:grpSpPr>
        <p:pic>
          <p:nvPicPr>
            <p:cNvPr id="72" name="Picture 71">
              <a:extLst>
                <a:ext uri="{FF2B5EF4-FFF2-40B4-BE49-F238E27FC236}">
                  <a16:creationId xmlns:a16="http://schemas.microsoft.com/office/drawing/2014/main" id="{8F2FD312-8187-4596-8114-3CF82C22713B}"/>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984219" y="1662076"/>
              <a:ext cx="685800" cy="685800"/>
            </a:xfrm>
            <a:prstGeom prst="rect">
              <a:avLst/>
            </a:prstGeom>
          </p:spPr>
        </p:pic>
        <p:sp>
          <p:nvSpPr>
            <p:cNvPr id="73" name="TextBox 72">
              <a:extLst>
                <a:ext uri="{FF2B5EF4-FFF2-40B4-BE49-F238E27FC236}">
                  <a16:creationId xmlns:a16="http://schemas.microsoft.com/office/drawing/2014/main" id="{BFCD84D6-8507-4872-B8A2-0A6058F4B154}"/>
                </a:ext>
              </a:extLst>
            </p:cNvPr>
            <p:cNvSpPr txBox="1"/>
            <p:nvPr/>
          </p:nvSpPr>
          <p:spPr>
            <a:xfrm>
              <a:off x="9917392" y="2347876"/>
              <a:ext cx="819456"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Chris </a:t>
              </a:r>
              <a:r>
                <a:rPr kumimoji="0" lang="en-US" sz="800" b="0" i="0" u="none" strike="noStrike" kern="1200" cap="none" spc="0" normalizeH="0" baseline="0" noProof="0" err="1">
                  <a:ln>
                    <a:noFill/>
                  </a:ln>
                  <a:solidFill>
                    <a:srgbClr val="4472C4">
                      <a:lumMod val="50000"/>
                    </a:srgbClr>
                  </a:solidFill>
                  <a:effectLst/>
                  <a:uLnTx/>
                  <a:uFillTx/>
                  <a:latin typeface="Arial" charset="0"/>
                  <a:ea typeface="+mn-ea"/>
                  <a:cs typeface="Arial" charset="0"/>
                </a:rPr>
                <a:t>Sanocki</a:t>
              </a:r>
              <a:endPar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endParaRPr>
            </a:p>
          </p:txBody>
        </p:sp>
      </p:grpSp>
      <p:grpSp>
        <p:nvGrpSpPr>
          <p:cNvPr id="86" name="Group 85">
            <a:extLst>
              <a:ext uri="{FF2B5EF4-FFF2-40B4-BE49-F238E27FC236}">
                <a16:creationId xmlns:a16="http://schemas.microsoft.com/office/drawing/2014/main" id="{D16AD3B1-8CEE-4D83-8D5B-658E5D74C341}"/>
              </a:ext>
            </a:extLst>
          </p:cNvPr>
          <p:cNvGrpSpPr/>
          <p:nvPr/>
        </p:nvGrpSpPr>
        <p:grpSpPr>
          <a:xfrm>
            <a:off x="9939200" y="2660883"/>
            <a:ext cx="678391" cy="902490"/>
            <a:chOff x="9962259" y="2875000"/>
            <a:chExt cx="678391" cy="902490"/>
          </a:xfrm>
        </p:grpSpPr>
        <p:pic>
          <p:nvPicPr>
            <p:cNvPr id="77" name="Picture 76" descr="A person with long hair&#10;&#10;Description automatically generated with low confidence">
              <a:extLst>
                <a:ext uri="{FF2B5EF4-FFF2-40B4-BE49-F238E27FC236}">
                  <a16:creationId xmlns:a16="http://schemas.microsoft.com/office/drawing/2014/main" id="{B16D47B4-04F3-4465-985F-9D88EFBDD9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069889" y="2875000"/>
              <a:ext cx="514459" cy="685800"/>
            </a:xfrm>
            <a:prstGeom prst="rect">
              <a:avLst/>
            </a:prstGeom>
          </p:spPr>
        </p:pic>
        <p:sp>
          <p:nvSpPr>
            <p:cNvPr id="78" name="TextBox 77">
              <a:extLst>
                <a:ext uri="{FF2B5EF4-FFF2-40B4-BE49-F238E27FC236}">
                  <a16:creationId xmlns:a16="http://schemas.microsoft.com/office/drawing/2014/main" id="{B4AC94FF-C78E-45FC-A4BF-884A1E875767}"/>
                </a:ext>
              </a:extLst>
            </p:cNvPr>
            <p:cNvSpPr txBox="1"/>
            <p:nvPr/>
          </p:nvSpPr>
          <p:spPr>
            <a:xfrm>
              <a:off x="9962259" y="3562046"/>
              <a:ext cx="678391"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Sara Levin</a:t>
              </a:r>
            </a:p>
          </p:txBody>
        </p:sp>
      </p:grpSp>
      <p:cxnSp>
        <p:nvCxnSpPr>
          <p:cNvPr id="80" name="Connector: Elbow 79">
            <a:extLst>
              <a:ext uri="{FF2B5EF4-FFF2-40B4-BE49-F238E27FC236}">
                <a16:creationId xmlns:a16="http://schemas.microsoft.com/office/drawing/2014/main" id="{1B4F1285-0A7E-483D-9AA8-35E686F6B833}"/>
              </a:ext>
            </a:extLst>
          </p:cNvPr>
          <p:cNvCxnSpPr>
            <a:cxnSpLocks/>
          </p:cNvCxnSpPr>
          <p:nvPr/>
        </p:nvCxnSpPr>
        <p:spPr>
          <a:xfrm flipV="1">
            <a:off x="7615810" y="2061101"/>
            <a:ext cx="2245280" cy="932579"/>
          </a:xfrm>
          <a:prstGeom prst="bentConnector3">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2" name="Connector: Elbow 81">
            <a:extLst>
              <a:ext uri="{FF2B5EF4-FFF2-40B4-BE49-F238E27FC236}">
                <a16:creationId xmlns:a16="http://schemas.microsoft.com/office/drawing/2014/main" id="{3FCCCA52-83D4-4C02-B4DA-1F613D4BB36C}"/>
              </a:ext>
            </a:extLst>
          </p:cNvPr>
          <p:cNvCxnSpPr>
            <a:cxnSpLocks/>
          </p:cNvCxnSpPr>
          <p:nvPr/>
        </p:nvCxnSpPr>
        <p:spPr>
          <a:xfrm>
            <a:off x="7615810" y="2992784"/>
            <a:ext cx="2301582" cy="12700"/>
          </a:xfrm>
          <a:prstGeom prst="bentConnector3">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87" name="Connector: Elbow 86">
            <a:extLst>
              <a:ext uri="{FF2B5EF4-FFF2-40B4-BE49-F238E27FC236}">
                <a16:creationId xmlns:a16="http://schemas.microsoft.com/office/drawing/2014/main" id="{6531DF69-C0EF-4FBF-97D3-FCC434CE0CB0}"/>
              </a:ext>
            </a:extLst>
          </p:cNvPr>
          <p:cNvCxnSpPr>
            <a:cxnSpLocks/>
          </p:cNvCxnSpPr>
          <p:nvPr/>
        </p:nvCxnSpPr>
        <p:spPr>
          <a:xfrm flipV="1">
            <a:off x="6328276" y="1211741"/>
            <a:ext cx="2142455" cy="1382175"/>
          </a:xfrm>
          <a:prstGeom prst="bentConnector3">
            <a:avLst>
              <a:gd name="adj1" fmla="val 98173"/>
            </a:avLst>
          </a:prstGeom>
          <a:ln w="25400">
            <a:solidFill>
              <a:schemeClr val="accent2"/>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1DC2C45E-78B8-4B6B-8AE3-8C3730518F8D}"/>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734220" y="4063000"/>
            <a:ext cx="685800" cy="685800"/>
          </a:xfrm>
          <a:prstGeom prst="rect">
            <a:avLst/>
          </a:prstGeom>
        </p:spPr>
      </p:pic>
      <p:pic>
        <p:nvPicPr>
          <p:cNvPr id="93" name="Picture 92">
            <a:extLst>
              <a:ext uri="{FF2B5EF4-FFF2-40B4-BE49-F238E27FC236}">
                <a16:creationId xmlns:a16="http://schemas.microsoft.com/office/drawing/2014/main" id="{3E008D9B-4EDC-437C-BD08-C455AEAA5996}"/>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839390" y="5545916"/>
            <a:ext cx="685800" cy="685800"/>
          </a:xfrm>
          <a:prstGeom prst="rect">
            <a:avLst/>
          </a:prstGeom>
        </p:spPr>
      </p:pic>
      <p:pic>
        <p:nvPicPr>
          <p:cNvPr id="95" name="Picture 94">
            <a:extLst>
              <a:ext uri="{FF2B5EF4-FFF2-40B4-BE49-F238E27FC236}">
                <a16:creationId xmlns:a16="http://schemas.microsoft.com/office/drawing/2014/main" id="{8E7559E6-4D0E-4B7B-A53A-95605CD5FDF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8395550" y="5674580"/>
            <a:ext cx="685800" cy="685800"/>
          </a:xfrm>
          <a:prstGeom prst="rect">
            <a:avLst/>
          </a:prstGeom>
        </p:spPr>
      </p:pic>
      <p:pic>
        <p:nvPicPr>
          <p:cNvPr id="96" name="Picture 95">
            <a:extLst>
              <a:ext uri="{FF2B5EF4-FFF2-40B4-BE49-F238E27FC236}">
                <a16:creationId xmlns:a16="http://schemas.microsoft.com/office/drawing/2014/main" id="{8FE80F2E-D568-4A92-A8E5-D0C46539D58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9343959" y="5418611"/>
            <a:ext cx="685800" cy="685800"/>
          </a:xfrm>
          <a:prstGeom prst="rect">
            <a:avLst/>
          </a:prstGeom>
        </p:spPr>
      </p:pic>
      <p:pic>
        <p:nvPicPr>
          <p:cNvPr id="97" name="Picture 96">
            <a:extLst>
              <a:ext uri="{FF2B5EF4-FFF2-40B4-BE49-F238E27FC236}">
                <a16:creationId xmlns:a16="http://schemas.microsoft.com/office/drawing/2014/main" id="{180A998E-43B4-4669-83D8-0B55AE0F6871}"/>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295475" y="976276"/>
            <a:ext cx="685800" cy="685800"/>
          </a:xfrm>
          <a:prstGeom prst="rect">
            <a:avLst/>
          </a:prstGeom>
        </p:spPr>
      </p:pic>
      <p:pic>
        <p:nvPicPr>
          <p:cNvPr id="1026" name="Picture 2" descr="Roy Sando ">
            <a:extLst>
              <a:ext uri="{FF2B5EF4-FFF2-40B4-BE49-F238E27FC236}">
                <a16:creationId xmlns:a16="http://schemas.microsoft.com/office/drawing/2014/main" id="{6E8CFBE6-E892-488A-86AC-337E02B38124}"/>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2148277" y="1034966"/>
            <a:ext cx="685800" cy="685800"/>
          </a:xfrm>
          <a:prstGeom prst="rect">
            <a:avLst/>
          </a:prstGeom>
          <a:noFill/>
          <a:extLst>
            <a:ext uri="{909E8E84-426E-40DD-AFC4-6F175D3DCCD1}">
              <a14:hiddenFill xmlns:a14="http://schemas.microsoft.com/office/drawing/2010/main">
                <a:solidFill>
                  <a:srgbClr val="FFFFFF"/>
                </a:solidFill>
              </a14:hiddenFill>
            </a:ext>
          </a:extLst>
        </p:spPr>
      </p:pic>
      <p:cxnSp>
        <p:nvCxnSpPr>
          <p:cNvPr id="100" name="Connector: Elbow 99">
            <a:extLst>
              <a:ext uri="{FF2B5EF4-FFF2-40B4-BE49-F238E27FC236}">
                <a16:creationId xmlns:a16="http://schemas.microsoft.com/office/drawing/2014/main" id="{69273BB3-D60E-45C8-8231-04F1B442088E}"/>
              </a:ext>
            </a:extLst>
          </p:cNvPr>
          <p:cNvCxnSpPr>
            <a:cxnSpLocks/>
          </p:cNvCxnSpPr>
          <p:nvPr/>
        </p:nvCxnSpPr>
        <p:spPr>
          <a:xfrm flipV="1">
            <a:off x="8562046" y="3937167"/>
            <a:ext cx="821317" cy="167037"/>
          </a:xfrm>
          <a:prstGeom prst="bentConnector3">
            <a:avLst>
              <a:gd name="adj1" fmla="val 50000"/>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2" name="Connector: Elbow 101">
            <a:extLst>
              <a:ext uri="{FF2B5EF4-FFF2-40B4-BE49-F238E27FC236}">
                <a16:creationId xmlns:a16="http://schemas.microsoft.com/office/drawing/2014/main" id="{7D834A00-7608-4405-89DD-83AABEFBDBEC}"/>
              </a:ext>
            </a:extLst>
          </p:cNvPr>
          <p:cNvCxnSpPr>
            <a:cxnSpLocks/>
          </p:cNvCxnSpPr>
          <p:nvPr/>
        </p:nvCxnSpPr>
        <p:spPr>
          <a:xfrm>
            <a:off x="8562046" y="4103161"/>
            <a:ext cx="1504687" cy="802398"/>
          </a:xfrm>
          <a:prstGeom prst="bentConnector3">
            <a:avLst>
              <a:gd name="adj1" fmla="val 50000"/>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08" name="Group 107">
            <a:extLst>
              <a:ext uri="{FF2B5EF4-FFF2-40B4-BE49-F238E27FC236}">
                <a16:creationId xmlns:a16="http://schemas.microsoft.com/office/drawing/2014/main" id="{C8379FA1-86E4-4215-B136-982C526712C9}"/>
              </a:ext>
            </a:extLst>
          </p:cNvPr>
          <p:cNvGrpSpPr/>
          <p:nvPr/>
        </p:nvGrpSpPr>
        <p:grpSpPr>
          <a:xfrm>
            <a:off x="9515809" y="3611755"/>
            <a:ext cx="685800" cy="902490"/>
            <a:chOff x="477039" y="2663985"/>
            <a:chExt cx="685800" cy="902490"/>
          </a:xfrm>
        </p:grpSpPr>
        <p:sp>
          <p:nvSpPr>
            <p:cNvPr id="109" name="TextBox 108">
              <a:extLst>
                <a:ext uri="{FF2B5EF4-FFF2-40B4-BE49-F238E27FC236}">
                  <a16:creationId xmlns:a16="http://schemas.microsoft.com/office/drawing/2014/main" id="{00FA5FED-F107-42DD-A81E-234B9FE11D58}"/>
                </a:ext>
              </a:extLst>
            </p:cNvPr>
            <p:cNvSpPr txBox="1"/>
            <p:nvPr/>
          </p:nvSpPr>
          <p:spPr>
            <a:xfrm>
              <a:off x="492743" y="3351031"/>
              <a:ext cx="659155"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Katy Miles</a:t>
              </a:r>
            </a:p>
          </p:txBody>
        </p:sp>
        <p:pic>
          <p:nvPicPr>
            <p:cNvPr id="110" name="Picture 109">
              <a:extLst>
                <a:ext uri="{FF2B5EF4-FFF2-40B4-BE49-F238E27FC236}">
                  <a16:creationId xmlns:a16="http://schemas.microsoft.com/office/drawing/2014/main" id="{EE6B40E1-76B7-4479-A71D-352AC1F4E8D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039" y="2663985"/>
              <a:ext cx="685800" cy="685800"/>
            </a:xfrm>
            <a:prstGeom prst="rect">
              <a:avLst/>
            </a:prstGeom>
          </p:spPr>
        </p:pic>
      </p:grpSp>
      <p:sp>
        <p:nvSpPr>
          <p:cNvPr id="114" name="TextBox 113">
            <a:extLst>
              <a:ext uri="{FF2B5EF4-FFF2-40B4-BE49-F238E27FC236}">
                <a16:creationId xmlns:a16="http://schemas.microsoft.com/office/drawing/2014/main" id="{1B9A358F-90BC-4588-86C2-3F5313C8A361}"/>
              </a:ext>
            </a:extLst>
          </p:cNvPr>
          <p:cNvSpPr txBox="1"/>
          <p:nvPr/>
        </p:nvSpPr>
        <p:spPr>
          <a:xfrm>
            <a:off x="10107977" y="5239003"/>
            <a:ext cx="933269"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Mackenzie Marti</a:t>
            </a:r>
          </a:p>
        </p:txBody>
      </p:sp>
      <p:sp>
        <p:nvSpPr>
          <p:cNvPr id="115" name="TextBox 114">
            <a:extLst>
              <a:ext uri="{FF2B5EF4-FFF2-40B4-BE49-F238E27FC236}">
                <a16:creationId xmlns:a16="http://schemas.microsoft.com/office/drawing/2014/main" id="{61C2E853-FE32-41E9-B7C3-6D3800847EE2}"/>
              </a:ext>
            </a:extLst>
          </p:cNvPr>
          <p:cNvSpPr txBox="1"/>
          <p:nvPr/>
        </p:nvSpPr>
        <p:spPr>
          <a:xfrm>
            <a:off x="9366098" y="6123994"/>
            <a:ext cx="641522"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Tom Over</a:t>
            </a:r>
          </a:p>
        </p:txBody>
      </p:sp>
      <p:sp>
        <p:nvSpPr>
          <p:cNvPr id="116" name="TextBox 115">
            <a:extLst>
              <a:ext uri="{FF2B5EF4-FFF2-40B4-BE49-F238E27FC236}">
                <a16:creationId xmlns:a16="http://schemas.microsoft.com/office/drawing/2014/main" id="{9F759D13-7DB3-4A0A-A805-6CB0C4D49FD4}"/>
              </a:ext>
            </a:extLst>
          </p:cNvPr>
          <p:cNvSpPr txBox="1"/>
          <p:nvPr/>
        </p:nvSpPr>
        <p:spPr>
          <a:xfrm>
            <a:off x="8324217" y="6360380"/>
            <a:ext cx="784189"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Amy Russell</a:t>
            </a:r>
          </a:p>
        </p:txBody>
      </p:sp>
      <p:sp>
        <p:nvSpPr>
          <p:cNvPr id="117" name="TextBox 116">
            <a:extLst>
              <a:ext uri="{FF2B5EF4-FFF2-40B4-BE49-F238E27FC236}">
                <a16:creationId xmlns:a16="http://schemas.microsoft.com/office/drawing/2014/main" id="{C6367303-C848-4E8E-8E4E-9C2F84C65B0A}"/>
              </a:ext>
            </a:extLst>
          </p:cNvPr>
          <p:cNvSpPr txBox="1"/>
          <p:nvPr/>
        </p:nvSpPr>
        <p:spPr>
          <a:xfrm>
            <a:off x="6730351" y="6252658"/>
            <a:ext cx="865943" cy="215444"/>
          </a:xfrm>
          <a:prstGeom prst="rect">
            <a:avLst/>
          </a:prstGeom>
          <a:noFill/>
        </p:spPr>
        <p:txBody>
          <a:bodyPr wrap="none" lIns="91440" tIns="45720" rIns="91440" bIns="45720" rtlCol="0" anchor="t">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solidFill>
                <a:effectLst/>
                <a:uLnTx/>
                <a:uFillTx/>
                <a:latin typeface="Arial"/>
                <a:cs typeface="Arial"/>
              </a:rPr>
              <a:t>Dave </a:t>
            </a:r>
            <a:r>
              <a:rPr kumimoji="0" lang="en-US" sz="800" b="0" i="0" u="none" strike="noStrike" kern="1200" cap="none" spc="0" normalizeH="0" baseline="0" noProof="0" err="1">
                <a:ln>
                  <a:noFill/>
                </a:ln>
                <a:solidFill>
                  <a:srgbClr val="4472C4"/>
                </a:solidFill>
                <a:effectLst/>
                <a:uLnTx/>
                <a:uFillTx/>
                <a:latin typeface="Arial"/>
                <a:cs typeface="Arial"/>
              </a:rPr>
              <a:t>Heimann</a:t>
            </a:r>
            <a:endParaRPr lang="en-US" sz="800" b="0" i="0" u="none" strike="noStrike" kern="1200" cap="none" spc="0" normalizeH="0" baseline="0" noProof="0">
              <a:ln>
                <a:noFill/>
              </a:ln>
              <a:solidFill>
                <a:srgbClr val="4472C4"/>
              </a:solidFill>
              <a:effectLst/>
              <a:uLnTx/>
              <a:uFillTx/>
              <a:latin typeface="Arial"/>
              <a:cs typeface="Arial"/>
            </a:endParaRPr>
          </a:p>
        </p:txBody>
      </p:sp>
      <p:sp>
        <p:nvSpPr>
          <p:cNvPr id="118" name="TextBox 117">
            <a:extLst>
              <a:ext uri="{FF2B5EF4-FFF2-40B4-BE49-F238E27FC236}">
                <a16:creationId xmlns:a16="http://schemas.microsoft.com/office/drawing/2014/main" id="{C1110F3E-366E-4D90-8B4B-0A585D2618D3}"/>
              </a:ext>
            </a:extLst>
          </p:cNvPr>
          <p:cNvSpPr txBox="1"/>
          <p:nvPr/>
        </p:nvSpPr>
        <p:spPr>
          <a:xfrm>
            <a:off x="5623312" y="4764118"/>
            <a:ext cx="907621"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Padraic O’Shea</a:t>
            </a:r>
          </a:p>
        </p:txBody>
      </p:sp>
      <p:cxnSp>
        <p:nvCxnSpPr>
          <p:cNvPr id="119" name="Connector: Elbow 118">
            <a:extLst>
              <a:ext uri="{FF2B5EF4-FFF2-40B4-BE49-F238E27FC236}">
                <a16:creationId xmlns:a16="http://schemas.microsoft.com/office/drawing/2014/main" id="{496867E3-C2E3-420C-A66E-F8E5A644F4EC}"/>
              </a:ext>
            </a:extLst>
          </p:cNvPr>
          <p:cNvCxnSpPr>
            <a:cxnSpLocks/>
          </p:cNvCxnSpPr>
          <p:nvPr/>
        </p:nvCxnSpPr>
        <p:spPr>
          <a:xfrm rot="16200000" flipH="1">
            <a:off x="8481163" y="4184046"/>
            <a:ext cx="1254217" cy="1092446"/>
          </a:xfrm>
          <a:prstGeom prst="bentConnector3">
            <a:avLst>
              <a:gd name="adj1" fmla="val 78179"/>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6" name="Connector: Elbow 125">
            <a:extLst>
              <a:ext uri="{FF2B5EF4-FFF2-40B4-BE49-F238E27FC236}">
                <a16:creationId xmlns:a16="http://schemas.microsoft.com/office/drawing/2014/main" id="{EE5A174F-686F-45A9-B661-5C543E2D80D5}"/>
              </a:ext>
            </a:extLst>
          </p:cNvPr>
          <p:cNvCxnSpPr>
            <a:cxnSpLocks/>
          </p:cNvCxnSpPr>
          <p:nvPr/>
        </p:nvCxnSpPr>
        <p:spPr>
          <a:xfrm rot="16200000" flipH="1">
            <a:off x="7884002" y="4771440"/>
            <a:ext cx="1503509" cy="166949"/>
          </a:xfrm>
          <a:prstGeom prst="bentConnector3">
            <a:avLst>
              <a:gd name="adj1" fmla="val 81342"/>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29" name="Connector: Elbow 128">
            <a:extLst>
              <a:ext uri="{FF2B5EF4-FFF2-40B4-BE49-F238E27FC236}">
                <a16:creationId xmlns:a16="http://schemas.microsoft.com/office/drawing/2014/main" id="{D467ABB0-41A7-4952-A4F2-518C54E18D99}"/>
              </a:ext>
            </a:extLst>
          </p:cNvPr>
          <p:cNvCxnSpPr>
            <a:cxnSpLocks/>
          </p:cNvCxnSpPr>
          <p:nvPr/>
        </p:nvCxnSpPr>
        <p:spPr>
          <a:xfrm rot="5400000">
            <a:off x="6842796" y="4875525"/>
            <a:ext cx="928204" cy="302473"/>
          </a:xfrm>
          <a:prstGeom prst="bentConnector3">
            <a:avLst>
              <a:gd name="adj1" fmla="val 50000"/>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2" name="Connector: Elbow 131">
            <a:extLst>
              <a:ext uri="{FF2B5EF4-FFF2-40B4-BE49-F238E27FC236}">
                <a16:creationId xmlns:a16="http://schemas.microsoft.com/office/drawing/2014/main" id="{3AE5A7B9-9893-4518-811C-C7E9771B61EB}"/>
              </a:ext>
            </a:extLst>
          </p:cNvPr>
          <p:cNvCxnSpPr>
            <a:cxnSpLocks/>
          </p:cNvCxnSpPr>
          <p:nvPr/>
        </p:nvCxnSpPr>
        <p:spPr>
          <a:xfrm rot="10800000" flipV="1">
            <a:off x="6494187" y="3813374"/>
            <a:ext cx="1460508" cy="671413"/>
          </a:xfrm>
          <a:prstGeom prst="bentConnector3">
            <a:avLst>
              <a:gd name="adj1" fmla="val 50000"/>
            </a:avLst>
          </a:prstGeom>
          <a:ln w="25400">
            <a:solidFill>
              <a:schemeClr val="accent4"/>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135" name="Group 134">
            <a:extLst>
              <a:ext uri="{FF2B5EF4-FFF2-40B4-BE49-F238E27FC236}">
                <a16:creationId xmlns:a16="http://schemas.microsoft.com/office/drawing/2014/main" id="{360701E9-1780-4243-8BB7-06DD55C12BE4}"/>
              </a:ext>
            </a:extLst>
          </p:cNvPr>
          <p:cNvGrpSpPr/>
          <p:nvPr/>
        </p:nvGrpSpPr>
        <p:grpSpPr>
          <a:xfrm>
            <a:off x="10849103" y="2096644"/>
            <a:ext cx="685800" cy="902490"/>
            <a:chOff x="477039" y="2663985"/>
            <a:chExt cx="685800" cy="902490"/>
          </a:xfrm>
        </p:grpSpPr>
        <p:sp>
          <p:nvSpPr>
            <p:cNvPr id="136" name="TextBox 135">
              <a:extLst>
                <a:ext uri="{FF2B5EF4-FFF2-40B4-BE49-F238E27FC236}">
                  <a16:creationId xmlns:a16="http://schemas.microsoft.com/office/drawing/2014/main" id="{016239E2-B4EE-45BB-8AA8-2B2C7955AFD6}"/>
                </a:ext>
              </a:extLst>
            </p:cNvPr>
            <p:cNvSpPr txBox="1"/>
            <p:nvPr/>
          </p:nvSpPr>
          <p:spPr>
            <a:xfrm>
              <a:off x="524002" y="3351031"/>
              <a:ext cx="596638"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Milan Liu</a:t>
              </a:r>
            </a:p>
          </p:txBody>
        </p:sp>
        <p:pic>
          <p:nvPicPr>
            <p:cNvPr id="137" name="Picture 136">
              <a:extLst>
                <a:ext uri="{FF2B5EF4-FFF2-40B4-BE49-F238E27FC236}">
                  <a16:creationId xmlns:a16="http://schemas.microsoft.com/office/drawing/2014/main" id="{DA21BF51-5BA5-4088-9A4E-29D3DB87E98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77039" y="2663985"/>
              <a:ext cx="685800" cy="685800"/>
            </a:xfrm>
            <a:prstGeom prst="rect">
              <a:avLst/>
            </a:prstGeom>
          </p:spPr>
        </p:pic>
      </p:grpSp>
      <p:sp>
        <p:nvSpPr>
          <p:cNvPr id="1032" name="Title 1031">
            <a:extLst>
              <a:ext uri="{FF2B5EF4-FFF2-40B4-BE49-F238E27FC236}">
                <a16:creationId xmlns:a16="http://schemas.microsoft.com/office/drawing/2014/main" id="{FC61936B-E7F0-4017-8398-6F31A2AF9583}"/>
              </a:ext>
            </a:extLst>
          </p:cNvPr>
          <p:cNvSpPr>
            <a:spLocks noGrp="1"/>
          </p:cNvSpPr>
          <p:nvPr>
            <p:ph type="title"/>
          </p:nvPr>
        </p:nvSpPr>
        <p:spPr>
          <a:xfrm>
            <a:off x="2051496" y="4799685"/>
            <a:ext cx="2999412" cy="1325563"/>
          </a:xfrm>
        </p:spPr>
        <p:txBody>
          <a:bodyPr/>
          <a:lstStyle/>
          <a:p>
            <a:r>
              <a:rPr lang="en-US" dirty="0"/>
              <a:t>Project Staff</a:t>
            </a:r>
          </a:p>
        </p:txBody>
      </p:sp>
      <p:pic>
        <p:nvPicPr>
          <p:cNvPr id="67" name="Picture 66" descr="A person wearing glasses&#10;&#10;Description automatically generated with low confidence">
            <a:extLst>
              <a:ext uri="{FF2B5EF4-FFF2-40B4-BE49-F238E27FC236}">
                <a16:creationId xmlns:a16="http://schemas.microsoft.com/office/drawing/2014/main" id="{C60511B7-4F95-435E-A803-675D851E2178}"/>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0299447" y="4499175"/>
            <a:ext cx="569658" cy="757525"/>
          </a:xfrm>
          <a:prstGeom prst="rect">
            <a:avLst/>
          </a:prstGeom>
        </p:spPr>
      </p:pic>
      <p:sp>
        <p:nvSpPr>
          <p:cNvPr id="69" name="TextBox 68">
            <a:extLst>
              <a:ext uri="{FF2B5EF4-FFF2-40B4-BE49-F238E27FC236}">
                <a16:creationId xmlns:a16="http://schemas.microsoft.com/office/drawing/2014/main" id="{765A0024-09F6-4396-A4D1-237B48F92FF7}"/>
              </a:ext>
            </a:extLst>
          </p:cNvPr>
          <p:cNvSpPr txBox="1"/>
          <p:nvPr/>
        </p:nvSpPr>
        <p:spPr>
          <a:xfrm>
            <a:off x="360669" y="2132432"/>
            <a:ext cx="771365" cy="215444"/>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rPr>
              <a:t>Seth </a:t>
            </a:r>
            <a:r>
              <a:rPr kumimoji="0" lang="en-US" sz="800" b="0" i="0" u="none" strike="noStrike" kern="1200" cap="none" spc="0" normalizeH="0" baseline="0" noProof="0" err="1">
                <a:ln>
                  <a:noFill/>
                </a:ln>
                <a:solidFill>
                  <a:srgbClr val="4472C4">
                    <a:lumMod val="50000"/>
                  </a:srgbClr>
                </a:solidFill>
                <a:effectLst/>
                <a:uLnTx/>
                <a:uFillTx/>
                <a:latin typeface="Arial" charset="0"/>
                <a:ea typeface="+mn-ea"/>
                <a:cs typeface="Arial" charset="0"/>
              </a:rPr>
              <a:t>Siefken</a:t>
            </a:r>
            <a:endParaRPr kumimoji="0" lang="en-US" sz="800" b="0" i="0" u="none" strike="noStrike" kern="1200" cap="none" spc="0" normalizeH="0" baseline="0" noProof="0">
              <a:ln>
                <a:noFill/>
              </a:ln>
              <a:solidFill>
                <a:srgbClr val="4472C4">
                  <a:lumMod val="50000"/>
                </a:srgbClr>
              </a:solidFill>
              <a:effectLst/>
              <a:uLnTx/>
              <a:uFillTx/>
              <a:latin typeface="Arial" charset="0"/>
              <a:ea typeface="+mn-ea"/>
              <a:cs typeface="Arial" charset="0"/>
            </a:endParaRPr>
          </a:p>
        </p:txBody>
      </p:sp>
      <p:sp>
        <p:nvSpPr>
          <p:cNvPr id="66" name="TextBox 65">
            <a:extLst>
              <a:ext uri="{FF2B5EF4-FFF2-40B4-BE49-F238E27FC236}">
                <a16:creationId xmlns:a16="http://schemas.microsoft.com/office/drawing/2014/main" id="{6AE4C3D3-C59E-4FE6-A0D1-0B3267CE9D67}"/>
              </a:ext>
            </a:extLst>
          </p:cNvPr>
          <p:cNvSpPr txBox="1"/>
          <p:nvPr/>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23761788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AF9260-969E-48C5-A257-BF1C2356B48F}"/>
              </a:ext>
            </a:extLst>
          </p:cNvPr>
          <p:cNvSpPr>
            <a:spLocks noGrp="1"/>
          </p:cNvSpPr>
          <p:nvPr>
            <p:ph type="title"/>
          </p:nvPr>
        </p:nvSpPr>
        <p:spPr/>
        <p:txBody>
          <a:bodyPr/>
          <a:lstStyle/>
          <a:p>
            <a:r>
              <a:rPr lang="en-US"/>
              <a:t>Update on Site Selection from Last Quarterly Meeting</a:t>
            </a:r>
          </a:p>
        </p:txBody>
      </p:sp>
      <p:sp>
        <p:nvSpPr>
          <p:cNvPr id="4" name="Text Placeholder 3">
            <a:extLst>
              <a:ext uri="{FF2B5EF4-FFF2-40B4-BE49-F238E27FC236}">
                <a16:creationId xmlns:a16="http://schemas.microsoft.com/office/drawing/2014/main" id="{FD0CFAF8-B1FC-4733-92AD-1FBE67C4ECFF}"/>
              </a:ext>
            </a:extLst>
          </p:cNvPr>
          <p:cNvSpPr>
            <a:spLocks noGrp="1"/>
          </p:cNvSpPr>
          <p:nvPr>
            <p:ph type="body" idx="1"/>
          </p:nvPr>
        </p:nvSpPr>
        <p:spPr/>
        <p:txBody>
          <a:bodyPr/>
          <a:lstStyle/>
          <a:p>
            <a:r>
              <a:rPr lang="en-US"/>
              <a:t>What sites are regulated? </a:t>
            </a:r>
          </a:p>
        </p:txBody>
      </p:sp>
      <p:sp>
        <p:nvSpPr>
          <p:cNvPr id="5" name="TextBox 4">
            <a:extLst>
              <a:ext uri="{FF2B5EF4-FFF2-40B4-BE49-F238E27FC236}">
                <a16:creationId xmlns:a16="http://schemas.microsoft.com/office/drawing/2014/main" id="{0B2FB9E5-E1EE-41E9-A40C-1364A6C6A684}"/>
              </a:ext>
            </a:extLst>
          </p:cNvPr>
          <p:cNvSpPr txBox="1"/>
          <p:nvPr/>
        </p:nvSpPr>
        <p:spPr>
          <a:xfrm>
            <a:off x="6899564" y="6608617"/>
            <a:ext cx="5143500" cy="276999"/>
          </a:xfrm>
          <a:prstGeom prst="rect">
            <a:avLst/>
          </a:prstGeom>
          <a:noFill/>
        </p:spPr>
        <p:txBody>
          <a:bodyPr wrap="square" rtlCol="0">
            <a:spAutoFit/>
          </a:bodyPr>
          <a:lstStyle/>
          <a:p>
            <a:r>
              <a:rPr lang="en-US" sz="1200" b="0" i="0" dirty="0">
                <a:solidFill>
                  <a:srgbClr val="333333"/>
                </a:solidFill>
                <a:effectLst/>
                <a:latin typeface="Source Sans Pro" panose="020B0503030403020204" pitchFamily="34" charset="0"/>
              </a:rPr>
              <a:t>Preliminary Information-Subject to Revision. Not for Citation or Distribution.</a:t>
            </a:r>
            <a:endParaRPr lang="en-US" sz="1200" dirty="0"/>
          </a:p>
        </p:txBody>
      </p:sp>
    </p:spTree>
    <p:extLst>
      <p:ext uri="{BB962C8B-B14F-4D97-AF65-F5344CB8AC3E}">
        <p14:creationId xmlns:p14="http://schemas.microsoft.com/office/powerpoint/2010/main" val="85494542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ojectTemplate" id="{28D57666-E408-4BF1-A443-92C1A392910A}" vid="{B0F8E5FA-6DDE-4F5F-A5CF-9CBFDC6A2F7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7C913228723924280983BDCB34D0F6E" ma:contentTypeVersion="11" ma:contentTypeDescription="Create a new document." ma:contentTypeScope="" ma:versionID="cd2f1fea04cef03ad568576d30fd11e9">
  <xsd:schema xmlns:xsd="http://www.w3.org/2001/XMLSchema" xmlns:xs="http://www.w3.org/2001/XMLSchema" xmlns:p="http://schemas.microsoft.com/office/2006/metadata/properties" xmlns:ns2="a6766774-30a2-4c8d-b456-98a46e3489f0" xmlns:ns3="7cb56a8f-c205-45ee-9d88-4096a00fd0fc" targetNamespace="http://schemas.microsoft.com/office/2006/metadata/properties" ma:root="true" ma:fieldsID="e72ad14ce662e40495ab918cbca5e37a" ns2:_="" ns3:_="">
    <xsd:import namespace="a6766774-30a2-4c8d-b456-98a46e3489f0"/>
    <xsd:import namespace="7cb56a8f-c205-45ee-9d88-4096a00fd0f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766774-30a2-4c8d-b456-98a46e3489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cb56a8f-c205-45ee-9d88-4096a00fd0f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a6766774-30a2-4c8d-b456-98a46e3489f0">
      <UserInfo>
        <DisplayName>Sando, Roy R</DisplayName>
        <AccountId>137</AccountId>
        <AccountType/>
      </UserInfo>
      <UserInfo>
        <DisplayName>Kramer, Ariele R</DisplayName>
        <AccountId>207</AccountId>
        <AccountType/>
      </UserInfo>
      <UserInfo>
        <DisplayName>Ryberg, Karen R</DisplayName>
        <AccountId>7</AccountId>
        <AccountType/>
      </UserInfo>
    </SharedWithUsers>
  </documentManagement>
</p:properties>
</file>

<file path=customXml/itemProps1.xml><?xml version="1.0" encoding="utf-8"?>
<ds:datastoreItem xmlns:ds="http://schemas.openxmlformats.org/officeDocument/2006/customXml" ds:itemID="{F67E930B-5F72-48CE-9BAC-8004393BFCA9}">
  <ds:schemaRefs>
    <ds:schemaRef ds:uri="http://schemas.microsoft.com/sharepoint/v3/contenttype/forms"/>
  </ds:schemaRefs>
</ds:datastoreItem>
</file>

<file path=customXml/itemProps2.xml><?xml version="1.0" encoding="utf-8"?>
<ds:datastoreItem xmlns:ds="http://schemas.openxmlformats.org/officeDocument/2006/customXml" ds:itemID="{C5C6D131-B3F7-4293-A714-5D94F03F86A9}">
  <ds:schemaRefs>
    <ds:schemaRef ds:uri="7cb56a8f-c205-45ee-9d88-4096a00fd0fc"/>
    <ds:schemaRef ds:uri="a6766774-30a2-4c8d-b456-98a46e3489f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C92EC4D-AD03-47F2-AFB9-13CBD682A9B1}">
  <ds:schemaRefs>
    <ds:schemaRef ds:uri="http://www.w3.org/XML/1998/namespace"/>
    <ds:schemaRef ds:uri="http://schemas.microsoft.com/office/2006/documentManagement/types"/>
    <ds:schemaRef ds:uri="a6766774-30a2-4c8d-b456-98a46e3489f0"/>
    <ds:schemaRef ds:uri="http://purl.org/dc/elements/1.1/"/>
    <ds:schemaRef ds:uri="http://schemas.microsoft.com/office/infopath/2007/PartnerControls"/>
    <ds:schemaRef ds:uri="http://schemas.openxmlformats.org/package/2006/metadata/core-properties"/>
    <ds:schemaRef ds:uri="7cb56a8f-c205-45ee-9d88-4096a00fd0fc"/>
    <ds:schemaRef ds:uri="http://schemas.microsoft.com/office/2006/metadata/properties"/>
    <ds:schemaRef ds:uri="http://purl.org/dc/dcmitype/"/>
    <ds:schemaRef ds:uri="http://purl.org/dc/terms/"/>
  </ds:schemaRefs>
</ds:datastoreItem>
</file>

<file path=docProps/app.xml><?xml version="1.0" encoding="utf-8"?>
<Properties xmlns="http://schemas.openxmlformats.org/officeDocument/2006/extended-properties" xmlns:vt="http://schemas.openxmlformats.org/officeDocument/2006/docPropsVTypes">
  <Template>ProjectTemplate</Template>
  <TotalTime>43</TotalTime>
  <Words>2931</Words>
  <Application>Microsoft Office PowerPoint</Application>
  <PresentationFormat>Widescreen</PresentationFormat>
  <Paragraphs>263</Paragraphs>
  <Slides>31</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Calibri</vt:lpstr>
      <vt:lpstr>Georgia</vt:lpstr>
      <vt:lpstr>Calibri Light</vt:lpstr>
      <vt:lpstr>Helvetica Neue</vt:lpstr>
      <vt:lpstr>Gill Sans MT</vt:lpstr>
      <vt:lpstr>Arial</vt:lpstr>
      <vt:lpstr>Times New Roman</vt:lpstr>
      <vt:lpstr>Source Sans Pro</vt:lpstr>
      <vt:lpstr>Segoe UI</vt:lpstr>
      <vt:lpstr>Office Theme</vt:lpstr>
      <vt:lpstr>Flood-Frequency Analysis in the Midwest:  Addressing Potential Nonstationary Annual Peak-Flow Records</vt:lpstr>
      <vt:lpstr>Transportation Pooled Fund Matters</vt:lpstr>
      <vt:lpstr>Updates</vt:lpstr>
      <vt:lpstr>Changes to Water Data Access</vt:lpstr>
      <vt:lpstr>Updates from Last Quarterly Meeting</vt:lpstr>
      <vt:lpstr>Alda Center Training September 15, 2021 Creating Connections: An Introduction to the Alda Method</vt:lpstr>
      <vt:lpstr>Alda Center Training September 23, 2021 The Essentials Online, USGS Only</vt:lpstr>
      <vt:lpstr>Project Staff</vt:lpstr>
      <vt:lpstr>Update on Site Selection from Last Quarterly Meeting</vt:lpstr>
      <vt:lpstr>PowerPoint Presentation</vt:lpstr>
      <vt:lpstr>PowerPoint Presentation</vt:lpstr>
      <vt:lpstr>PowerPoint Presentation</vt:lpstr>
      <vt:lpstr>PowerPoint Presentation</vt:lpstr>
      <vt:lpstr>PowerPoint Presentation</vt:lpstr>
      <vt:lpstr>Analyses of Annual Peak Streamflow Data</vt:lpstr>
      <vt:lpstr>Initial Data Analysis</vt:lpstr>
      <vt:lpstr>PowerPoint Presentation</vt:lpstr>
      <vt:lpstr>Bulletin 17C Analysis—Testing Assumptions</vt:lpstr>
      <vt:lpstr>Bulletin 17C Analysis —Testing Assumptions</vt:lpstr>
      <vt:lpstr>Bulletin 17C Analysis —Testing Assumptions</vt:lpstr>
      <vt:lpstr>Quantile Regression</vt:lpstr>
      <vt:lpstr>WHEN are annual flows peaking?</vt:lpstr>
      <vt:lpstr>Analyses of Daily Streamflow Data</vt:lpstr>
      <vt:lpstr>Daily Flow Duration Plot</vt:lpstr>
      <vt:lpstr>Center of Volume</vt:lpstr>
      <vt:lpstr>USGS Streamflow Duration Hydrograph and the Seasonality Plot</vt:lpstr>
      <vt:lpstr>Seasonality Plot</vt:lpstr>
      <vt:lpstr>Peaks over Threshold</vt:lpstr>
      <vt:lpstr>Questions or Feedback?</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Flood-Frequency Analysis in the Midwest:  Addressing Potential Nonstationary Annual Peak-Flow Records</dc:title>
  <dc:creator>Ryberg, Karen R</dc:creator>
  <cp:lastModifiedBy>Dave Huft</cp:lastModifiedBy>
  <cp:revision>16</cp:revision>
  <cp:lastPrinted>2021-12-09T14:18:04Z</cp:lastPrinted>
  <dcterms:created xsi:type="dcterms:W3CDTF">2021-10-05T22:02:22Z</dcterms:created>
  <dcterms:modified xsi:type="dcterms:W3CDTF">2021-12-09T14:19:46Z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0x01010067C913228723924280983BDCB34D0F6E</vt:lpwstr>
  </property>
</Properties>
</file>