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714" r:id="rId4"/>
  </p:sldMasterIdLst>
  <p:notesMasterIdLst>
    <p:notesMasterId r:id="rId40"/>
  </p:notesMasterIdLst>
  <p:handoutMasterIdLst>
    <p:handoutMasterId r:id="rId41"/>
  </p:handoutMasterIdLst>
  <p:sldIdLst>
    <p:sldId id="454" r:id="rId5"/>
    <p:sldId id="460" r:id="rId6"/>
    <p:sldId id="461" r:id="rId7"/>
    <p:sldId id="360" r:id="rId8"/>
    <p:sldId id="424" r:id="rId9"/>
    <p:sldId id="425" r:id="rId10"/>
    <p:sldId id="433" r:id="rId11"/>
    <p:sldId id="465" r:id="rId12"/>
    <p:sldId id="470" r:id="rId13"/>
    <p:sldId id="471" r:id="rId14"/>
    <p:sldId id="472" r:id="rId15"/>
    <p:sldId id="473" r:id="rId16"/>
    <p:sldId id="466" r:id="rId17"/>
    <p:sldId id="474" r:id="rId18"/>
    <p:sldId id="436" r:id="rId19"/>
    <p:sldId id="457" r:id="rId20"/>
    <p:sldId id="458" r:id="rId21"/>
    <p:sldId id="438" r:id="rId22"/>
    <p:sldId id="446" r:id="rId23"/>
    <p:sldId id="414" r:id="rId24"/>
    <p:sldId id="449" r:id="rId25"/>
    <p:sldId id="450" r:id="rId26"/>
    <p:sldId id="451" r:id="rId27"/>
    <p:sldId id="452" r:id="rId28"/>
    <p:sldId id="453" r:id="rId29"/>
    <p:sldId id="426" r:id="rId30"/>
    <p:sldId id="447" r:id="rId31"/>
    <p:sldId id="428" r:id="rId32"/>
    <p:sldId id="429" r:id="rId33"/>
    <p:sldId id="456" r:id="rId34"/>
    <p:sldId id="430" r:id="rId35"/>
    <p:sldId id="459" r:id="rId36"/>
    <p:sldId id="463" r:id="rId37"/>
    <p:sldId id="462" r:id="rId38"/>
    <p:sldId id="464" r:id="rId39"/>
  </p:sldIdLst>
  <p:sldSz cx="12192000" cy="6858000"/>
  <p:notesSz cx="7010400" cy="9296400"/>
  <p:custDataLst>
    <p:tags r:id="rId4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2" pos="1536" userDrawn="1">
          <p15:clr>
            <a:srgbClr val="A4A3A4"/>
          </p15:clr>
        </p15:guide>
        <p15:guide id="3" orient="horz" pos="12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6CB9727-5D51-7097-3855-B0FB0B34C682}" name="Kelly Smith" initials="KS" userId="S::klsmith@appliedpavement.com::8d90b6b4-ed37-4162-a5e8-374a7a79058a" providerId="AD"/>
  <p188:author id="{0A1E1594-FFE6-8A13-025A-C7798BC055A6}" name="Linda Pierce" initials="LP" userId="S::LPierce@ncenet.com::60b40fa2-3c03-4c14-b8b8-d5a4df74a44f" providerId="AD"/>
  <p188:author id="{6989ABDE-C49D-F38A-8AB4-0C798F58EDEC}" name="Max Grogg" initials="MG" userId="S::mgrogg@appliedpavement.onmicrosoft.com::8449bcc5-6131-4e5c-9c67-9af71db81d3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reg Duncan" initials="" lastIdx="4" clrIdx="0"/>
  <p:cmAuthor id="1" name="Nancy Laffey" initials="" lastIdx="2" clrIdx="1"/>
  <p:cmAuthor id="2" name="Nancy Laffey" initials="NL" lastIdx="43" clrIdx="2">
    <p:extLst>
      <p:ext uri="{19B8F6BF-5375-455C-9EA6-DF929625EA0E}">
        <p15:presenceInfo xmlns:p15="http://schemas.microsoft.com/office/powerpoint/2012/main" userId="S-1-5-21-220523388-1214440339-839522115-8621" providerId="AD"/>
      </p:ext>
    </p:extLst>
  </p:cmAuthor>
  <p:cmAuthor id="3" name="Mark Gardner" initials="MG" lastIdx="1" clrIdx="3">
    <p:extLst>
      <p:ext uri="{19B8F6BF-5375-455C-9EA6-DF929625EA0E}">
        <p15:presenceInfo xmlns:p15="http://schemas.microsoft.com/office/powerpoint/2012/main" userId="S-1-5-21-220523388-1214440339-839522115-6692" providerId="AD"/>
      </p:ext>
    </p:extLst>
  </p:cmAuthor>
  <p:cmAuthor id="4" name="Jessica Snyder" initials="JS" lastIdx="5" clrIdx="4">
    <p:extLst>
      <p:ext uri="{19B8F6BF-5375-455C-9EA6-DF929625EA0E}">
        <p15:presenceInfo xmlns:p15="http://schemas.microsoft.com/office/powerpoint/2012/main" userId="S-1-5-21-220523388-1214440339-839522115-9108" providerId="AD"/>
      </p:ext>
    </p:extLst>
  </p:cmAuthor>
  <p:cmAuthor id="5" name="David Peshkin" initials="DP" lastIdx="1" clrIdx="5">
    <p:extLst>
      <p:ext uri="{19B8F6BF-5375-455C-9EA6-DF929625EA0E}">
        <p15:presenceInfo xmlns:p15="http://schemas.microsoft.com/office/powerpoint/2012/main" userId="S-1-5-21-220523388-1214440339-839522115-1112" providerId="AD"/>
      </p:ext>
    </p:extLst>
  </p:cmAuthor>
  <p:cmAuthor id="6" name="Kurt Smith" initials="KS" lastIdx="6" clrIdx="6">
    <p:extLst>
      <p:ext uri="{19B8F6BF-5375-455C-9EA6-DF929625EA0E}">
        <p15:presenceInfo xmlns:p15="http://schemas.microsoft.com/office/powerpoint/2012/main" userId="S-1-5-21-220523388-1214440339-839522115-11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BABA"/>
    <a:srgbClr val="BCBCBC"/>
    <a:srgbClr val="CBCBCB"/>
    <a:srgbClr val="487693"/>
    <a:srgbClr val="024068"/>
    <a:srgbClr val="CC3300"/>
    <a:srgbClr val="0B0D0F"/>
    <a:srgbClr val="A7A7A7"/>
    <a:srgbClr val="B0B0B0"/>
    <a:srgbClr val="395D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6" autoAdjust="0"/>
    <p:restoredTop sz="96283" autoAdjust="0"/>
  </p:normalViewPr>
  <p:slideViewPr>
    <p:cSldViewPr showGuides="1">
      <p:cViewPr varScale="1">
        <p:scale>
          <a:sx n="103" d="100"/>
          <a:sy n="103" d="100"/>
        </p:scale>
        <p:origin x="234" y="192"/>
      </p:cViewPr>
      <p:guideLst>
        <p:guide pos="1536"/>
        <p:guide orient="horz" pos="124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2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commentAuthors" Target="commentAuthors.xml"/><Relationship Id="rId48" Type="http://schemas.microsoft.com/office/2018/10/relationships/authors" Target="author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OneDrive%20-%20NCE\Documents\Projects\APTech%20Pavement%20ME%20User%20Group%20Meetings%2085.33.25\Task%202%20training\6%20-%20PMED%20and%20rePave\Nevada%20Section%20320102%20revis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OneDrive%20-%20NCE\Documents\Projects\APTech%20Pavement%20ME%20User%20Group%20Meetings%2085.33.25\Task%202%20training\6%20-%20PMED%20and%20rePave\Nevada%20Section%20320102%20revised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OneDrive%20-%20NCE\Documents\Projects\APTech%20Pavement%20ME%20User%20Group%20Meetings%2085.33.25\Task%202%20training\6%20-%20PMED%20and%20rePave\Nevada%20Section%20320102%20revise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Pierce\OneDrive%20-%20NCE\Documents\Projects\APTech%20Pavement%20ME%20User%20Group%20Meetings%2085.33.25\Task%202%20training\6%20-%20PMED%20and%20rePave\Nevada%20Section%20320102%20revise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67372047244095"/>
          <c:y val="4.2795275590551178E-2"/>
          <c:w val="0.73931922572178477"/>
          <c:h val="0.68890501968503937"/>
        </c:manualLayout>
      </c:layout>
      <c:scatterChart>
        <c:scatterStyle val="lineMarker"/>
        <c:varyColors val="0"/>
        <c:ser>
          <c:idx val="2"/>
          <c:order val="0"/>
          <c:tx>
            <c:v>Transverse Cracking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7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6CF-4F1D-8CBA-4ACF798074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distress!$EF$18:$EF$25</c:f>
              <c:numCache>
                <c:formatCode>0</c:formatCode>
                <c:ptCount val="8"/>
                <c:pt idx="0">
                  <c:v>1996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distress!$H$2:$H$9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94</c:v>
                </c:pt>
                <c:pt idx="4">
                  <c:v>94</c:v>
                </c:pt>
                <c:pt idx="5">
                  <c:v>256</c:v>
                </c:pt>
                <c:pt idx="6">
                  <c:v>589</c:v>
                </c:pt>
                <c:pt idx="7">
                  <c:v>658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D6CF-4F1D-8CBA-4ACF79807428}"/>
            </c:ext>
          </c:extLst>
        </c:ser>
        <c:ser>
          <c:idx val="3"/>
          <c:order val="1"/>
          <c:tx>
            <c:v>Longitudinal Cracking</c:v>
          </c:tx>
          <c:spPr>
            <a:ln w="190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7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6CF-4F1D-8CBA-4ACF798074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distress!$EF$18:$EF$25</c:f>
              <c:numCache>
                <c:formatCode>0</c:formatCode>
                <c:ptCount val="8"/>
                <c:pt idx="0">
                  <c:v>1996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distress!$I$2:$I$9</c:f>
              <c:numCache>
                <c:formatCode>General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69</c:v>
                </c:pt>
                <c:pt idx="6">
                  <c:v>0</c:v>
                </c:pt>
                <c:pt idx="7">
                  <c:v>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3-D6CF-4F1D-8CBA-4ACF79807428}"/>
            </c:ext>
          </c:extLst>
        </c:ser>
        <c:ser>
          <c:idx val="0"/>
          <c:order val="4"/>
          <c:tx>
            <c:v>Maintenance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xVal>
            <c:numRef>
              <c:f>distress!$EF$13:$EF$14</c:f>
              <c:numCache>
                <c:formatCode>0</c:formatCode>
                <c:ptCount val="2"/>
                <c:pt idx="0">
                  <c:v>1999</c:v>
                </c:pt>
                <c:pt idx="1">
                  <c:v>2002</c:v>
                </c:pt>
              </c:numCache>
            </c:numRef>
          </c:xVal>
          <c:yVal>
            <c:numRef>
              <c:f>distress!$EG$13:$EG$14</c:f>
              <c:numCache>
                <c:formatCode>General</c:formatCode>
                <c:ptCount val="2"/>
                <c:pt idx="0">
                  <c:v>2000</c:v>
                </c:pt>
                <c:pt idx="1">
                  <c:v>2000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4-D6CF-4F1D-8CBA-4ACF79807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242191"/>
        <c:axId val="1882549743"/>
      </c:scatterChart>
      <c:scatterChart>
        <c:scatterStyle val="lineMarker"/>
        <c:varyColors val="0"/>
        <c:ser>
          <c:idx val="4"/>
          <c:order val="2"/>
          <c:tx>
            <c:v>Fatigue Cracking</c:v>
          </c:tx>
          <c:spPr>
            <a:ln w="19050" cap="rnd">
              <a:solidFill>
                <a:schemeClr val="accent5"/>
              </a:solidFill>
              <a:round/>
            </a:ln>
            <a:effectLst/>
          </c:spPr>
          <c:marker>
            <c:symbol val="square"/>
            <c:size val="7"/>
            <c:spPr>
              <a:solidFill>
                <a:schemeClr val="accent5"/>
              </a:solidFill>
              <a:ln w="9525">
                <a:solidFill>
                  <a:schemeClr val="accent5"/>
                </a:solidFill>
              </a:ln>
              <a:effectLst/>
            </c:spPr>
          </c:marker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CF-4F1D-8CBA-4ACF7980742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distress!$EF$18:$EF$25</c:f>
              <c:numCache>
                <c:formatCode>0</c:formatCode>
                <c:ptCount val="8"/>
                <c:pt idx="0">
                  <c:v>1996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distress!$J$2:$J$9</c:f>
              <c:numCache>
                <c:formatCode>0.0</c:formatCode>
                <c:ptCount val="8"/>
                <c:pt idx="0">
                  <c:v>0</c:v>
                </c:pt>
                <c:pt idx="1">
                  <c:v>1</c:v>
                </c:pt>
                <c:pt idx="2">
                  <c:v>1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1</c:v>
                </c:pt>
                <c:pt idx="7">
                  <c:v>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D6CF-4F1D-8CBA-4ACF79807428}"/>
            </c:ext>
          </c:extLst>
        </c:ser>
        <c:ser>
          <c:idx val="1"/>
          <c:order val="3"/>
          <c:tx>
            <c:v>Patching</c:v>
          </c:tx>
          <c:spPr>
            <a:ln w="19050" cap="rnd">
              <a:solidFill>
                <a:schemeClr val="accent2"/>
              </a:solidFill>
              <a:round/>
            </a:ln>
            <a:effectLst/>
          </c:spPr>
          <c:marker>
            <c:symbol val="star"/>
            <c:size val="7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dLbls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CF-4F1D-8CBA-4ACF7980742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distress!$EF$18:$EF$25</c:f>
              <c:numCache>
                <c:formatCode>0</c:formatCode>
                <c:ptCount val="8"/>
                <c:pt idx="0">
                  <c:v>1996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distress!$BD$2:$BD$9</c:f>
              <c:numCache>
                <c:formatCode>0.0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44.400001525878906</c:v>
                </c:pt>
                <c:pt idx="4">
                  <c:v>46.299999237060547</c:v>
                </c:pt>
                <c:pt idx="5">
                  <c:v>59.599998474121094</c:v>
                </c:pt>
                <c:pt idx="6">
                  <c:v>59.200000762939453</c:v>
                </c:pt>
                <c:pt idx="7">
                  <c:v>58.799999237060547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D6CF-4F1D-8CBA-4ACF798074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37533199"/>
        <c:axId val="2037524559"/>
      </c:scatterChart>
      <c:valAx>
        <c:axId val="1896242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549743"/>
        <c:crosses val="autoZero"/>
        <c:crossBetween val="midCat"/>
        <c:majorUnit val="1"/>
      </c:valAx>
      <c:valAx>
        <c:axId val="1882549743"/>
        <c:scaling>
          <c:orientation val="minMax"/>
          <c:max val="2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Trans. and Long. Cracking (ft)</a:t>
                </a:r>
              </a:p>
            </c:rich>
          </c:tx>
          <c:layout>
            <c:manualLayout>
              <c:xMode val="edge"/>
              <c:yMode val="edge"/>
              <c:x val="1.4583333333333334E-2"/>
              <c:y val="0.1272304243219597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242191"/>
        <c:crosses val="autoZero"/>
        <c:crossBetween val="midCat"/>
        <c:majorUnit val="500"/>
      </c:valAx>
      <c:valAx>
        <c:axId val="2037524559"/>
        <c:scaling>
          <c:orientation val="minMax"/>
          <c:max val="100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Fatigue Cracking (%) or Patching (sf)</a:t>
                </a:r>
              </a:p>
            </c:rich>
          </c:tx>
          <c:layout>
            <c:manualLayout>
              <c:xMode val="edge"/>
              <c:yMode val="edge"/>
              <c:x val="0.95281249999999995"/>
              <c:y val="6.8575842082239713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7533199"/>
        <c:crosses val="max"/>
        <c:crossBetween val="midCat"/>
        <c:majorUnit val="25"/>
      </c:valAx>
      <c:valAx>
        <c:axId val="2037533199"/>
        <c:scaling>
          <c:orientation val="minMax"/>
        </c:scaling>
        <c:delete val="1"/>
        <c:axPos val="b"/>
        <c:numFmt formatCode="0" sourceLinked="1"/>
        <c:majorTickMark val="out"/>
        <c:minorTickMark val="none"/>
        <c:tickLblPos val="nextTo"/>
        <c:crossAx val="2037524559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.1321446850393701"/>
          <c:y val="0.84198928258967631"/>
          <c:w val="0.80356594488188982"/>
          <c:h val="0.1371773840769903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2"/>
          <c:order val="0"/>
          <c:tx>
            <c:v>IRI</c:v>
          </c:tx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numFmt formatCode="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IRI!$W$36:$W$43</c:f>
              <c:numCache>
                <c:formatCode>General</c:formatCode>
                <c:ptCount val="8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IRI!$X$36:$X$43</c:f>
              <c:numCache>
                <c:formatCode>General</c:formatCode>
                <c:ptCount val="8"/>
                <c:pt idx="0">
                  <c:v>65.260798895359045</c:v>
                </c:pt>
                <c:pt idx="1">
                  <c:v>69.695999622344971</c:v>
                </c:pt>
                <c:pt idx="2">
                  <c:v>88.704002737998962</c:v>
                </c:pt>
                <c:pt idx="3">
                  <c:v>88.704002737998962</c:v>
                </c:pt>
                <c:pt idx="4">
                  <c:v>114.04799509048462</c:v>
                </c:pt>
                <c:pt idx="5">
                  <c:v>93.139199334383008</c:v>
                </c:pt>
                <c:pt idx="6">
                  <c:v>136.85759882926942</c:v>
                </c:pt>
                <c:pt idx="7">
                  <c:v>255.97440419197082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12AC-4791-96A1-C67449AA20EF}"/>
            </c:ext>
          </c:extLst>
        </c:ser>
        <c:ser>
          <c:idx val="0"/>
          <c:order val="1"/>
          <c:tx>
            <c:v>Maintenance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10"/>
            <c:spPr>
              <a:noFill/>
              <a:ln w="25400">
                <a:solidFill>
                  <a:schemeClr val="accent1"/>
                </a:solidFill>
              </a:ln>
              <a:effectLst/>
            </c:spPr>
          </c:marker>
          <c:xVal>
            <c:numRef>
              <c:f>IRI!$W$31:$W$32</c:f>
              <c:numCache>
                <c:formatCode>General</c:formatCode>
                <c:ptCount val="2"/>
                <c:pt idx="0">
                  <c:v>1999</c:v>
                </c:pt>
                <c:pt idx="1">
                  <c:v>2002</c:v>
                </c:pt>
              </c:numCache>
            </c:numRef>
          </c:xVal>
          <c:yVal>
            <c:numRef>
              <c:f>IRI!$X$31:$X$32</c:f>
              <c:numCache>
                <c:formatCode>General</c:formatCode>
                <c:ptCount val="2"/>
                <c:pt idx="0">
                  <c:v>300</c:v>
                </c:pt>
                <c:pt idx="1">
                  <c:v>300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12AC-4791-96A1-C67449AA20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242191"/>
        <c:axId val="1882549743"/>
        <c:extLst/>
      </c:scatterChart>
      <c:valAx>
        <c:axId val="1896242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549743"/>
        <c:crosses val="autoZero"/>
        <c:crossBetween val="midCat"/>
        <c:majorUnit val="1"/>
      </c:valAx>
      <c:valAx>
        <c:axId val="1882549743"/>
        <c:scaling>
          <c:orientation val="minMax"/>
          <c:max val="3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IRI (in/mi)</a:t>
                </a:r>
              </a:p>
            </c:rich>
          </c:tx>
          <c:layout>
            <c:manualLayout>
              <c:xMode val="edge"/>
              <c:yMode val="edge"/>
              <c:x val="6.6488663223321356E-3"/>
              <c:y val="0.275253039490753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242191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2"/>
          <c:order val="0"/>
          <c:spPr>
            <a:ln w="19050" cap="rnd">
              <a:solidFill>
                <a:schemeClr val="accent3"/>
              </a:solidFill>
              <a:round/>
            </a:ln>
            <a:effectLst/>
          </c:spPr>
          <c:marker>
            <c:symbol val="triangle"/>
            <c:size val="10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rutting!$R$25:$R$32</c:f>
              <c:numCache>
                <c:formatCode>General</c:formatCode>
                <c:ptCount val="8"/>
                <c:pt idx="0">
                  <c:v>1996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</c:numCache>
            </c:numRef>
          </c:xVal>
          <c:yVal>
            <c:numRef>
              <c:f>rutting!$S$25:$S$32</c:f>
              <c:numCache>
                <c:formatCode>0.00</c:formatCode>
                <c:ptCount val="8"/>
                <c:pt idx="0">
                  <c:v>0.09</c:v>
                </c:pt>
                <c:pt idx="1">
                  <c:v>0.12</c:v>
                </c:pt>
                <c:pt idx="2" formatCode="General">
                  <c:v>0.15</c:v>
                </c:pt>
                <c:pt idx="3" formatCode="General">
                  <c:v>0.14000000000000001</c:v>
                </c:pt>
                <c:pt idx="4" formatCode="General">
                  <c:v>0.14000000000000001</c:v>
                </c:pt>
                <c:pt idx="5" formatCode="General">
                  <c:v>0.16</c:v>
                </c:pt>
                <c:pt idx="6" formatCode="General">
                  <c:v>0.15</c:v>
                </c:pt>
                <c:pt idx="7" formatCode="General">
                  <c:v>0.16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A760-4A67-A656-7F0809E74A6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6242191"/>
        <c:axId val="1882549743"/>
        <c:extLst/>
      </c:scatterChart>
      <c:valAx>
        <c:axId val="189624219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82549743"/>
        <c:crosses val="autoZero"/>
        <c:crossBetween val="midCat"/>
        <c:majorUnit val="1"/>
      </c:valAx>
      <c:valAx>
        <c:axId val="1882549743"/>
        <c:scaling>
          <c:orientation val="minMax"/>
          <c:max val="0.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Rut Depth (in.)</a:t>
                </a:r>
              </a:p>
            </c:rich>
          </c:tx>
          <c:layout>
            <c:manualLayout>
              <c:xMode val="edge"/>
              <c:yMode val="edge"/>
              <c:x val="3.7018639385897186E-3"/>
              <c:y val="0.196668250520409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.0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96242191"/>
        <c:crosses val="autoZero"/>
        <c:crossBetween val="midCat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17429646447568"/>
          <c:y val="0.20557086614173228"/>
          <c:w val="0.84141957715408278"/>
          <c:h val="0.74350320793234181"/>
        </c:manualLayout>
      </c:layout>
      <c:scatterChart>
        <c:scatterStyle val="smoothMarker"/>
        <c:varyColors val="0"/>
        <c:ser>
          <c:idx val="0"/>
          <c:order val="0"/>
          <c:tx>
            <c:strRef>
              <c:f>deflection!$Q$30</c:f>
              <c:strCache>
                <c:ptCount val="1"/>
                <c:pt idx="0">
                  <c:v>Average</c:v>
                </c:pt>
              </c:strCache>
            </c:strRef>
          </c:tx>
          <c:spPr>
            <a:ln w="1905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deflection!$Q$31:$Q$38</c:f>
              <c:numCache>
                <c:formatCode>0</c:formatCode>
                <c:ptCount val="8"/>
                <c:pt idx="0">
                  <c:v>16.814961168</c:v>
                </c:pt>
                <c:pt idx="1">
                  <c:v>12.842520095999999</c:v>
                </c:pt>
                <c:pt idx="2">
                  <c:v>9.885827088000001</c:v>
                </c:pt>
                <c:pt idx="3">
                  <c:v>6.224409648</c:v>
                </c:pt>
                <c:pt idx="4">
                  <c:v>3.783464688</c:v>
                </c:pt>
                <c:pt idx="5">
                  <c:v>1.8661417920000001</c:v>
                </c:pt>
                <c:pt idx="6">
                  <c:v>1.3346457119999999</c:v>
                </c:pt>
                <c:pt idx="7">
                  <c:v>1.0905512159999999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0-D7B4-4277-8C30-806482B3DE50}"/>
            </c:ext>
          </c:extLst>
        </c:ser>
        <c:ser>
          <c:idx val="1"/>
          <c:order val="1"/>
          <c:tx>
            <c:strRef>
              <c:f>deflection!$G$30</c:f>
              <c:strCache>
                <c:ptCount val="1"/>
                <c:pt idx="0">
                  <c:v>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deflection!$G$31:$G$38</c:f>
              <c:numCache>
                <c:formatCode>0</c:formatCode>
                <c:ptCount val="8"/>
                <c:pt idx="0">
                  <c:v>15.354331200000001</c:v>
                </c:pt>
                <c:pt idx="1">
                  <c:v>11.69291376</c:v>
                </c:pt>
                <c:pt idx="2">
                  <c:v>9.0551183999999996</c:v>
                </c:pt>
                <c:pt idx="3">
                  <c:v>5.8661419200000005</c:v>
                </c:pt>
                <c:pt idx="4">
                  <c:v>3.70078752</c:v>
                </c:pt>
                <c:pt idx="5">
                  <c:v>1.8110236800000001</c:v>
                </c:pt>
                <c:pt idx="6">
                  <c:v>1.2992126400000001</c:v>
                </c:pt>
                <c:pt idx="7">
                  <c:v>1.14173232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1-D7B4-4277-8C30-806482B3DE50}"/>
            </c:ext>
          </c:extLst>
        </c:ser>
        <c:ser>
          <c:idx val="2"/>
          <c:order val="2"/>
          <c:tx>
            <c:strRef>
              <c:f>deflection!$H$30</c:f>
              <c:strCache>
                <c:ptCount val="1"/>
                <c:pt idx="0">
                  <c:v>50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quare"/>
            <c:size val="5"/>
            <c:spPr>
              <a:noFill/>
              <a:ln w="9525">
                <a:solidFill>
                  <a:schemeClr val="accent3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deflection!$H$31:$H$38</c:f>
              <c:numCache>
                <c:formatCode>0</c:formatCode>
                <c:ptCount val="8"/>
                <c:pt idx="0">
                  <c:v>17.716536000000001</c:v>
                </c:pt>
                <c:pt idx="1">
                  <c:v>13.70078784</c:v>
                </c:pt>
                <c:pt idx="2">
                  <c:v>10.70866176</c:v>
                </c:pt>
                <c:pt idx="3">
                  <c:v>7.0472443199999999</c:v>
                </c:pt>
                <c:pt idx="4">
                  <c:v>4.1732284800000006</c:v>
                </c:pt>
                <c:pt idx="5">
                  <c:v>2.0866142400000003</c:v>
                </c:pt>
                <c:pt idx="6">
                  <c:v>1.45669296</c:v>
                </c:pt>
                <c:pt idx="7">
                  <c:v>1.1811024000000001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2-D7B4-4277-8C30-806482B3DE50}"/>
            </c:ext>
          </c:extLst>
        </c:ser>
        <c:ser>
          <c:idx val="3"/>
          <c:order val="3"/>
          <c:tx>
            <c:strRef>
              <c:f>deflection!$I$30</c:f>
              <c:strCache>
                <c:ptCount val="1"/>
                <c:pt idx="0">
                  <c:v>100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diamond"/>
            <c:size val="5"/>
            <c:spPr>
              <a:noFill/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deflection!$I$31:$I$38</c:f>
              <c:numCache>
                <c:formatCode>0</c:formatCode>
                <c:ptCount val="8"/>
                <c:pt idx="0">
                  <c:v>16.220472960000002</c:v>
                </c:pt>
                <c:pt idx="1">
                  <c:v>12.559055520000001</c:v>
                </c:pt>
                <c:pt idx="2">
                  <c:v>9.8425200000000004</c:v>
                </c:pt>
                <c:pt idx="3">
                  <c:v>6.25984272</c:v>
                </c:pt>
                <c:pt idx="4">
                  <c:v>3.7401576000000003</c:v>
                </c:pt>
                <c:pt idx="5">
                  <c:v>1.968504</c:v>
                </c:pt>
                <c:pt idx="6">
                  <c:v>1.3779528000000001</c:v>
                </c:pt>
                <c:pt idx="7">
                  <c:v>1.1023622400000002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3-D7B4-4277-8C30-806482B3DE50}"/>
            </c:ext>
          </c:extLst>
        </c:ser>
        <c:ser>
          <c:idx val="4"/>
          <c:order val="4"/>
          <c:tx>
            <c:strRef>
              <c:f>deflection!$J$30</c:f>
              <c:strCache>
                <c:ptCount val="1"/>
                <c:pt idx="0">
                  <c:v>150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triangle"/>
            <c:size val="5"/>
            <c:spPr>
              <a:noFill/>
              <a:ln w="9525">
                <a:solidFill>
                  <a:schemeClr val="accent5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deflection!$J$31:$J$38</c:f>
              <c:numCache>
                <c:formatCode>0</c:formatCode>
                <c:ptCount val="8"/>
                <c:pt idx="0">
                  <c:v>16.49606352</c:v>
                </c:pt>
                <c:pt idx="1">
                  <c:v>12.677165760000001</c:v>
                </c:pt>
                <c:pt idx="2">
                  <c:v>9.6850396800000009</c:v>
                </c:pt>
                <c:pt idx="3">
                  <c:v>5.9055119999999999</c:v>
                </c:pt>
                <c:pt idx="4">
                  <c:v>3.6220473600000003</c:v>
                </c:pt>
                <c:pt idx="5">
                  <c:v>1.5748032000000001</c:v>
                </c:pt>
                <c:pt idx="6">
                  <c:v>1.1811024000000001</c:v>
                </c:pt>
                <c:pt idx="7">
                  <c:v>0.98425200000000002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4-D7B4-4277-8C30-806482B3DE50}"/>
            </c:ext>
          </c:extLst>
        </c:ser>
        <c:ser>
          <c:idx val="5"/>
          <c:order val="5"/>
          <c:tx>
            <c:strRef>
              <c:f>deflection!$K$30</c:f>
              <c:strCache>
                <c:ptCount val="1"/>
                <c:pt idx="0">
                  <c:v>200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star"/>
            <c:size val="5"/>
            <c:spPr>
              <a:noFill/>
              <a:ln w="9525">
                <a:solidFill>
                  <a:schemeClr val="accent6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deflection!$K$31:$K$38</c:f>
              <c:numCache>
                <c:formatCode>0</c:formatCode>
                <c:ptCount val="8"/>
                <c:pt idx="0">
                  <c:v>16.456693440000002</c:v>
                </c:pt>
                <c:pt idx="1">
                  <c:v>12.322835040000001</c:v>
                </c:pt>
                <c:pt idx="2">
                  <c:v>9.1338585600000002</c:v>
                </c:pt>
                <c:pt idx="3">
                  <c:v>5.4330710400000006</c:v>
                </c:pt>
                <c:pt idx="4">
                  <c:v>3.30708672</c:v>
                </c:pt>
                <c:pt idx="5">
                  <c:v>1.6929134400000001</c:v>
                </c:pt>
                <c:pt idx="6">
                  <c:v>1.2992126400000001</c:v>
                </c:pt>
                <c:pt idx="7">
                  <c:v>1.0629921600000001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5-D7B4-4277-8C30-806482B3DE50}"/>
            </c:ext>
          </c:extLst>
        </c:ser>
        <c:ser>
          <c:idx val="6"/>
          <c:order val="6"/>
          <c:tx>
            <c:strRef>
              <c:f>deflection!$L$30</c:f>
              <c:strCache>
                <c:ptCount val="1"/>
                <c:pt idx="0">
                  <c:v>250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plus"/>
            <c:size val="5"/>
            <c:spPr>
              <a:noFill/>
              <a:ln w="9525">
                <a:solidFill>
                  <a:schemeClr val="accent1">
                    <a:lumMod val="60000"/>
                  </a:schemeClr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deflection!$L$31:$L$38</c:f>
              <c:numCache>
                <c:formatCode>0</c:formatCode>
                <c:ptCount val="8"/>
                <c:pt idx="0">
                  <c:v>16.062992640000001</c:v>
                </c:pt>
                <c:pt idx="1">
                  <c:v>11.732283840000001</c:v>
                </c:pt>
                <c:pt idx="2">
                  <c:v>8.8976380800000001</c:v>
                </c:pt>
                <c:pt idx="3">
                  <c:v>5.4330710400000006</c:v>
                </c:pt>
                <c:pt idx="4">
                  <c:v>3.3858268800000002</c:v>
                </c:pt>
                <c:pt idx="5">
                  <c:v>1.6929134400000001</c:v>
                </c:pt>
                <c:pt idx="6">
                  <c:v>1.1811024000000001</c:v>
                </c:pt>
                <c:pt idx="7">
                  <c:v>0.94488192000000004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6-D7B4-4277-8C30-806482B3DE50}"/>
            </c:ext>
          </c:extLst>
        </c:ser>
        <c:ser>
          <c:idx val="7"/>
          <c:order val="7"/>
          <c:tx>
            <c:strRef>
              <c:f>deflection!$M$30</c:f>
              <c:strCache>
                <c:ptCount val="1"/>
                <c:pt idx="0">
                  <c:v>300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chemeClr val="accent2">
                    <a:lumMod val="60000"/>
                  </a:schemeClr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deflection!$M$31:$M$38</c:f>
              <c:numCache>
                <c:formatCode>0</c:formatCode>
                <c:ptCount val="8"/>
                <c:pt idx="0">
                  <c:v>17.874016319999999</c:v>
                </c:pt>
                <c:pt idx="1">
                  <c:v>14.015748480000001</c:v>
                </c:pt>
                <c:pt idx="2">
                  <c:v>10.70866176</c:v>
                </c:pt>
                <c:pt idx="3">
                  <c:v>6.5748033600000007</c:v>
                </c:pt>
                <c:pt idx="4">
                  <c:v>3.30708672</c:v>
                </c:pt>
                <c:pt idx="5">
                  <c:v>2.0078740800000001</c:v>
                </c:pt>
                <c:pt idx="6">
                  <c:v>1.4960630400000001</c:v>
                </c:pt>
                <c:pt idx="7">
                  <c:v>1.1811024000000001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7-D7B4-4277-8C30-806482B3DE50}"/>
            </c:ext>
          </c:extLst>
        </c:ser>
        <c:ser>
          <c:idx val="8"/>
          <c:order val="8"/>
          <c:tx>
            <c:strRef>
              <c:f>deflection!$N$30</c:f>
              <c:strCache>
                <c:ptCount val="1"/>
                <c:pt idx="0">
                  <c:v>350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triangle"/>
            <c:size val="5"/>
            <c:spPr>
              <a:noFill/>
              <a:ln w="9525">
                <a:solidFill>
                  <a:schemeClr val="accent3">
                    <a:lumMod val="60000"/>
                  </a:schemeClr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deflection!$N$31:$N$38</c:f>
              <c:numCache>
                <c:formatCode>0</c:formatCode>
                <c:ptCount val="8"/>
                <c:pt idx="0">
                  <c:v>18.14960688</c:v>
                </c:pt>
                <c:pt idx="1">
                  <c:v>13.661417760000001</c:v>
                </c:pt>
                <c:pt idx="2">
                  <c:v>10.669291680000001</c:v>
                </c:pt>
                <c:pt idx="3">
                  <c:v>6.7322836800000001</c:v>
                </c:pt>
                <c:pt idx="4">
                  <c:v>4.1732284800000006</c:v>
                </c:pt>
                <c:pt idx="5">
                  <c:v>1.8897638400000001</c:v>
                </c:pt>
                <c:pt idx="6">
                  <c:v>1.3779528000000001</c:v>
                </c:pt>
                <c:pt idx="7">
                  <c:v>1.1811024000000001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8-D7B4-4277-8C30-806482B3DE50}"/>
            </c:ext>
          </c:extLst>
        </c:ser>
        <c:ser>
          <c:idx val="9"/>
          <c:order val="9"/>
          <c:tx>
            <c:strRef>
              <c:f>deflection!$O$30</c:f>
              <c:strCache>
                <c:ptCount val="1"/>
                <c:pt idx="0">
                  <c:v>400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solidFill>
                  <a:srgbClr val="FF0000"/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deflection!$O$31:$O$38</c:f>
              <c:numCache>
                <c:formatCode>0</c:formatCode>
                <c:ptCount val="8"/>
                <c:pt idx="0">
                  <c:v>15.1574808</c:v>
                </c:pt>
                <c:pt idx="1">
                  <c:v>11.77165392</c:v>
                </c:pt>
                <c:pt idx="2">
                  <c:v>9.1338585600000002</c:v>
                </c:pt>
                <c:pt idx="3">
                  <c:v>5.8661419200000005</c:v>
                </c:pt>
                <c:pt idx="4">
                  <c:v>3.81889776</c:v>
                </c:pt>
                <c:pt idx="5">
                  <c:v>1.8897638400000001</c:v>
                </c:pt>
                <c:pt idx="6">
                  <c:v>1.2992126400000001</c:v>
                </c:pt>
                <c:pt idx="7">
                  <c:v>1.02362208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9-D7B4-4277-8C30-806482B3DE50}"/>
            </c:ext>
          </c:extLst>
        </c:ser>
        <c:ser>
          <c:idx val="10"/>
          <c:order val="10"/>
          <c:tx>
            <c:strRef>
              <c:f>deflection!$P$30</c:f>
              <c:strCache>
                <c:ptCount val="1"/>
                <c:pt idx="0">
                  <c:v>450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x"/>
            <c:size val="5"/>
            <c:spPr>
              <a:noFill/>
              <a:ln w="9525">
                <a:solidFill>
                  <a:schemeClr val="accent5">
                    <a:lumMod val="60000"/>
                  </a:schemeClr>
                </a:solidFill>
              </a:ln>
              <a:effectLst/>
            </c:spPr>
          </c:marker>
          <c:xVal>
            <c:numRef>
              <c:f>deflection!$E$31:$E$38</c:f>
              <c:numCache>
                <c:formatCode>General</c:formatCode>
                <c:ptCount val="8"/>
                <c:pt idx="0">
                  <c:v>0</c:v>
                </c:pt>
                <c:pt idx="1">
                  <c:v>8</c:v>
                </c:pt>
                <c:pt idx="2">
                  <c:v>12</c:v>
                </c:pt>
                <c:pt idx="3">
                  <c:v>18</c:v>
                </c:pt>
                <c:pt idx="4">
                  <c:v>24</c:v>
                </c:pt>
                <c:pt idx="5">
                  <c:v>36</c:v>
                </c:pt>
                <c:pt idx="6">
                  <c:v>48</c:v>
                </c:pt>
                <c:pt idx="7">
                  <c:v>60</c:v>
                </c:pt>
              </c:numCache>
            </c:numRef>
          </c:xVal>
          <c:yVal>
            <c:numRef>
              <c:f>deflection!$P$31:$P$38</c:f>
              <c:numCache>
                <c:formatCode>0</c:formatCode>
                <c:ptCount val="8"/>
                <c:pt idx="0">
                  <c:v>18.661417920000002</c:v>
                </c:pt>
                <c:pt idx="1">
                  <c:v>14.29133904</c:v>
                </c:pt>
                <c:pt idx="2">
                  <c:v>11.023622400000001</c:v>
                </c:pt>
                <c:pt idx="3">
                  <c:v>7.1259844800000005</c:v>
                </c:pt>
                <c:pt idx="4">
                  <c:v>4.6062993600000004</c:v>
                </c:pt>
                <c:pt idx="5">
                  <c:v>2.04724416</c:v>
                </c:pt>
                <c:pt idx="6">
                  <c:v>1.3779528000000001</c:v>
                </c:pt>
                <c:pt idx="7">
                  <c:v>1.1023622400000002</c:v>
                </c:pt>
              </c:numCache>
            </c:numRef>
          </c:yVal>
          <c:smooth val="1"/>
          <c:extLst>
            <c:ext xmlns:c16="http://schemas.microsoft.com/office/drawing/2014/chart" uri="{C3380CC4-5D6E-409C-BE32-E72D297353CC}">
              <c16:uniqueId val="{0000000A-D7B4-4277-8C30-806482B3DE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03917647"/>
        <c:axId val="38182463"/>
      </c:scatterChart>
      <c:valAx>
        <c:axId val="103917647"/>
        <c:scaling>
          <c:orientation val="minMax"/>
          <c:max val="60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Deflection offset (in.)</a:t>
                </a:r>
              </a:p>
            </c:rich>
          </c:tx>
          <c:layout>
            <c:manualLayout>
              <c:xMode val="edge"/>
              <c:yMode val="edge"/>
              <c:x val="0.41597090988626423"/>
              <c:y val="2.3148148148148147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8182463"/>
        <c:crossesAt val="0"/>
        <c:crossBetween val="midCat"/>
      </c:valAx>
      <c:valAx>
        <c:axId val="38182463"/>
        <c:scaling>
          <c:orientation val="maxMin"/>
          <c:max val="2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Deflection at ~9,000</a:t>
                </a:r>
                <a:r>
                  <a:rPr lang="en-US" baseline="0" dirty="0"/>
                  <a:t> </a:t>
                </a:r>
                <a:r>
                  <a:rPr lang="en-US" baseline="0" dirty="0" err="1"/>
                  <a:t>lbs</a:t>
                </a:r>
                <a:r>
                  <a:rPr lang="en-US" baseline="0" dirty="0"/>
                  <a:t> </a:t>
                </a:r>
                <a:r>
                  <a:rPr lang="en-US" dirty="0"/>
                  <a:t>(mil)</a:t>
                </a:r>
              </a:p>
            </c:rich>
          </c:tx>
          <c:layout>
            <c:manualLayout>
              <c:xMode val="edge"/>
              <c:yMode val="edge"/>
              <c:x val="1.5661891997542862E-2"/>
              <c:y val="0.2652545244693404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3917647"/>
        <c:crosses val="autoZero"/>
        <c:crossBetween val="midCat"/>
        <c:majorUnit val="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C483B2D-138B-4B79-AC11-F58C776B8848}" type="datetimeFigureOut">
              <a:rPr lang="en-US" smtClean="0"/>
              <a:t>11/16/2023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811C8-1198-45B3-92E0-6D4F41D2C1A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4669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1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970937" y="0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1041" y="4415790"/>
            <a:ext cx="5608319" cy="418338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1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93162" rIns="93162" bIns="93162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65887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31774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9766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63547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329434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95321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61208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727094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970937" y="8829967"/>
            <a:ext cx="3037839" cy="464820"/>
          </a:xfrm>
          <a:prstGeom prst="rect">
            <a:avLst/>
          </a:prstGeom>
          <a:noFill/>
          <a:ln>
            <a:noFill/>
          </a:ln>
        </p:spPr>
        <p:txBody>
          <a:bodyPr lIns="93162" tIns="46568" rIns="93162" bIns="46568" anchor="b" anchorCtr="0">
            <a:noAutofit/>
          </a:bodyPr>
          <a:lstStyle/>
          <a:p>
            <a:pPr algn="r">
              <a:buSzPct val="25000"/>
            </a:pPr>
            <a:fld id="{00000000-1234-1234-1234-123412341234}" type="slidenum">
              <a:rPr lang="en-US" sz="12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>
                <a:buSzPct val="25000"/>
              </a:pPr>
              <a:t>‹#›</a:t>
            </a:fld>
            <a:endParaRPr lang="en-US" sz="12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95675562"/>
      </p:ext>
    </p:extLst>
  </p:cSld>
  <p:clrMap bg1="lt1" tx1="dk1" bg2="dk2" tx2="lt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Turning now to Part I of the webinar, I’m going to start with providing a little glimpse of the implementation history for Pavement ME.</a:t>
            </a:r>
          </a:p>
        </p:txBody>
      </p:sp>
    </p:spTree>
    <p:extLst>
      <p:ext uri="{BB962C8B-B14F-4D97-AF65-F5344CB8AC3E}">
        <p14:creationId xmlns:p14="http://schemas.microsoft.com/office/powerpoint/2010/main" val="10286831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spcBef>
                <a:spcPts val="0"/>
              </a:spcBef>
              <a:spcAft>
                <a:spcPts val="12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Successful implementation can vary from agency to agency, dependent upon their existing pavement design practice, needs, and resources. SHAs could define successful implementation in a variety of ways, such as: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to develop optimal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Documented increases in pavement performance.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Documented increased reliability and decreased variability.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Ability to duplicate present pavement designs with the new methodology and achieve more efficient designs (e.g., thinner or optimized pavements) in some cases.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Adoption of a newer pavement design methodology.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ability to model newer materials in pavement design.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ability to model pavement sustainability initiatives in pavement design.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new pavement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rehabilitation designs.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for only one surface type.</a:t>
            </a:r>
          </a:p>
          <a:p>
            <a:pPr marL="342900" marR="0" lvl="0" indent="-342900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Use of Pavement ME but limited to specific models (e.g., cracking only, rutting only).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b="0" i="0" u="none" strike="noStrike" kern="1200" cap="none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Calibri"/>
                <a:sym typeface="Calibri"/>
              </a:rPr>
              <a:t>Use of Pavement ME to develop equivalent designs for pavement type selection or alternate design alternate bid (ADAB) processes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endParaRPr lang="en-US" sz="1800" b="0" i="0" u="none" strike="noStrike" kern="1200" cap="none" dirty="0">
              <a:solidFill>
                <a:srgbClr val="2D1D28"/>
              </a:solidFill>
              <a:effectLst/>
              <a:latin typeface="Times New Roman" panose="02020603050405020304" pitchFamily="18" charset="0"/>
              <a:cs typeface="Calibri"/>
              <a:sym typeface="Calibri"/>
            </a:endParaRP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1 – Develop material and traffic libraries and begin calibration.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2 – Complete calibration.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3 – Perform parallel designs with present pavement design procedures for new designs.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4 – Sole use of Pavement ME for new designs.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6 – Add the use of Pavement ME for rehabilitation design.</a:t>
            </a:r>
          </a:p>
          <a:p>
            <a:pPr marL="342900" marR="0" lvl="0" indent="-342900">
              <a:lnSpc>
                <a:spcPts val="1300"/>
              </a:lnSpc>
              <a:spcBef>
                <a:spcPts val="0"/>
              </a:spcBef>
              <a:spcAft>
                <a:spcPts val="12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r>
              <a:rPr lang="en-US" sz="1800" dirty="0">
                <a:solidFill>
                  <a:srgbClr val="2D1D2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Year 8 – Validate Pavement ME.</a:t>
            </a:r>
          </a:p>
          <a:p>
            <a:pPr marL="342900" marR="0" lvl="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rgbClr val="003E7E"/>
              </a:buClr>
              <a:buFont typeface="Times New Roman" panose="02020603050405020304" pitchFamily="18" charset="0"/>
              <a:buChar char="■"/>
            </a:pPr>
            <a:endParaRPr lang="en-US" sz="1800" b="0" i="0" u="none" strike="noStrike" kern="1200" cap="none" dirty="0">
              <a:solidFill>
                <a:srgbClr val="2D1D28"/>
              </a:solidFill>
              <a:effectLst/>
              <a:latin typeface="Times New Roman" panose="02020603050405020304" pitchFamily="18" charset="0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09983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6311" y="2302934"/>
            <a:ext cx="10419645" cy="2970741"/>
          </a:xfrm>
        </p:spPr>
        <p:txBody>
          <a:bodyPr anchor="b">
            <a:normAutofit/>
          </a:bodyPr>
          <a:lstStyle>
            <a:lvl1pPr algn="r">
              <a:defRPr sz="4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6312" y="5396972"/>
            <a:ext cx="10419645" cy="876829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0B05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757075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BA98A-E7CC-4868-906B-86F722B2034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0" y="1432344"/>
            <a:ext cx="12192000" cy="47700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00927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2142800" y="42101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2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2142800" y="5089311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3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5755709" y="4241710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4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9345181" y="4248243"/>
            <a:ext cx="685800" cy="4876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6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755709" y="5165339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7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9345181" y="5139542"/>
            <a:ext cx="685800" cy="4876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31" hasCustomPrompt="1"/>
          </p:nvPr>
        </p:nvSpPr>
        <p:spPr>
          <a:xfrm rot="16200000">
            <a:off x="3941716" y="3013003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2442719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33" hasCustomPrompt="1"/>
          </p:nvPr>
        </p:nvSpPr>
        <p:spPr>
          <a:xfrm rot="16200000">
            <a:off x="2120056" y="3689448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0" name="Text Placeholder 3"/>
          <p:cNvSpPr>
            <a:spLocks noGrp="1"/>
          </p:cNvSpPr>
          <p:nvPr>
            <p:ph type="body" sz="quarter" idx="34" hasCustomPrompt="1"/>
          </p:nvPr>
        </p:nvSpPr>
        <p:spPr>
          <a:xfrm rot="16200000">
            <a:off x="5715100" y="3707736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3" name="Text Placeholder 3"/>
          <p:cNvSpPr>
            <a:spLocks noGrp="1"/>
          </p:cNvSpPr>
          <p:nvPr>
            <p:ph type="body" sz="quarter" idx="27" hasCustomPrompt="1"/>
          </p:nvPr>
        </p:nvSpPr>
        <p:spPr>
          <a:xfrm rot="16200000">
            <a:off x="7555429" y="3031080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4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6045145" y="3370932"/>
            <a:ext cx="3657600" cy="3657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30" hasCustomPrompt="1"/>
          </p:nvPr>
        </p:nvSpPr>
        <p:spPr>
          <a:xfrm rot="16200000">
            <a:off x="9340256" y="3689447"/>
            <a:ext cx="685800" cy="4876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9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777484" y="2059535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0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4261557" y="2399387"/>
            <a:ext cx="3657600" cy="3657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1" name="Text Placeholder 3"/>
          <p:cNvSpPr>
            <a:spLocks noGrp="1"/>
          </p:cNvSpPr>
          <p:nvPr>
            <p:ph type="body" sz="quarter" idx="25" hasCustomPrompt="1"/>
          </p:nvPr>
        </p:nvSpPr>
        <p:spPr>
          <a:xfrm rot="16200000">
            <a:off x="3943041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2" name="Text Placeholder 3"/>
          <p:cNvSpPr>
            <a:spLocks noGrp="1"/>
          </p:cNvSpPr>
          <p:nvPr>
            <p:ph type="body" sz="quarter" idx="26" hasCustomPrompt="1"/>
          </p:nvPr>
        </p:nvSpPr>
        <p:spPr>
          <a:xfrm rot="16200000">
            <a:off x="7555429" y="2717903"/>
            <a:ext cx="685800" cy="48768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Organizational Chart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3962400" y="1675673"/>
            <a:ext cx="4267200" cy="548640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593621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6245579" y="2664386"/>
            <a:ext cx="3352800" cy="548640"/>
          </a:xfrm>
          <a:solidFill>
            <a:schemeClr val="accent3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7921979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6" hasCustomPrompt="1"/>
          </p:nvPr>
        </p:nvSpPr>
        <p:spPr>
          <a:xfrm>
            <a:off x="45720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4572000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222021" y="3653099"/>
            <a:ext cx="3048000" cy="548640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45720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7919158" y="536888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7919158" y="4514807"/>
            <a:ext cx="3050821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5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1219200" y="536888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  <p:sp>
        <p:nvSpPr>
          <p:cNvPr id="66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1219200" y="4514807"/>
            <a:ext cx="3048000" cy="548640"/>
          </a:xfrm>
          <a:solidFill>
            <a:schemeClr val="accent5"/>
          </a:solidFill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Insert Name</a:t>
            </a:r>
          </a:p>
        </p:txBody>
      </p:sp>
    </p:spTree>
    <p:extLst>
      <p:ext uri="{BB962C8B-B14F-4D97-AF65-F5344CB8AC3E}">
        <p14:creationId xmlns:p14="http://schemas.microsoft.com/office/powerpoint/2010/main" val="1722283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pos="4992" userDrawn="1">
          <p15:clr>
            <a:srgbClr val="FBAE40"/>
          </p15:clr>
        </p15:guide>
        <p15:guide id="3" pos="2688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Table Template</a:t>
            </a:r>
          </a:p>
        </p:txBody>
      </p:sp>
      <p:pic>
        <p:nvPicPr>
          <p:cNvPr id="6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932584" y="6135160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615318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0A8BB087-13D2-4904-B930-95A06ACBA4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7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800000">
            <a:off x="1243555" y="3832407"/>
            <a:ext cx="9746883" cy="2286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tx2"/>
            </a:solidFill>
            <a:prstDash val="solid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4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16200000">
            <a:off x="7940023" y="476468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3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6200000">
            <a:off x="2994459" y="4751172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5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10360035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2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16200000">
            <a:off x="5457969" y="31330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1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0" hasCustomPrompt="1"/>
          </p:nvPr>
        </p:nvSpPr>
        <p:spPr>
          <a:xfrm>
            <a:off x="2154765" y="3109516"/>
            <a:ext cx="2980267" cy="475456"/>
          </a:xfr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9" name="Content Placeholder 27"/>
          <p:cNvSpPr>
            <a:spLocks noGrp="1"/>
          </p:cNvSpPr>
          <p:nvPr>
            <p:ph sz="quarter" idx="11" hasCustomPrompt="1"/>
          </p:nvPr>
        </p:nvSpPr>
        <p:spPr>
          <a:xfrm>
            <a:off x="7056967" y="3103497"/>
            <a:ext cx="2980267" cy="475456"/>
          </a:xfr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0" name="Content Placeholder 27"/>
          <p:cNvSpPr>
            <a:spLocks noGrp="1"/>
          </p:cNvSpPr>
          <p:nvPr>
            <p:ph sz="quarter" idx="12" hasCustomPrompt="1"/>
          </p:nvPr>
        </p:nvSpPr>
        <p:spPr>
          <a:xfrm>
            <a:off x="8814265" y="2028019"/>
            <a:ext cx="2980267" cy="475456"/>
          </a:xfrm>
          <a:ln w="28575">
            <a:solidFill>
              <a:schemeClr val="accent2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1" name="Content Placeholder 27"/>
          <p:cNvSpPr>
            <a:spLocks noGrp="1"/>
          </p:cNvSpPr>
          <p:nvPr>
            <p:ph sz="quarter" idx="13" hasCustomPrompt="1"/>
          </p:nvPr>
        </p:nvSpPr>
        <p:spPr>
          <a:xfrm>
            <a:off x="397465" y="2028019"/>
            <a:ext cx="2980267" cy="475456"/>
          </a:xfrm>
          <a:ln w="28575">
            <a:solidFill>
              <a:schemeClr val="accent4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2" name="Content Placeholder 27"/>
          <p:cNvSpPr>
            <a:spLocks noGrp="1"/>
          </p:cNvSpPr>
          <p:nvPr>
            <p:ph sz="quarter" idx="14" hasCustomPrompt="1"/>
          </p:nvPr>
        </p:nvSpPr>
        <p:spPr>
          <a:xfrm>
            <a:off x="4605865" y="2032026"/>
            <a:ext cx="2980267" cy="475456"/>
          </a:xfrm>
          <a:ln w="28575">
            <a:solidFill>
              <a:schemeClr val="accent1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3" name="Content Placeholder 27"/>
          <p:cNvSpPr>
            <a:spLocks noGrp="1"/>
          </p:cNvSpPr>
          <p:nvPr>
            <p:ph sz="quarter" idx="15" hasCustomPrompt="1"/>
          </p:nvPr>
        </p:nvSpPr>
        <p:spPr>
          <a:xfrm>
            <a:off x="4605865" y="4624405"/>
            <a:ext cx="2980267" cy="475456"/>
          </a:xfr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4" name="Content Placeholder 27"/>
          <p:cNvSpPr>
            <a:spLocks noGrp="1"/>
          </p:cNvSpPr>
          <p:nvPr>
            <p:ph sz="quarter" idx="16" hasCustomPrompt="1"/>
          </p:nvPr>
        </p:nvSpPr>
        <p:spPr>
          <a:xfrm>
            <a:off x="395603" y="4619227"/>
            <a:ext cx="2288328" cy="480635"/>
          </a:xfr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35" name="Content Placeholder 27"/>
          <p:cNvSpPr>
            <a:spLocks noGrp="1"/>
          </p:cNvSpPr>
          <p:nvPr>
            <p:ph sz="quarter" idx="17" hasCustomPrompt="1"/>
          </p:nvPr>
        </p:nvSpPr>
        <p:spPr>
          <a:xfrm>
            <a:off x="7056967" y="5699883"/>
            <a:ext cx="2980267" cy="475456"/>
          </a:xfrm>
          <a:ln w="28575">
            <a:solidFill>
              <a:schemeClr val="accent3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accent3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36" name="Content Placeholder 27"/>
          <p:cNvSpPr>
            <a:spLocks noGrp="1"/>
          </p:cNvSpPr>
          <p:nvPr>
            <p:ph sz="quarter" idx="18" hasCustomPrompt="1"/>
          </p:nvPr>
        </p:nvSpPr>
        <p:spPr>
          <a:xfrm>
            <a:off x="2154765" y="5699883"/>
            <a:ext cx="2980267" cy="475456"/>
          </a:xfrm>
          <a:ln w="28575">
            <a:solidFill>
              <a:schemeClr val="accent5"/>
            </a:solidFill>
          </a:ln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aseline="0">
                <a:solidFill>
                  <a:schemeClr val="accent5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Brief description</a:t>
            </a:r>
          </a:p>
        </p:txBody>
      </p:sp>
      <p:sp>
        <p:nvSpPr>
          <p:cNvPr id="41" name="Content Placeholder 27"/>
          <p:cNvSpPr>
            <a:spLocks noGrp="1"/>
          </p:cNvSpPr>
          <p:nvPr>
            <p:ph sz="quarter" idx="19" hasCustomPrompt="1"/>
          </p:nvPr>
        </p:nvSpPr>
        <p:spPr>
          <a:xfrm>
            <a:off x="9508070" y="4614148"/>
            <a:ext cx="2286463" cy="485714"/>
          </a:xfr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Timeline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16200000">
            <a:off x="949369" y="3712074"/>
            <a:ext cx="535510" cy="714013"/>
          </a:xfrm>
          <a:prstGeom prst="ellipse">
            <a:avLst/>
          </a:prstGeom>
          <a:solidFill>
            <a:schemeClr val="accent4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62017" y="3825240"/>
            <a:ext cx="365760" cy="487680"/>
          </a:xfrm>
          <a:prstGeom prst="ellipse">
            <a:avLst/>
          </a:prstGeom>
          <a:solidFill>
            <a:schemeClr val="accent5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6200000">
            <a:off x="10730445" y="3712074"/>
            <a:ext cx="535510" cy="714013"/>
          </a:xfrm>
          <a:prstGeom prst="ellipse">
            <a:avLst/>
          </a:prstGeom>
          <a:solidFill>
            <a:schemeClr val="accent2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6200000">
            <a:off x="8387545" y="3825241"/>
            <a:ext cx="365760" cy="487680"/>
          </a:xfrm>
          <a:prstGeom prst="ellipse">
            <a:avLst/>
          </a:prstGeom>
          <a:solidFill>
            <a:schemeClr val="accent3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6200000">
            <a:off x="5696351" y="3546387"/>
            <a:ext cx="784040" cy="1045387"/>
          </a:xfrm>
          <a:prstGeom prst="ellipse">
            <a:avLst/>
          </a:prstGeom>
          <a:solidFill>
            <a:schemeClr val="accent1"/>
          </a:solidFill>
          <a:ln w="22225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16200000">
            <a:off x="586681" y="3158431"/>
            <a:ext cx="1565604" cy="304800"/>
          </a:xfrm>
          <a:custGeom>
            <a:avLst/>
            <a:gdLst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2" fmla="*/ 182880 w 365760"/>
              <a:gd name="connsiteY2" fmla="*/ 182880 h 365760"/>
              <a:gd name="connsiteX3" fmla="*/ 182880 w 365760"/>
              <a:gd name="connsiteY3" fmla="*/ 0 h 365760"/>
              <a:gd name="connsiteX0" fmla="*/ 182880 w 365760"/>
              <a:gd name="connsiteY0" fmla="*/ 0 h 365760"/>
              <a:gd name="connsiteX1" fmla="*/ 365556 w 365760"/>
              <a:gd name="connsiteY1" fmla="*/ 174243 h 365760"/>
              <a:gd name="connsiteX0" fmla="*/ 0 w 919276"/>
              <a:gd name="connsiteY0" fmla="*/ 8915 h 191795"/>
              <a:gd name="connsiteX1" fmla="*/ 182676 w 919276"/>
              <a:gd name="connsiteY1" fmla="*/ 183158 h 191795"/>
              <a:gd name="connsiteX2" fmla="*/ 0 w 919276"/>
              <a:gd name="connsiteY2" fmla="*/ 191795 h 191795"/>
              <a:gd name="connsiteX3" fmla="*/ 0 w 919276"/>
              <a:gd name="connsiteY3" fmla="*/ 8915 h 191795"/>
              <a:gd name="connsiteX0" fmla="*/ 0 w 919276"/>
              <a:gd name="connsiteY0" fmla="*/ 8915 h 191795"/>
              <a:gd name="connsiteX1" fmla="*/ 919276 w 919276"/>
              <a:gd name="connsiteY1" fmla="*/ 64625 h 191795"/>
              <a:gd name="connsiteX0" fmla="*/ 677337 w 1596613"/>
              <a:gd name="connsiteY0" fmla="*/ 59268 h 242148"/>
              <a:gd name="connsiteX1" fmla="*/ 860013 w 1596613"/>
              <a:gd name="connsiteY1" fmla="*/ 233511 h 242148"/>
              <a:gd name="connsiteX2" fmla="*/ 677337 w 1596613"/>
              <a:gd name="connsiteY2" fmla="*/ 242148 h 242148"/>
              <a:gd name="connsiteX3" fmla="*/ 677337 w 1596613"/>
              <a:gd name="connsiteY3" fmla="*/ 59268 h 242148"/>
              <a:gd name="connsiteX0" fmla="*/ 0 w 1596613"/>
              <a:gd name="connsiteY0" fmla="*/ 0 h 242148"/>
              <a:gd name="connsiteX1" fmla="*/ 1596613 w 1596613"/>
              <a:gd name="connsiteY1" fmla="*/ 114978 h 242148"/>
              <a:gd name="connsiteX0" fmla="*/ 677337 w 1596613"/>
              <a:gd name="connsiteY0" fmla="*/ 105269 h 288149"/>
              <a:gd name="connsiteX1" fmla="*/ 860013 w 1596613"/>
              <a:gd name="connsiteY1" fmla="*/ 279512 h 288149"/>
              <a:gd name="connsiteX2" fmla="*/ 677337 w 1596613"/>
              <a:gd name="connsiteY2" fmla="*/ 288149 h 288149"/>
              <a:gd name="connsiteX3" fmla="*/ 677337 w 1596613"/>
              <a:gd name="connsiteY3" fmla="*/ 105269 h 288149"/>
              <a:gd name="connsiteX0" fmla="*/ 0 w 1596613"/>
              <a:gd name="connsiteY0" fmla="*/ 46001 h 288149"/>
              <a:gd name="connsiteX1" fmla="*/ 1596613 w 1596613"/>
              <a:gd name="connsiteY1" fmla="*/ 42445 h 288149"/>
              <a:gd name="connsiteX0" fmla="*/ 677337 w 1596613"/>
              <a:gd name="connsiteY0" fmla="*/ 62824 h 245704"/>
              <a:gd name="connsiteX1" fmla="*/ 860013 w 1596613"/>
              <a:gd name="connsiteY1" fmla="*/ 237067 h 245704"/>
              <a:gd name="connsiteX2" fmla="*/ 677337 w 1596613"/>
              <a:gd name="connsiteY2" fmla="*/ 245704 h 245704"/>
              <a:gd name="connsiteX3" fmla="*/ 677337 w 1596613"/>
              <a:gd name="connsiteY3" fmla="*/ 62824 h 245704"/>
              <a:gd name="connsiteX0" fmla="*/ 0 w 1596613"/>
              <a:gd name="connsiteY0" fmla="*/ 3556 h 245704"/>
              <a:gd name="connsiteX1" fmla="*/ 1596613 w 1596613"/>
              <a:gd name="connsiteY1" fmla="*/ 0 h 245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596613" h="245704" stroke="0" extrusionOk="0">
                <a:moveTo>
                  <a:pt x="677337" y="62824"/>
                </a:moveTo>
                <a:cubicBezTo>
                  <a:pt x="774981" y="62824"/>
                  <a:pt x="855401" y="139532"/>
                  <a:pt x="860013" y="237067"/>
                </a:cubicBezTo>
                <a:lnTo>
                  <a:pt x="677337" y="245704"/>
                </a:lnTo>
                <a:lnTo>
                  <a:pt x="677337" y="62824"/>
                </a:lnTo>
                <a:close/>
              </a:path>
              <a:path w="1596613" h="245704" fill="none">
                <a:moveTo>
                  <a:pt x="0" y="3556"/>
                </a:moveTo>
                <a:lnTo>
                  <a:pt x="1596613" y="0"/>
                </a:lnTo>
              </a:path>
            </a:pathLst>
          </a:custGeom>
          <a:noFill/>
          <a:ln w="28575">
            <a:solidFill>
              <a:schemeClr val="accent4"/>
            </a:solidFill>
            <a:prstDash val="sysDash"/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473840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6200000">
            <a:off x="9044621" y="4215199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8" hasCustomPrompt="1"/>
          </p:nvPr>
        </p:nvSpPr>
        <p:spPr>
          <a:xfrm>
            <a:off x="5327155" y="2196359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8922912">
            <a:off x="7040701" y="4088606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3209036">
            <a:off x="5135297" y="3668665"/>
            <a:ext cx="1921404" cy="71648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19800000">
            <a:off x="1997004" y="3215363"/>
            <a:ext cx="2561872" cy="53736"/>
          </a:xfrm>
          <a:prstGeom prst="rect">
            <a:avLst/>
          </a:prstGeom>
          <a:solidFill>
            <a:schemeClr val="accent1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541225" y="2972329"/>
            <a:ext cx="2561872" cy="1921404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Simple Flowchart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3610836" y="1530059"/>
            <a:ext cx="2818059" cy="2113544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5332223" y="3862096"/>
            <a:ext cx="3099864" cy="2324898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8321637" y="1693635"/>
            <a:ext cx="3409851" cy="255738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6861506" y="1680936"/>
            <a:ext cx="1446111" cy="1084583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19"/>
          </p:nvPr>
        </p:nvSpPr>
        <p:spPr>
          <a:xfrm>
            <a:off x="9303507" y="4805113"/>
            <a:ext cx="1446111" cy="1084583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</a:t>
            </a:r>
          </a:p>
        </p:txBody>
      </p:sp>
    </p:spTree>
    <p:extLst>
      <p:ext uri="{BB962C8B-B14F-4D97-AF65-F5344CB8AC3E}">
        <p14:creationId xmlns:p14="http://schemas.microsoft.com/office/powerpoint/2010/main" val="17856961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Flow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Detailed Flowchart</a:t>
            </a:r>
          </a:p>
        </p:txBody>
      </p:sp>
      <p:sp>
        <p:nvSpPr>
          <p:cNvPr id="3" name="Text Placeholder 3"/>
          <p:cNvSpPr>
            <a:spLocks noGrp="1"/>
          </p:cNvSpPr>
          <p:nvPr>
            <p:ph type="body" sz="quarter" idx="20" hasCustomPrompt="1"/>
          </p:nvPr>
        </p:nvSpPr>
        <p:spPr>
          <a:xfrm rot="17577849">
            <a:off x="6078782" y="3716953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8" hasCustomPrompt="1"/>
          </p:nvPr>
        </p:nvSpPr>
        <p:spPr>
          <a:xfrm rot="11130551">
            <a:off x="6322207" y="503540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6" hasCustomPrompt="1"/>
          </p:nvPr>
        </p:nvSpPr>
        <p:spPr>
          <a:xfrm rot="12141877">
            <a:off x="2899909" y="4325740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6" name="Text Placeholder 3"/>
          <p:cNvSpPr>
            <a:spLocks noGrp="1"/>
          </p:cNvSpPr>
          <p:nvPr>
            <p:ph type="body" sz="quarter" idx="15" hasCustomPrompt="1"/>
          </p:nvPr>
        </p:nvSpPr>
        <p:spPr>
          <a:xfrm rot="19863228">
            <a:off x="2988552" y="537275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quarter" idx="14" hasCustomPrompt="1"/>
          </p:nvPr>
        </p:nvSpPr>
        <p:spPr>
          <a:xfrm rot="4679484">
            <a:off x="4515762" y="352903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4222629" y="3653218"/>
            <a:ext cx="3409851" cy="2557388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5" hasCustomPrompt="1"/>
          </p:nvPr>
        </p:nvSpPr>
        <p:spPr>
          <a:xfrm rot="20146242">
            <a:off x="1079335" y="5941290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6" hasCustomPrompt="1"/>
          </p:nvPr>
        </p:nvSpPr>
        <p:spPr>
          <a:xfrm rot="1235856">
            <a:off x="619824" y="5394763"/>
            <a:ext cx="2561872" cy="53736"/>
          </a:xfrm>
          <a:prstGeom prst="rect">
            <a:avLst/>
          </a:prstGeom>
          <a:solidFill>
            <a:schemeClr val="accent3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4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2214291" y="5096725"/>
            <a:ext cx="1924772" cy="1443579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24" hasCustomPrompt="1"/>
          </p:nvPr>
        </p:nvSpPr>
        <p:spPr>
          <a:xfrm>
            <a:off x="332803" y="4737278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5" hasCustomPrompt="1"/>
          </p:nvPr>
        </p:nvSpPr>
        <p:spPr>
          <a:xfrm>
            <a:off x="865750" y="5783091"/>
            <a:ext cx="1195133" cy="896350"/>
          </a:xfrm>
          <a:prstGeom prst="ellipse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7" hasCustomPrompt="1"/>
          </p:nvPr>
        </p:nvSpPr>
        <p:spPr>
          <a:xfrm rot="13146757">
            <a:off x="800319" y="3317469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1" name="Text Placeholder 3"/>
          <p:cNvSpPr>
            <a:spLocks noGrp="1"/>
          </p:cNvSpPr>
          <p:nvPr>
            <p:ph type="body" sz="quarter" idx="38" hasCustomPrompt="1"/>
          </p:nvPr>
        </p:nvSpPr>
        <p:spPr>
          <a:xfrm rot="10631006">
            <a:off x="1185385" y="4016588"/>
            <a:ext cx="2561872" cy="53736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Text Placeholder 3"/>
          <p:cNvSpPr>
            <a:spLocks noGrp="1"/>
          </p:cNvSpPr>
          <p:nvPr>
            <p:ph type="body" sz="quarter" idx="39" hasCustomPrompt="1"/>
          </p:nvPr>
        </p:nvSpPr>
        <p:spPr>
          <a:xfrm rot="15279704">
            <a:off x="1941866" y="3417604"/>
            <a:ext cx="1921404" cy="71648"/>
          </a:xfrm>
          <a:prstGeom prst="rect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2174581" y="3301049"/>
            <a:ext cx="1924772" cy="1443579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17" hasCustomPrompt="1"/>
          </p:nvPr>
        </p:nvSpPr>
        <p:spPr>
          <a:xfrm>
            <a:off x="611618" y="2404698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22" hasCustomPrompt="1"/>
          </p:nvPr>
        </p:nvSpPr>
        <p:spPr>
          <a:xfrm>
            <a:off x="1806751" y="1755447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quarter" idx="23" hasCustomPrompt="1"/>
          </p:nvPr>
        </p:nvSpPr>
        <p:spPr>
          <a:xfrm>
            <a:off x="467158" y="3655303"/>
            <a:ext cx="1195133" cy="8963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3" name="Text Placeholder 3"/>
          <p:cNvSpPr>
            <a:spLocks noGrp="1"/>
          </p:cNvSpPr>
          <p:nvPr>
            <p:ph type="body" sz="quarter" idx="40" hasCustomPrompt="1"/>
          </p:nvPr>
        </p:nvSpPr>
        <p:spPr>
          <a:xfrm rot="5930608">
            <a:off x="4235071" y="2310130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4" name="Text Placeholder 3"/>
          <p:cNvSpPr>
            <a:spLocks noGrp="1"/>
          </p:cNvSpPr>
          <p:nvPr>
            <p:ph type="body" sz="quarter" idx="41" hasCustomPrompt="1"/>
          </p:nvPr>
        </p:nvSpPr>
        <p:spPr>
          <a:xfrm rot="3118959">
            <a:off x="3658191" y="2583767"/>
            <a:ext cx="1921404" cy="71648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3914743" y="2089671"/>
            <a:ext cx="2117251" cy="1587938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6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quarter" idx="26" hasCustomPrompt="1"/>
          </p:nvPr>
        </p:nvSpPr>
        <p:spPr>
          <a:xfrm>
            <a:off x="3112415" y="1377073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quarter" idx="27" hasCustomPrompt="1"/>
          </p:nvPr>
        </p:nvSpPr>
        <p:spPr>
          <a:xfrm>
            <a:off x="4758071" y="1077894"/>
            <a:ext cx="1195133" cy="896350"/>
          </a:xfrm>
          <a:prstGeom prst="ellipse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5" name="Text Placeholder 3"/>
          <p:cNvSpPr>
            <a:spLocks noGrp="1"/>
          </p:cNvSpPr>
          <p:nvPr>
            <p:ph type="body" sz="quarter" idx="42" hasCustomPrompt="1"/>
          </p:nvPr>
        </p:nvSpPr>
        <p:spPr>
          <a:xfrm rot="16200000">
            <a:off x="6459146" y="2250441"/>
            <a:ext cx="1921404" cy="71648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6" name="Text Placeholder 3"/>
          <p:cNvSpPr>
            <a:spLocks noGrp="1"/>
          </p:cNvSpPr>
          <p:nvPr>
            <p:ph type="body" sz="quarter" idx="43" hasCustomPrompt="1"/>
          </p:nvPr>
        </p:nvSpPr>
        <p:spPr>
          <a:xfrm rot="19553360">
            <a:off x="6866056" y="2404511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7" name="Text Placeholder 3"/>
          <p:cNvSpPr>
            <a:spLocks noGrp="1"/>
          </p:cNvSpPr>
          <p:nvPr>
            <p:ph type="body" sz="quarter" idx="44" hasCustomPrompt="1"/>
          </p:nvPr>
        </p:nvSpPr>
        <p:spPr>
          <a:xfrm rot="20935645">
            <a:off x="7902656" y="263721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8" name="Text Placeholder 3"/>
          <p:cNvSpPr>
            <a:spLocks noGrp="1"/>
          </p:cNvSpPr>
          <p:nvPr>
            <p:ph type="body" sz="quarter" idx="45" hasCustomPrompt="1"/>
          </p:nvPr>
        </p:nvSpPr>
        <p:spPr>
          <a:xfrm rot="1008898">
            <a:off x="6958711" y="3108590"/>
            <a:ext cx="2561872" cy="53736"/>
          </a:xfrm>
          <a:prstGeom prst="rect">
            <a:avLst/>
          </a:prstGeom>
          <a:solidFill>
            <a:schemeClr val="accent4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1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549581" y="2259250"/>
            <a:ext cx="2117249" cy="1587937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8" hasCustomPrompt="1"/>
          </p:nvPr>
        </p:nvSpPr>
        <p:spPr>
          <a:xfrm>
            <a:off x="8628599" y="1241557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9" hasCustomPrompt="1"/>
          </p:nvPr>
        </p:nvSpPr>
        <p:spPr>
          <a:xfrm>
            <a:off x="9916358" y="1996399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0" hasCustomPrompt="1"/>
          </p:nvPr>
        </p:nvSpPr>
        <p:spPr>
          <a:xfrm>
            <a:off x="9217818" y="3085656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 hasCustomPrompt="1"/>
          </p:nvPr>
        </p:nvSpPr>
        <p:spPr>
          <a:xfrm>
            <a:off x="6727142" y="1029538"/>
            <a:ext cx="1314647" cy="985985"/>
          </a:xfrm>
          <a:prstGeom prst="ellipse">
            <a:avLst/>
          </a:prstGeom>
          <a:solidFill>
            <a:schemeClr val="accent4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39" name="Text Placeholder 3"/>
          <p:cNvSpPr>
            <a:spLocks noGrp="1"/>
          </p:cNvSpPr>
          <p:nvPr>
            <p:ph type="body" sz="quarter" idx="46" hasCustomPrompt="1"/>
          </p:nvPr>
        </p:nvSpPr>
        <p:spPr>
          <a:xfrm rot="10379606">
            <a:off x="8517608" y="4943632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3"/>
          <p:cNvSpPr>
            <a:spLocks noGrp="1"/>
          </p:cNvSpPr>
          <p:nvPr>
            <p:ph type="body" sz="quarter" idx="47" hasCustomPrompt="1"/>
          </p:nvPr>
        </p:nvSpPr>
        <p:spPr>
          <a:xfrm rot="13011470">
            <a:off x="8517608" y="5594555"/>
            <a:ext cx="2561872" cy="53736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Text Placeholder 3"/>
          <p:cNvSpPr>
            <a:spLocks noGrp="1"/>
          </p:cNvSpPr>
          <p:nvPr>
            <p:ph type="body" sz="quarter" idx="48" hasCustomPrompt="1"/>
          </p:nvPr>
        </p:nvSpPr>
        <p:spPr>
          <a:xfrm rot="7570651">
            <a:off x="7354239" y="5575810"/>
            <a:ext cx="1921404" cy="71648"/>
          </a:xfrm>
          <a:prstGeom prst="rect">
            <a:avLst/>
          </a:prstGeom>
          <a:solidFill>
            <a:schemeClr val="accent6"/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0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quarter" idx="19" hasCustomPrompt="1"/>
          </p:nvPr>
        </p:nvSpPr>
        <p:spPr>
          <a:xfrm>
            <a:off x="7815574" y="4126472"/>
            <a:ext cx="2328977" cy="1746733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8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2" hasCustomPrompt="1"/>
          </p:nvPr>
        </p:nvSpPr>
        <p:spPr>
          <a:xfrm>
            <a:off x="10646303" y="4343933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33" hasCustomPrompt="1"/>
          </p:nvPr>
        </p:nvSpPr>
        <p:spPr>
          <a:xfrm>
            <a:off x="10275217" y="5738274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4" hasCustomPrompt="1"/>
          </p:nvPr>
        </p:nvSpPr>
        <p:spPr>
          <a:xfrm>
            <a:off x="6928358" y="5785535"/>
            <a:ext cx="1314647" cy="985985"/>
          </a:xfrm>
          <a:prstGeom prst="ellipse">
            <a:avLst/>
          </a:prstGeom>
          <a:solidFill>
            <a:schemeClr val="accent6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1400">
                <a:solidFill>
                  <a:schemeClr val="bg2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here</a:t>
            </a:r>
          </a:p>
        </p:txBody>
      </p:sp>
    </p:spTree>
    <p:extLst>
      <p:ext uri="{BB962C8B-B14F-4D97-AF65-F5344CB8AC3E}">
        <p14:creationId xmlns:p14="http://schemas.microsoft.com/office/powerpoint/2010/main" val="6484351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ext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Three Text Arrows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838203" y="1553634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1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One: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248322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3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Two: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7658443" y="1553635"/>
            <a:ext cx="3695357" cy="3746499"/>
          </a:xfrm>
          <a:prstGeom prst="chevron">
            <a:avLst>
              <a:gd name="adj" fmla="val 14376"/>
            </a:avLst>
          </a:prstGeom>
          <a:solidFill>
            <a:schemeClr val="accent2"/>
          </a:solidFill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aseline="0">
                <a:solidFill>
                  <a:schemeClr val="bg2"/>
                </a:solidFill>
              </a:defRPr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Step Three:</a:t>
            </a:r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3" hasCustomPrompt="1"/>
          </p:nvPr>
        </p:nvSpPr>
        <p:spPr>
          <a:xfrm>
            <a:off x="294993" y="5604407"/>
            <a:ext cx="11656055" cy="1058862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2000" baseline="0"/>
            </a:lvl1pPr>
          </a:lstStyle>
          <a:p>
            <a:pPr lvl="0"/>
            <a:r>
              <a:rPr lang="en-US" dirty="0"/>
              <a:t>Click to edit. Efficiently unleash cross-media information without cross-media value. Quickly maximize timely deliverables for real-time schemas. Dramatically maintain clicks-and-mortar solutions without functional solutions.</a:t>
            </a:r>
          </a:p>
        </p:txBody>
      </p:sp>
    </p:spTree>
    <p:extLst>
      <p:ext uri="{BB962C8B-B14F-4D97-AF65-F5344CB8AC3E}">
        <p14:creationId xmlns:p14="http://schemas.microsoft.com/office/powerpoint/2010/main" val="29125021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128" userDrawn="1">
          <p15:clr>
            <a:srgbClr val="FBAE40"/>
          </p15:clr>
        </p15:guide>
        <p15:guide id="2" orient="horz" pos="3984" userDrawn="1">
          <p15:clr>
            <a:srgbClr val="FBAE40"/>
          </p15:clr>
        </p15:guide>
        <p15:guide id="3" pos="3936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rcle Diagr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Circle Diagram Template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634425" y="3317439"/>
            <a:ext cx="4125920" cy="3094440"/>
          </a:xfrm>
          <a:prstGeom prst="ellipse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3753819" y="1410229"/>
            <a:ext cx="4125920" cy="3094440"/>
          </a:xfrm>
          <a:custGeom>
            <a:avLst/>
            <a:gdLst>
              <a:gd name="connsiteX0" fmla="*/ 1547220 w 3094440"/>
              <a:gd name="connsiteY0" fmla="*/ 0 h 3094440"/>
              <a:gd name="connsiteX1" fmla="*/ 3094440 w 3094440"/>
              <a:gd name="connsiteY1" fmla="*/ 1547220 h 3094440"/>
              <a:gd name="connsiteX2" fmla="*/ 1547220 w 3094440"/>
              <a:gd name="connsiteY2" fmla="*/ 3094440 h 3094440"/>
              <a:gd name="connsiteX3" fmla="*/ 1475018 w 3094440"/>
              <a:gd name="connsiteY3" fmla="*/ 3090794 h 3094440"/>
              <a:gd name="connsiteX4" fmla="*/ 1452269 w 3094440"/>
              <a:gd name="connsiteY4" fmla="*/ 3002321 h 3094440"/>
              <a:gd name="connsiteX5" fmla="*/ 132803 w 3094440"/>
              <a:gd name="connsiteY5" fmla="*/ 1923185 h 3094440"/>
              <a:gd name="connsiteX6" fmla="*/ 46811 w 3094440"/>
              <a:gd name="connsiteY6" fmla="*/ 1918843 h 3094440"/>
              <a:gd name="connsiteX7" fmla="*/ 31434 w 3094440"/>
              <a:gd name="connsiteY7" fmla="*/ 1859039 h 3094440"/>
              <a:gd name="connsiteX8" fmla="*/ 0 w 3094440"/>
              <a:gd name="connsiteY8" fmla="*/ 1547220 h 3094440"/>
              <a:gd name="connsiteX9" fmla="*/ 1547220 w 3094440"/>
              <a:gd name="connsiteY9" fmla="*/ 0 h 3094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94440" h="3094440">
                <a:moveTo>
                  <a:pt x="1547220" y="0"/>
                </a:moveTo>
                <a:cubicBezTo>
                  <a:pt x="2401726" y="0"/>
                  <a:pt x="3094440" y="692714"/>
                  <a:pt x="3094440" y="1547220"/>
                </a:cubicBezTo>
                <a:cubicBezTo>
                  <a:pt x="3094440" y="2401726"/>
                  <a:pt x="2401726" y="3094440"/>
                  <a:pt x="1547220" y="3094440"/>
                </a:cubicBezTo>
                <a:lnTo>
                  <a:pt x="1475018" y="3090794"/>
                </a:lnTo>
                <a:lnTo>
                  <a:pt x="1452269" y="3002321"/>
                </a:lnTo>
                <a:cubicBezTo>
                  <a:pt x="1271442" y="2420945"/>
                  <a:pt x="756960" y="1986572"/>
                  <a:pt x="132803" y="1923185"/>
                </a:cubicBezTo>
                <a:lnTo>
                  <a:pt x="46811" y="1918843"/>
                </a:lnTo>
                <a:lnTo>
                  <a:pt x="31434" y="1859039"/>
                </a:lnTo>
                <a:cubicBezTo>
                  <a:pt x="10824" y="1758319"/>
                  <a:pt x="0" y="1654033"/>
                  <a:pt x="0" y="1547220"/>
                </a:cubicBezTo>
                <a:cubicBezTo>
                  <a:pt x="0" y="692714"/>
                  <a:pt x="692714" y="0"/>
                  <a:pt x="1547220" y="0"/>
                </a:cubicBez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63307" y="3498558"/>
            <a:ext cx="4125920" cy="3090703"/>
          </a:xfrm>
          <a:custGeom>
            <a:avLst/>
            <a:gdLst>
              <a:gd name="connsiteX0" fmla="*/ 1621227 w 3094440"/>
              <a:gd name="connsiteY0" fmla="*/ 0 h 3090703"/>
              <a:gd name="connsiteX1" fmla="*/ 1705415 w 3094440"/>
              <a:gd name="connsiteY1" fmla="*/ 4251 h 3090703"/>
              <a:gd name="connsiteX2" fmla="*/ 3094440 w 3094440"/>
              <a:gd name="connsiteY2" fmla="*/ 1543483 h 3090703"/>
              <a:gd name="connsiteX3" fmla="*/ 1547220 w 3094440"/>
              <a:gd name="connsiteY3" fmla="*/ 3090703 h 3090703"/>
              <a:gd name="connsiteX4" fmla="*/ 0 w 3094440"/>
              <a:gd name="connsiteY4" fmla="*/ 1543483 h 3090703"/>
              <a:gd name="connsiteX5" fmla="*/ 69560 w 3094440"/>
              <a:gd name="connsiteY5" fmla="*/ 1083387 h 3090703"/>
              <a:gd name="connsiteX6" fmla="*/ 93013 w 3094440"/>
              <a:gd name="connsiteY6" fmla="*/ 1019310 h 3090703"/>
              <a:gd name="connsiteX7" fmla="*/ 167019 w 3094440"/>
              <a:gd name="connsiteY7" fmla="*/ 1023047 h 3090703"/>
              <a:gd name="connsiteX8" fmla="*/ 1592651 w 3094440"/>
              <a:gd name="connsiteY8" fmla="*/ 78075 h 30907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94440" h="3090703">
                <a:moveTo>
                  <a:pt x="1621227" y="0"/>
                </a:moveTo>
                <a:lnTo>
                  <a:pt x="1705415" y="4251"/>
                </a:lnTo>
                <a:cubicBezTo>
                  <a:pt x="2485610" y="83484"/>
                  <a:pt x="3094440" y="742384"/>
                  <a:pt x="3094440" y="1543483"/>
                </a:cubicBezTo>
                <a:cubicBezTo>
                  <a:pt x="3094440" y="2397989"/>
                  <a:pt x="2401726" y="3090703"/>
                  <a:pt x="1547220" y="3090703"/>
                </a:cubicBezTo>
                <a:cubicBezTo>
                  <a:pt x="692714" y="3090703"/>
                  <a:pt x="0" y="2397989"/>
                  <a:pt x="0" y="1543483"/>
                </a:cubicBezTo>
                <a:cubicBezTo>
                  <a:pt x="0" y="1383263"/>
                  <a:pt x="24354" y="1228732"/>
                  <a:pt x="69560" y="1083387"/>
                </a:cubicBezTo>
                <a:lnTo>
                  <a:pt x="93013" y="1019310"/>
                </a:lnTo>
                <a:lnTo>
                  <a:pt x="167019" y="1023047"/>
                </a:lnTo>
                <a:cubicBezTo>
                  <a:pt x="807899" y="1023047"/>
                  <a:pt x="1357770" y="633396"/>
                  <a:pt x="1592651" y="78075"/>
                </a:cubicBez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 algn="l">
              <a:buFont typeface="Arial" panose="020B0604020202020204" pitchFamily="34" charset="0"/>
              <a:buNone/>
              <a:defRPr/>
            </a:lvl2pPr>
            <a:lvl3pPr marL="914400" indent="0" algn="l">
              <a:buFont typeface="Arial" panose="020B0604020202020204" pitchFamily="34" charset="0"/>
              <a:buNone/>
              <a:defRPr/>
            </a:lvl3pPr>
            <a:lvl4pPr marL="1371600" indent="0" algn="l">
              <a:buFont typeface="Arial" panose="020B0604020202020204" pitchFamily="34" charset="0"/>
              <a:buNone/>
              <a:defRPr/>
            </a:lvl4pPr>
            <a:lvl5pPr marL="1828800" indent="0" algn="l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7879739" y="193255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74511" y="2756792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 hasCustomPrompt="1"/>
          </p:nvPr>
        </p:nvSpPr>
        <p:spPr>
          <a:xfrm>
            <a:off x="8828005" y="3353893"/>
            <a:ext cx="2844800" cy="42891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2400"/>
            </a:lvl1pPr>
          </a:lstStyle>
          <a:p>
            <a:pPr lvl="0"/>
            <a:r>
              <a:rPr lang="en-US" dirty="0"/>
              <a:t>Insert text here</a:t>
            </a:r>
          </a:p>
        </p:txBody>
      </p:sp>
    </p:spTree>
    <p:extLst>
      <p:ext uri="{BB962C8B-B14F-4D97-AF65-F5344CB8AC3E}">
        <p14:creationId xmlns:p14="http://schemas.microsoft.com/office/powerpoint/2010/main" val="20227746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 hasCustomPrompt="1"/>
          </p:nvPr>
        </p:nvSpPr>
        <p:spPr>
          <a:xfrm>
            <a:off x="4797777" y="4008438"/>
            <a:ext cx="6728179" cy="1747837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2218442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: 32, 28,24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3C5BC-7066-46C0-AC7E-EBF1458A5DA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09600" y="76200"/>
            <a:ext cx="10972800" cy="1143000"/>
          </a:xfrm>
        </p:spPr>
        <p:txBody>
          <a:bodyPr>
            <a:noAutofit/>
          </a:bodyPr>
          <a:lstStyle>
            <a:lvl1pPr algn="l">
              <a:defRPr sz="40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609600" y="1447801"/>
            <a:ext cx="10972800" cy="1667123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spcBef>
                <a:spcPts val="800"/>
              </a:spcBef>
              <a:defRPr sz="3200"/>
            </a:lvl1pPr>
            <a:lvl2pPr>
              <a:lnSpc>
                <a:spcPct val="100000"/>
              </a:lnSpc>
              <a:spcBef>
                <a:spcPts val="800"/>
              </a:spcBef>
              <a:defRPr sz="2800"/>
            </a:lvl2pPr>
            <a:lvl3pPr>
              <a:lnSpc>
                <a:spcPct val="100000"/>
              </a:lnSpc>
              <a:spcBef>
                <a:spcPts val="800"/>
              </a:spcBef>
              <a:buFont typeface="Wingdings" pitchFamily="2" charset="2"/>
              <a:buChar char="Ø"/>
              <a:defRPr sz="2400"/>
            </a:lvl3pPr>
            <a:lvl4pPr>
              <a:lnSpc>
                <a:spcPct val="150000"/>
              </a:lnSpc>
              <a:spcBef>
                <a:spcPts val="0"/>
              </a:spcBef>
              <a:defRPr sz="2800"/>
            </a:lvl4pPr>
            <a:lvl5pPr>
              <a:lnSpc>
                <a:spcPct val="150000"/>
              </a:lnSpc>
              <a:spcBef>
                <a:spcPts val="0"/>
              </a:spcBef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1" name="Picture 2" descr="C:\Users\bsimmons\Desktop\Logo_2nd page.bmp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074401" y="6248401"/>
            <a:ext cx="842433" cy="4213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75858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"/>
            <a:ext cx="121920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Basic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13959"/>
            <a:ext cx="12192000" cy="4482042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SzPct val="80000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buFont typeface="Franklin Gothic Demi Cond" panose="020B0706030402020204" pitchFamily="34" charset="0"/>
              <a:buChar char="»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22960" indent="-274320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9409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Two Column Bullet Points Slide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1" y="1613959"/>
            <a:ext cx="5099756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0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6211019" y="1613959"/>
            <a:ext cx="5142781" cy="4433158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defRPr sz="3200">
                <a:latin typeface="+mj-lt"/>
              </a:defRPr>
            </a:lvl1pPr>
            <a:lvl2pPr marL="548640" indent="-27432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4">
                  <a:lumMod val="90000"/>
                  <a:lumOff val="10000"/>
                </a:schemeClr>
              </a:buClr>
              <a:buSzPct val="120000"/>
              <a:buFont typeface="Franklin Gothic Demi Cond" panose="020B0706030402020204" pitchFamily="34" charset="0"/>
              <a:buChar char="»"/>
              <a:defRPr sz="2800">
                <a:latin typeface="+mj-lt"/>
              </a:defRPr>
            </a:lvl2pPr>
            <a:lvl3pPr marL="822960" indent="-274320">
              <a:buClr>
                <a:schemeClr val="accent4">
                  <a:lumMod val="90000"/>
                  <a:lumOff val="10000"/>
                </a:schemeClr>
              </a:buClr>
              <a:buFont typeface="Arial" panose="020B0604020202020204" pitchFamily="34" charset="0"/>
              <a:buChar char="•"/>
              <a:defRPr sz="24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3013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Full Size Image Only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1428750"/>
            <a:ext cx="12192000" cy="542925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9751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40836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 Gallery Option One</a:t>
            </a:r>
          </a:p>
        </p:txBody>
      </p:sp>
      <p:sp>
        <p:nvSpPr>
          <p:cNvPr id="7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7123289" y="1600202"/>
            <a:ext cx="4786488" cy="2184399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7123289" y="3920067"/>
            <a:ext cx="4786488" cy="2709333"/>
          </a:xfr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304800" y="1600201"/>
            <a:ext cx="6580717" cy="5029199"/>
          </a:xfrm>
        </p:spPr>
        <p:txBody>
          <a:bodyPr>
            <a:normAutofit/>
          </a:bodyPr>
          <a:lstStyle>
            <a:lvl1pPr>
              <a:spcAft>
                <a:spcPts val="600"/>
              </a:spcAft>
              <a:defRPr sz="3600">
                <a:latin typeface="+mj-lt"/>
              </a:defRPr>
            </a:lvl1pPr>
            <a:lvl2pPr>
              <a:spcAft>
                <a:spcPts val="600"/>
              </a:spcAft>
              <a:buClr>
                <a:schemeClr val="accent4">
                  <a:lumMod val="90000"/>
                  <a:lumOff val="10000"/>
                </a:schemeClr>
              </a:buClr>
              <a:defRPr sz="3200">
                <a:latin typeface="+mj-lt"/>
              </a:defRPr>
            </a:lvl2pPr>
            <a:lvl3pPr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1839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Gallery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US" dirty="0"/>
              <a:t>Photo Gallery Option Two</a:t>
            </a:r>
          </a:p>
        </p:txBody>
      </p:sp>
      <p:sp>
        <p:nvSpPr>
          <p:cNvPr id="9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6096000" y="1325564"/>
            <a:ext cx="6096000" cy="5532437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1325563"/>
            <a:ext cx="6096000" cy="2781248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3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4106814"/>
            <a:ext cx="6096000" cy="2751185"/>
          </a:xfrm>
          <a:prstGeom prst="rect">
            <a:avLst/>
          </a:prstGeom>
          <a:gradFill flip="none" rotWithShape="1">
            <a:gsLst>
              <a:gs pos="0">
                <a:schemeClr val="tx2">
                  <a:shade val="30000"/>
                  <a:satMod val="115000"/>
                </a:schemeClr>
              </a:gs>
              <a:gs pos="50000">
                <a:schemeClr val="tx2">
                  <a:shade val="67500"/>
                  <a:satMod val="115000"/>
                </a:schemeClr>
              </a:gs>
              <a:gs pos="100000">
                <a:schemeClr val="tx2"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8958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E7E38248-A358-4820-9F07-56CD648129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duotone>
              <a:prstClr val="black"/>
              <a:schemeClr val="accent4">
                <a:lumMod val="50000"/>
                <a:lumOff val="50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6543"/>
          <a:stretch/>
        </p:blipFill>
        <p:spPr>
          <a:xfrm>
            <a:off x="0" y="1"/>
            <a:ext cx="12192000" cy="1430866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"/>
            <a:ext cx="10515600" cy="1428750"/>
          </a:xfrm>
        </p:spPr>
        <p:txBody>
          <a:bodyPr/>
          <a:lstStyle>
            <a:lvl1pPr algn="l"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Photos with Captions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544690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4349045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153402" y="2171701"/>
            <a:ext cx="3598333" cy="2988733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1128889" y="4875743"/>
            <a:ext cx="3013427" cy="503237"/>
          </a:xfrm>
          <a:prstGeom prst="wedgeRectCallout">
            <a:avLst>
              <a:gd name="adj1" fmla="val 20901"/>
              <a:gd name="adj2" fmla="val -72816"/>
            </a:avLst>
          </a:prstGeom>
          <a:gradFill flip="none" rotWithShape="1"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  <a:tileRect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6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8738308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  <p:sp>
        <p:nvSpPr>
          <p:cNvPr id="17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4933952" y="4809597"/>
            <a:ext cx="3013427" cy="569382"/>
          </a:xfrm>
          <a:prstGeom prst="wedgeRectCallout">
            <a:avLst>
              <a:gd name="adj1" fmla="val 20901"/>
              <a:gd name="adj2" fmla="val -72816"/>
            </a:avLst>
          </a:prstGeom>
          <a:gradFill>
            <a:gsLst>
              <a:gs pos="0">
                <a:schemeClr val="tx1"/>
              </a:gs>
              <a:gs pos="100000">
                <a:schemeClr val="tx2"/>
              </a:gs>
            </a:gsLst>
            <a:lin ang="16200000" scaled="1"/>
          </a:gra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2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Caption</a:t>
            </a:r>
          </a:p>
        </p:txBody>
      </p:sp>
    </p:spTree>
    <p:extLst>
      <p:ext uri="{BB962C8B-B14F-4D97-AF65-F5344CB8AC3E}">
        <p14:creationId xmlns:p14="http://schemas.microsoft.com/office/powerpoint/2010/main" val="4043142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552" userDrawn="1">
          <p15:clr>
            <a:srgbClr val="FBAE40"/>
          </p15:clr>
        </p15:guide>
        <p15:guide id="2" orient="horz" pos="1368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Blank Slide</a:t>
            </a:r>
          </a:p>
        </p:txBody>
      </p:sp>
    </p:spTree>
    <p:extLst>
      <p:ext uri="{BB962C8B-B14F-4D97-AF65-F5344CB8AC3E}">
        <p14:creationId xmlns:p14="http://schemas.microsoft.com/office/powerpoint/2010/main" val="1832529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13959"/>
            <a:ext cx="12192000" cy="4897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29FB939-BF2F-42E0-9929-FBB99E58B7CC}"/>
              </a:ext>
            </a:extLst>
          </p:cNvPr>
          <p:cNvSpPr txBox="1"/>
          <p:nvPr userDrawn="1"/>
        </p:nvSpPr>
        <p:spPr>
          <a:xfrm>
            <a:off x="11176000" y="6511133"/>
            <a:ext cx="1016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A94437F-5DC2-4535-9C0A-413BD4FA0369}" type="slidenum">
              <a:rPr lang="en-US" sz="1600" smtClean="0">
                <a:solidFill>
                  <a:schemeClr val="accent2"/>
                </a:solidFill>
                <a:latin typeface="+mj-lt"/>
              </a:rPr>
              <a:t>‹#›</a:t>
            </a:fld>
            <a:endParaRPr lang="en-US" sz="1400" dirty="0">
              <a:solidFill>
                <a:schemeClr val="accent2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1191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36" r:id="rId3"/>
    <p:sldLayoutId id="2147483717" r:id="rId4"/>
    <p:sldLayoutId id="2147483739" r:id="rId5"/>
    <p:sldLayoutId id="2147483719" r:id="rId6"/>
    <p:sldLayoutId id="2147483720" r:id="rId7"/>
    <p:sldLayoutId id="2147483721" r:id="rId8"/>
    <p:sldLayoutId id="2147483723" r:id="rId9"/>
    <p:sldLayoutId id="2147483743" r:id="rId10"/>
    <p:sldLayoutId id="2147483724" r:id="rId11"/>
    <p:sldLayoutId id="2147483737" r:id="rId12"/>
    <p:sldLayoutId id="2147483725" r:id="rId13"/>
    <p:sldLayoutId id="2147483726" r:id="rId14"/>
    <p:sldLayoutId id="2147483727" r:id="rId15"/>
    <p:sldLayoutId id="2147483728" r:id="rId16"/>
    <p:sldLayoutId id="2147483731" r:id="rId17"/>
    <p:sldLayoutId id="2147483733" r:id="rId18"/>
    <p:sldLayoutId id="2147483740" r:id="rId19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100000"/>
        </a:lnSpc>
        <a:spcBef>
          <a:spcPts val="600"/>
        </a:spcBef>
        <a:spcAft>
          <a:spcPts val="300"/>
        </a:spcAft>
        <a:buSzPct val="120000"/>
        <a:buFont typeface="Wingdings" panose="05000000000000000000" pitchFamily="2" charset="2"/>
        <a:buChar char="§"/>
        <a:defRPr sz="28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54864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50000"/>
        <a:buFont typeface="Franklin Gothic Medium" panose="020B0603020102020204" pitchFamily="34" charset="0"/>
        <a:buChar char="»"/>
        <a:defRPr sz="2400" b="0" i="0" u="none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822960" indent="-27432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4">
            <a:lumMod val="90000"/>
            <a:lumOff val="10000"/>
          </a:schemeClr>
        </a:buClr>
        <a:buSzPct val="100000"/>
        <a:buFont typeface="Arial" panose="020B0604020202020204" pitchFamily="34" charset="0"/>
        <a:buChar char="•"/>
        <a:defRPr sz="2000" kern="1200" baseline="0">
          <a:solidFill>
            <a:schemeClr val="accent4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SzPct val="120000"/>
        <a:buFontTx/>
        <a:buBlip>
          <a:blip r:embed="rId21"/>
        </a:buBlip>
        <a:defRPr sz="2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4DC0E-9469-821F-9048-ECD699ECE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Perpetual Pavement – New and Reconstruction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1293DA-7E4E-F692-4552-C9BA0408D1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16784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Asphalt mixtures – durable, rut resistant, crack </a:t>
            </a:r>
            <a:br>
              <a:rPr lang="en-US" dirty="0"/>
            </a:br>
            <a:r>
              <a:rPr lang="en-US" dirty="0"/>
              <a:t>resistant, smooth surface, permeable, </a:t>
            </a:r>
            <a:br>
              <a:rPr lang="en-US" dirty="0"/>
            </a:br>
            <a:r>
              <a:rPr lang="en-US" dirty="0"/>
              <a:t>high-friction, low splash and spray</a:t>
            </a:r>
          </a:p>
          <a:p>
            <a:r>
              <a:rPr lang="en-US" dirty="0"/>
              <a:t>Foundation – support equipment, provide </a:t>
            </a:r>
            <a:br>
              <a:rPr lang="en-US" dirty="0"/>
            </a:br>
            <a:r>
              <a:rPr lang="en-US" dirty="0"/>
              <a:t>compaction resistance, and resistance to </a:t>
            </a:r>
            <a:br>
              <a:rPr lang="en-US" dirty="0"/>
            </a:br>
            <a:r>
              <a:rPr lang="en-US" dirty="0"/>
              <a:t>frost and swelling</a:t>
            </a:r>
          </a:p>
          <a:p>
            <a:r>
              <a:rPr lang="en-US" dirty="0"/>
              <a:t>Structural design – critical strain</a:t>
            </a:r>
          </a:p>
          <a:p>
            <a:r>
              <a:rPr lang="en-US" dirty="0"/>
              <a:t>Construction – achieve mat and joint density, </a:t>
            </a:r>
            <a:br>
              <a:rPr lang="en-US" dirty="0"/>
            </a:br>
            <a:r>
              <a:rPr lang="en-US" dirty="0"/>
              <a:t>minimize segregation, ensure asphalt layer bonding, quality control and acceptance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F81A34-805C-A6FB-8521-70320AF96B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7800" y="1613958"/>
            <a:ext cx="2888325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2736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2BD23B9-80BD-7E1F-1566-743BB7DD96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66" y="2457571"/>
            <a:ext cx="11066667" cy="1942857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EBCCACB-AEBC-A756-2E01-A3F5FB1294E2}"/>
              </a:ext>
            </a:extLst>
          </p:cNvPr>
          <p:cNvSpPr/>
          <p:nvPr/>
        </p:nvSpPr>
        <p:spPr>
          <a:xfrm rot="4018003">
            <a:off x="2344522" y="2662845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6212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52B6CA5-C60D-C7BB-0B84-98628ADBE5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970" r="33125" b="995"/>
          <a:stretch/>
        </p:blipFill>
        <p:spPr>
          <a:xfrm>
            <a:off x="2133600" y="1465622"/>
            <a:ext cx="7394256" cy="53210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AFAEF4-B480-A751-4D5C-439CDAFAB0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8128" t="6970" b="38652"/>
          <a:stretch/>
        </p:blipFill>
        <p:spPr>
          <a:xfrm>
            <a:off x="9709607" y="1497401"/>
            <a:ext cx="2286000" cy="297179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89CB54-2D7A-E56E-0CA6-57D45C466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6" y="1533833"/>
            <a:ext cx="1828800" cy="2383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824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743EB7B-8AA3-3791-31C8-B30D423F8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19831"/>
            <a:ext cx="1828800" cy="24450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A33E3AB-ED39-34B4-BBCB-FA2BEF6A490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1528"/>
          <a:stretch/>
        </p:blipFill>
        <p:spPr>
          <a:xfrm>
            <a:off x="2438400" y="1986116"/>
            <a:ext cx="9052560" cy="3164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39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6A32D0-3DDA-014E-CEFB-98334C4134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1765"/>
          <a:stretch/>
        </p:blipFill>
        <p:spPr>
          <a:xfrm>
            <a:off x="2434790" y="1966871"/>
            <a:ext cx="9071410" cy="3156658"/>
          </a:xfrm>
          <a:prstGeom prst="rect">
            <a:avLst/>
          </a:prstGeom>
        </p:spPr>
      </p:pic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5C4034A9-188E-792B-F45D-8D5DF00DD1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945283"/>
              </p:ext>
            </p:extLst>
          </p:nvPr>
        </p:nvGraphicFramePr>
        <p:xfrm>
          <a:off x="815928" y="5123529"/>
          <a:ext cx="10488542" cy="60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84065894"/>
                    </a:ext>
                  </a:extLst>
                </a:gridCol>
                <a:gridCol w="1694440">
                  <a:extLst>
                    <a:ext uri="{9D8B030D-6E8A-4147-A177-3AD203B41FA5}">
                      <a16:colId xmlns:a16="http://schemas.microsoft.com/office/drawing/2014/main" val="1552600993"/>
                    </a:ext>
                  </a:extLst>
                </a:gridCol>
                <a:gridCol w="1996751">
                  <a:extLst>
                    <a:ext uri="{9D8B030D-6E8A-4147-A177-3AD203B41FA5}">
                      <a16:colId xmlns:a16="http://schemas.microsoft.com/office/drawing/2014/main" val="3840048687"/>
                    </a:ext>
                  </a:extLst>
                </a:gridCol>
                <a:gridCol w="701351">
                  <a:extLst>
                    <a:ext uri="{9D8B030D-6E8A-4147-A177-3AD203B41FA5}">
                      <a16:colId xmlns:a16="http://schemas.microsoft.com/office/drawing/2014/main" val="3264913759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579165470"/>
                    </a:ext>
                  </a:extLst>
                </a:gridCol>
                <a:gridCol w="3840480">
                  <a:extLst>
                    <a:ext uri="{9D8B030D-6E8A-4147-A177-3AD203B41FA5}">
                      <a16:colId xmlns:a16="http://schemas.microsoft.com/office/drawing/2014/main" val="1256754078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Asphalt (in.)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5.5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9971212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r"/>
                      <a:r>
                        <a:rPr lang="en-US" sz="14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Agg. Base (in.):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12.4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0" kern="1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88527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402EB37D-B33B-312A-E6C7-A97419866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" y="1519831"/>
            <a:ext cx="1828800" cy="244502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AC8ABE-9B64-C61A-85BD-E919A625504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793" t="25072" r="793" b="10491"/>
          <a:stretch/>
        </p:blipFill>
        <p:spPr>
          <a:xfrm>
            <a:off x="8839200" y="935350"/>
            <a:ext cx="3098141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70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2C6C16-B9A7-11DE-615D-254BA2AC3A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600201"/>
            <a:ext cx="1828800" cy="242299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707553-947F-3779-3629-28DE64E589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876"/>
          <a:stretch/>
        </p:blipFill>
        <p:spPr>
          <a:xfrm>
            <a:off x="2927399" y="1544132"/>
            <a:ext cx="7969201" cy="257860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A0DC01-8C26-2610-6A6E-495DC78FD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25810" y="4156283"/>
            <a:ext cx="7984906" cy="2606040"/>
          </a:xfrm>
          <a:prstGeom prst="rect">
            <a:avLst/>
          </a:prstGeom>
        </p:spPr>
      </p:pic>
      <p:sp>
        <p:nvSpPr>
          <p:cNvPr id="12" name="Arrow: Down 11">
            <a:extLst>
              <a:ext uri="{FF2B5EF4-FFF2-40B4-BE49-F238E27FC236}">
                <a16:creationId xmlns:a16="http://schemas.microsoft.com/office/drawing/2014/main" id="{681B51AF-DE5A-BDAE-0857-ED24C05F605A}"/>
              </a:ext>
            </a:extLst>
          </p:cNvPr>
          <p:cNvSpPr/>
          <p:nvPr/>
        </p:nvSpPr>
        <p:spPr>
          <a:xfrm rot="1583047">
            <a:off x="5076543" y="352764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074B216-CE3A-9491-E11E-21C6248E285C}"/>
              </a:ext>
            </a:extLst>
          </p:cNvPr>
          <p:cNvSpPr/>
          <p:nvPr/>
        </p:nvSpPr>
        <p:spPr>
          <a:xfrm rot="1583047">
            <a:off x="9572343" y="5810244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254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00DA-9898-865B-7B77-37F044CD4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</a:t>
            </a:r>
            <a:r>
              <a:rPr lang="en-US" sz="2200" dirty="0"/>
              <a:t>(continued…)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D76379-2F0F-D409-A350-5A9F87A79C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1524000"/>
            <a:ext cx="1828800" cy="210429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71B2C0F-7013-A2B3-38F9-3618049635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337"/>
          <a:stretch/>
        </p:blipFill>
        <p:spPr>
          <a:xfrm>
            <a:off x="2133600" y="1524000"/>
            <a:ext cx="8412480" cy="51453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A44DA0-FC9D-C5A4-7CE2-27D7D39A89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0" y="914400"/>
            <a:ext cx="1960878" cy="3498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755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00DA-9898-865B-7B77-37F044CD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Asphalt Pavement Backcalculation Guidelines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52B2F2-AA4E-3167-8198-D031CFF53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244042"/>
          </a:xfrm>
        </p:spPr>
        <p:txBody>
          <a:bodyPr>
            <a:normAutofit/>
          </a:bodyPr>
          <a:lstStyle/>
          <a:p>
            <a:r>
              <a:rPr lang="en-US" dirty="0"/>
              <a:t>Minimize the number of layers</a:t>
            </a:r>
          </a:p>
          <a:p>
            <a:pPr lvl="1"/>
            <a:r>
              <a:rPr lang="en-US" dirty="0"/>
              <a:t>Combine adjacent asphalt lifts/layers</a:t>
            </a:r>
          </a:p>
          <a:p>
            <a:pPr lvl="1"/>
            <a:r>
              <a:rPr lang="en-US" dirty="0"/>
              <a:t>Combine unbound layers</a:t>
            </a:r>
          </a:p>
          <a:p>
            <a:r>
              <a:rPr lang="en-US" dirty="0"/>
              <a:t>Consider using a fixed asphalt layer </a:t>
            </a:r>
            <a:br>
              <a:rPr lang="en-US" dirty="0"/>
            </a:br>
            <a:r>
              <a:rPr lang="en-US" dirty="0"/>
              <a:t>modulus when:</a:t>
            </a:r>
          </a:p>
          <a:p>
            <a:pPr lvl="1"/>
            <a:r>
              <a:rPr lang="en-US" dirty="0"/>
              <a:t>Total asphalt thickness &lt; 3 in. </a:t>
            </a:r>
          </a:p>
          <a:p>
            <a:pPr lvl="1"/>
            <a:r>
              <a:rPr lang="en-US" dirty="0"/>
              <a:t>Highly distress layer (consider only using the </a:t>
            </a:r>
            <a:br>
              <a:rPr lang="en-US" dirty="0"/>
            </a:br>
            <a:r>
              <a:rPr lang="en-US" dirty="0"/>
              <a:t>results for unbound layers or remove data points</a:t>
            </a:r>
            <a:br>
              <a:rPr lang="en-US" dirty="0"/>
            </a:br>
            <a:r>
              <a:rPr lang="en-US" dirty="0"/>
              <a:t>at distressed locations)</a:t>
            </a:r>
          </a:p>
          <a:p>
            <a:pPr lvl="1"/>
            <a:r>
              <a:rPr lang="en-US" dirty="0"/>
              <a:t>Presence of delaminated layers</a:t>
            </a:r>
          </a:p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09716DE-9D47-D56A-66D1-A4617A5EC1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5400" y="1613959"/>
            <a:ext cx="3095849" cy="400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6844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00DA-9898-865B-7B77-37F044CD42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Asphalt Pavement Backcalculation Guidelines </a:t>
            </a:r>
            <a:r>
              <a:rPr lang="en-US" sz="2200" dirty="0"/>
              <a:t>(continued…)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7F52B2F2-AA4E-3167-8198-D031CFF53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244042"/>
          </a:xfrm>
        </p:spPr>
        <p:txBody>
          <a:bodyPr>
            <a:normAutofit/>
          </a:bodyPr>
          <a:lstStyle/>
          <a:p>
            <a:r>
              <a:rPr lang="en-US" dirty="0"/>
              <a:t>Conduct deflection testing &lt; 90ºF</a:t>
            </a:r>
          </a:p>
          <a:p>
            <a:r>
              <a:rPr lang="en-US" dirty="0"/>
              <a:t>Confirm presence and depth of stiff layer (within 10 ft)</a:t>
            </a:r>
          </a:p>
          <a:p>
            <a:r>
              <a:rPr lang="en-US" dirty="0"/>
              <a:t>Confirm presence and depth of saturated layer, if present, </a:t>
            </a:r>
            <a:br>
              <a:rPr lang="en-US" dirty="0"/>
            </a:br>
            <a:r>
              <a:rPr lang="en-US" dirty="0"/>
              <a:t>consider defining this layer as a stiff layer</a:t>
            </a:r>
          </a:p>
          <a:p>
            <a:r>
              <a:rPr lang="en-US" dirty="0"/>
              <a:t>BCT assumes layer stiffness decreases with</a:t>
            </a:r>
            <a:br>
              <a:rPr lang="en-US" dirty="0"/>
            </a:br>
            <a:r>
              <a:rPr lang="en-US" dirty="0"/>
              <a:t>depth, check RMSE and reasonableness</a:t>
            </a:r>
            <a:br>
              <a:rPr lang="en-US" dirty="0"/>
            </a:br>
            <a:r>
              <a:rPr lang="en-US" dirty="0"/>
              <a:t>of results, may improve results if asphalt layer</a:t>
            </a:r>
            <a:br>
              <a:rPr lang="en-US" dirty="0"/>
            </a:br>
            <a:r>
              <a:rPr lang="en-US" dirty="0"/>
              <a:t>moduli is fixed</a:t>
            </a:r>
          </a:p>
        </p:txBody>
      </p:sp>
    </p:spTree>
    <p:extLst>
      <p:ext uri="{BB962C8B-B14F-4D97-AF65-F5344CB8AC3E}">
        <p14:creationId xmlns:p14="http://schemas.microsoft.com/office/powerpoint/2010/main" val="493493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600DA-9898-865B-7B77-37F044CD4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Rehabilitation Level</a:t>
            </a:r>
            <a:endParaRPr lang="en-US" sz="22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62B251-EDC6-9DCB-7EAB-D75DA1C078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71600"/>
            <a:ext cx="12192000" cy="4482042"/>
          </a:xfrm>
        </p:spPr>
        <p:txBody>
          <a:bodyPr/>
          <a:lstStyle/>
          <a:p>
            <a:r>
              <a:rPr lang="en-US" dirty="0"/>
              <a:t>Going back to the Nevada project…</a:t>
            </a:r>
          </a:p>
          <a:p>
            <a:pPr lvl="1"/>
            <a:r>
              <a:rPr lang="en-US" dirty="0"/>
              <a:t>Level 1: FWD and layer backcalculation</a:t>
            </a:r>
          </a:p>
          <a:p>
            <a:pPr lvl="1"/>
            <a:r>
              <a:rPr lang="en-US" dirty="0"/>
              <a:t>Level 2: Correlations with modulus, material characteristics, and condition data</a:t>
            </a:r>
          </a:p>
          <a:p>
            <a:pPr marL="548640" lvl="2" indent="0">
              <a:buNone/>
            </a:pPr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5712AB12-54A3-FB1C-4954-F071153F8B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5518655"/>
              </p:ext>
            </p:extLst>
          </p:nvPr>
        </p:nvGraphicFramePr>
        <p:xfrm>
          <a:off x="762000" y="3429000"/>
          <a:ext cx="8778240" cy="18491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463040">
                  <a:extLst>
                    <a:ext uri="{9D8B030D-6E8A-4147-A177-3AD203B41FA5}">
                      <a16:colId xmlns:a16="http://schemas.microsoft.com/office/drawing/2014/main" val="429490379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405727038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3341480950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389202693"/>
                    </a:ext>
                  </a:extLst>
                </a:gridCol>
                <a:gridCol w="1463040">
                  <a:extLst>
                    <a:ext uri="{9D8B030D-6E8A-4147-A177-3AD203B41FA5}">
                      <a16:colId xmlns:a16="http://schemas.microsoft.com/office/drawing/2014/main" val="1103015388"/>
                    </a:ext>
                  </a:extLst>
                </a:gridCol>
              </a:tblGrid>
              <a:tr h="152400"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Facility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Distress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Adequate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Marginal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Inadequate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5625669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Interstate, Freeway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Fatigue cracking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– 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064503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Transverse cracking (ft/mi)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500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– 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&gt; 800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465305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and Secondary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Fatigue cracking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 – 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64337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Transverse cracking (ft/mi)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 800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800 – 1,000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Wingdings" panose="05000000000000000000" pitchFamily="2" charset="2"/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&gt; 1,000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0791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307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380AA3-384B-3AAE-CE65-BD2E61A5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Rehabilitation Level</a:t>
            </a:r>
            <a:r>
              <a:rPr lang="en-US" sz="2200" dirty="0"/>
              <a:t> (continued…)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66FDA7-41C0-F8B1-87E6-1D933E28C4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091641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Level 3 – modulus based on:</a:t>
            </a:r>
          </a:p>
          <a:p>
            <a:pPr lvl="2"/>
            <a:r>
              <a:rPr lang="en-US" dirty="0"/>
              <a:t>Structural rating</a:t>
            </a:r>
          </a:p>
          <a:p>
            <a:pPr marL="1316038" lvl="3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 of Practice, Table 12-1</a:t>
            </a:r>
          </a:p>
          <a:p>
            <a:pPr lvl="2"/>
            <a:r>
              <a:rPr lang="en-US" dirty="0">
                <a:solidFill>
                  <a:srgbClr val="024068"/>
                </a:solidFill>
              </a:rPr>
              <a:t>Environmental</a:t>
            </a:r>
            <a:r>
              <a:rPr lang="en-US" dirty="0"/>
              <a:t> rating</a:t>
            </a:r>
          </a:p>
          <a:p>
            <a:pPr marL="1316038" lvl="3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Excellent: 0 ft/mile</a:t>
            </a:r>
          </a:p>
          <a:p>
            <a:pPr marL="1316038" lvl="3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Good: 100 ft/mile</a:t>
            </a:r>
          </a:p>
          <a:p>
            <a:pPr marL="1316038" lvl="3" indent="-34290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Fair: 200 ft/mile</a:t>
            </a:r>
          </a:p>
          <a:p>
            <a:pPr marL="1316038" lvl="3" indent="-3429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Poor: 500 ft/mile</a:t>
            </a:r>
          </a:p>
          <a:p>
            <a:pPr marL="1316038" lvl="3" indent="-342900"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240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Very poor: 1,000 ft/mile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171838B-03A3-58FE-1BFF-A932D6FEAC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800" y="782034"/>
            <a:ext cx="5943600" cy="554494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2A1467A-D1A8-D4E6-13AF-064847B64EE1}"/>
              </a:ext>
            </a:extLst>
          </p:cNvPr>
          <p:cNvSpPr txBox="1"/>
          <p:nvPr/>
        </p:nvSpPr>
        <p:spPr>
          <a:xfrm>
            <a:off x="6019800" y="381000"/>
            <a:ext cx="5943600" cy="369332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1800" dirty="0"/>
              <a:t>Table 12-1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D2AB10-0ED2-0351-0FAD-EFDB71F83A4D}"/>
              </a:ext>
            </a:extLst>
          </p:cNvPr>
          <p:cNvSpPr txBox="1"/>
          <p:nvPr/>
        </p:nvSpPr>
        <p:spPr>
          <a:xfrm>
            <a:off x="2362200" y="2457650"/>
            <a:ext cx="7357501" cy="1938992"/>
          </a:xfrm>
          <a:prstGeom prst="rect">
            <a:avLst/>
          </a:prstGeom>
          <a:solidFill>
            <a:schemeClr val="bg1"/>
          </a:solidFill>
          <a:ln w="57150"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kern="1200" dirty="0">
                <a:solidFill>
                  <a:srgbClr val="48769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NOT RECOMMENDED</a:t>
            </a:r>
            <a:br>
              <a:rPr lang="en-US" sz="4000" b="1" kern="1200" dirty="0">
                <a:solidFill>
                  <a:srgbClr val="48769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4000" b="1" kern="1200" dirty="0">
                <a:solidFill>
                  <a:srgbClr val="48769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when measured distress data is available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01225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77385-A904-AACC-87C3-3CF75DC34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Criteria for Asphalt Renewal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8C3B4-B030-D479-8FD2-32A6079AC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9"/>
            <a:ext cx="8305800" cy="5244040"/>
          </a:xfrm>
        </p:spPr>
        <p:txBody>
          <a:bodyPr>
            <a:normAutofit/>
          </a:bodyPr>
          <a:lstStyle/>
          <a:p>
            <a:r>
              <a:rPr lang="en-US" dirty="0"/>
              <a:t>Existing pavement</a:t>
            </a:r>
          </a:p>
          <a:p>
            <a:pPr lvl="1"/>
            <a:r>
              <a:rPr lang="en-US" dirty="0"/>
              <a:t>Good surface condition, adequate structural capacity</a:t>
            </a:r>
          </a:p>
          <a:p>
            <a:pPr lvl="1"/>
            <a:r>
              <a:rPr lang="en-US" dirty="0"/>
              <a:t>No evidence of stripping</a:t>
            </a:r>
          </a:p>
          <a:p>
            <a:pPr lvl="1"/>
            <a:r>
              <a:rPr lang="en-US" dirty="0"/>
              <a:t>Proper pavement repair and surface preparation</a:t>
            </a:r>
          </a:p>
          <a:p>
            <a:pPr lvl="1"/>
            <a:r>
              <a:rPr lang="en-US" dirty="0"/>
              <a:t>Adequate drainage and in good working condition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C46C21-76F8-9CEF-3ACF-E5D7EB3CA9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05800" y="1752600"/>
            <a:ext cx="3528757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5331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28750"/>
          </a:xfrm>
        </p:spPr>
        <p:txBody>
          <a:bodyPr>
            <a:normAutofit/>
          </a:bodyPr>
          <a:lstStyle/>
          <a:p>
            <a:r>
              <a:rPr lang="en-US" dirty="0"/>
              <a:t>Asphalt Pavement Renewal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EC52-6533-409C-B935-A1E419A8A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00" y="1613960"/>
            <a:ext cx="12039600" cy="4939240"/>
          </a:xfrm>
        </p:spPr>
        <p:txBody>
          <a:bodyPr>
            <a:normAutofit/>
          </a:bodyPr>
          <a:lstStyle/>
          <a:p>
            <a:r>
              <a:rPr lang="en-US" dirty="0"/>
              <a:t>Design life – 50 years</a:t>
            </a:r>
          </a:p>
          <a:p>
            <a:r>
              <a:rPr lang="en-US" dirty="0"/>
              <a:t>Design options</a:t>
            </a:r>
          </a:p>
          <a:p>
            <a:pPr lvl="1"/>
            <a:r>
              <a:rPr lang="en-US" dirty="0"/>
              <a:t>Asphalt overlay</a:t>
            </a:r>
          </a:p>
          <a:p>
            <a:pPr lvl="2"/>
            <a:r>
              <a:rPr lang="en-US" dirty="0"/>
              <a:t>Level 2 rehabilitation</a:t>
            </a:r>
          </a:p>
          <a:p>
            <a:pPr lvl="2"/>
            <a:r>
              <a:rPr lang="en-US" dirty="0"/>
              <a:t>With and without milling</a:t>
            </a:r>
          </a:p>
          <a:p>
            <a:pPr lvl="1"/>
            <a:r>
              <a:rPr lang="en-US" dirty="0"/>
              <a:t>Full-depth reclamation (8 in.) + asphalt overlay</a:t>
            </a:r>
          </a:p>
          <a:p>
            <a:r>
              <a:rPr lang="en-US" dirty="0"/>
              <a:t>Inputs</a:t>
            </a:r>
          </a:p>
          <a:p>
            <a:pPr lvl="1"/>
            <a:r>
              <a:rPr lang="en-US" dirty="0"/>
              <a:t>PMED default values</a:t>
            </a:r>
          </a:p>
          <a:p>
            <a:r>
              <a:rPr lang="en-US" dirty="0"/>
              <a:t>National calibration coefficients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2004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5B4D86B0-E7CB-86BA-1D7F-97BA121500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28"/>
          <a:stretch/>
        </p:blipFill>
        <p:spPr>
          <a:xfrm>
            <a:off x="929640" y="1524000"/>
            <a:ext cx="10332720" cy="52446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290F330-CF60-3821-2037-2754469D5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Information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F56F548-7AB6-B488-5141-BE2E598E6A08}"/>
              </a:ext>
            </a:extLst>
          </p:cNvPr>
          <p:cNvSpPr/>
          <p:nvPr/>
        </p:nvSpPr>
        <p:spPr>
          <a:xfrm rot="16200000">
            <a:off x="5462740" y="201930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9DE041A-1650-571F-F354-B180762A4EFB}"/>
              </a:ext>
            </a:extLst>
          </p:cNvPr>
          <p:cNvSpPr/>
          <p:nvPr/>
        </p:nvSpPr>
        <p:spPr>
          <a:xfrm rot="16200000">
            <a:off x="5462740" y="264815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AAABFFF8-C692-6E22-63EC-E861312F4CAF}"/>
              </a:ext>
            </a:extLst>
          </p:cNvPr>
          <p:cNvSpPr/>
          <p:nvPr/>
        </p:nvSpPr>
        <p:spPr>
          <a:xfrm rot="16200000">
            <a:off x="5462740" y="325775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3AEA1698-5AD3-F8A7-4680-220F6B8BDC1C}"/>
              </a:ext>
            </a:extLst>
          </p:cNvPr>
          <p:cNvSpPr/>
          <p:nvPr/>
        </p:nvSpPr>
        <p:spPr>
          <a:xfrm rot="16200000">
            <a:off x="5462740" y="384810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39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DEADB1-D3C0-D1A4-CCD4-DB6345568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Performance Criteria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56371A-5935-1279-5641-19C0231726F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" y="1600200"/>
            <a:ext cx="8368364" cy="502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B8519A8-4E55-D008-8F97-6A876AD05A6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705706" y="1600200"/>
            <a:ext cx="3029094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359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BB336951-F6DC-179D-D108-482E4FE7E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63125"/>
          <a:stretch/>
        </p:blipFill>
        <p:spPr>
          <a:xfrm>
            <a:off x="304800" y="2103120"/>
            <a:ext cx="5136416" cy="3383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915601-3AEC-6CB3-69F7-433360989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52400"/>
            <a:ext cx="12192000" cy="1428750"/>
          </a:xfrm>
        </p:spPr>
        <p:txBody>
          <a:bodyPr/>
          <a:lstStyle/>
          <a:p>
            <a:r>
              <a:rPr lang="en-US" dirty="0"/>
              <a:t>Traffic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8449D9A-59EB-5082-5DA7-988185BDA6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75"/>
          <a:stretch/>
        </p:blipFill>
        <p:spPr>
          <a:xfrm>
            <a:off x="4835511" y="2103120"/>
            <a:ext cx="7051689" cy="338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656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2E41E-C57A-7E0E-481A-8D837635B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Climate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6D6B28-5CE0-6719-BC3E-9820801F2E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687" y="1676400"/>
            <a:ext cx="4089983" cy="49339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75E567-D510-CA0A-E40F-3836DEB5CF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557"/>
          <a:stretch/>
        </p:blipFill>
        <p:spPr>
          <a:xfrm>
            <a:off x="6377332" y="1672588"/>
            <a:ext cx="4089982" cy="4937760"/>
          </a:xfrm>
          <a:prstGeom prst="rect">
            <a:avLst/>
          </a:prstGeom>
        </p:spPr>
      </p:pic>
      <p:sp>
        <p:nvSpPr>
          <p:cNvPr id="11" name="Arrow: Up 10">
            <a:extLst>
              <a:ext uri="{FF2B5EF4-FFF2-40B4-BE49-F238E27FC236}">
                <a16:creationId xmlns:a16="http://schemas.microsoft.com/office/drawing/2014/main" id="{7E47BB86-0168-2E4D-2B6B-95E84F37122C}"/>
              </a:ext>
            </a:extLst>
          </p:cNvPr>
          <p:cNvSpPr/>
          <p:nvPr/>
        </p:nvSpPr>
        <p:spPr>
          <a:xfrm rot="5400000">
            <a:off x="5854135" y="3776629"/>
            <a:ext cx="512240" cy="733490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999F851C-4C82-A426-5177-DDBA6846E08B}"/>
              </a:ext>
            </a:extLst>
          </p:cNvPr>
          <p:cNvSpPr/>
          <p:nvPr/>
        </p:nvSpPr>
        <p:spPr>
          <a:xfrm rot="2262769">
            <a:off x="4341996" y="3265887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20DE697-3A48-4A8E-FCB5-C56028A5178D}"/>
              </a:ext>
            </a:extLst>
          </p:cNvPr>
          <p:cNvSpPr/>
          <p:nvPr/>
        </p:nvSpPr>
        <p:spPr>
          <a:xfrm rot="13239694">
            <a:off x="4904175" y="5334889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838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DA06F-B610-8774-BEF5-88B365114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 and Design Properties (Rehabilitation)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CE3E1B2-749A-D436-C13C-9B6D3F9B4C5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460" r="65233"/>
          <a:stretch/>
        </p:blipFill>
        <p:spPr>
          <a:xfrm>
            <a:off x="3880478" y="1600202"/>
            <a:ext cx="3350196" cy="5131950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CE3E8608-F839-D3BF-938A-329A9E459B23}"/>
              </a:ext>
            </a:extLst>
          </p:cNvPr>
          <p:cNvSpPr/>
          <p:nvPr/>
        </p:nvSpPr>
        <p:spPr>
          <a:xfrm rot="16200000">
            <a:off x="6456945" y="156210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C066E40C-64D6-6AE0-599B-D601F5332EDA}"/>
              </a:ext>
            </a:extLst>
          </p:cNvPr>
          <p:cNvSpPr/>
          <p:nvPr/>
        </p:nvSpPr>
        <p:spPr>
          <a:xfrm rot="16200000">
            <a:off x="6462560" y="209550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1AE68FA1-C510-DF9D-79E2-D25BCD7D5257}"/>
              </a:ext>
            </a:extLst>
          </p:cNvPr>
          <p:cNvSpPr/>
          <p:nvPr/>
        </p:nvSpPr>
        <p:spPr>
          <a:xfrm rot="16200000">
            <a:off x="6509589" y="3077588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D09BA440-587A-9EE5-A14A-3778FF624F8D}"/>
              </a:ext>
            </a:extLst>
          </p:cNvPr>
          <p:cNvSpPr/>
          <p:nvPr/>
        </p:nvSpPr>
        <p:spPr>
          <a:xfrm rot="16200000">
            <a:off x="6509589" y="3670876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3C9BD0BF-3C0A-8910-90B1-C849BD359C7F}"/>
              </a:ext>
            </a:extLst>
          </p:cNvPr>
          <p:cNvSpPr/>
          <p:nvPr/>
        </p:nvSpPr>
        <p:spPr>
          <a:xfrm rot="16200000">
            <a:off x="9549166" y="4974076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C92FE96D-3D49-820B-6149-817262179C90}"/>
              </a:ext>
            </a:extLst>
          </p:cNvPr>
          <p:cNvSpPr/>
          <p:nvPr/>
        </p:nvSpPr>
        <p:spPr>
          <a:xfrm rot="1405815">
            <a:off x="2573194" y="1272308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78DCFD8-14F4-D845-C496-4C6ACB8BE3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2" t="10835" r="1878" b="2488"/>
          <a:stretch/>
        </p:blipFill>
        <p:spPr>
          <a:xfrm>
            <a:off x="152399" y="1880180"/>
            <a:ext cx="3657600" cy="327922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A2A8244-C40B-2144-7741-6590E53B9A7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9214" t="6772"/>
          <a:stretch/>
        </p:blipFill>
        <p:spPr>
          <a:xfrm>
            <a:off x="7230674" y="1577108"/>
            <a:ext cx="4923819" cy="5131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62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328B2BDE-44D0-E2F5-6696-A49F808501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43944"/>
            <a:ext cx="6126480" cy="269386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5CA478C7-5D41-BFE9-1E57-BDE840824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428752"/>
            <a:ext cx="6126480" cy="26938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45B21F4-CCC8-D317-8F6F-CA703BEB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4-in. Asphalt Overlay – No Milling – Results</a:t>
            </a: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F3BC1A6B-F8F7-41FE-4636-BC7A33E4BE4B}"/>
              </a:ext>
            </a:extLst>
          </p:cNvPr>
          <p:cNvSpPr/>
          <p:nvPr/>
        </p:nvSpPr>
        <p:spPr>
          <a:xfrm rot="2318446">
            <a:off x="5346904" y="385934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E1814B5-D80B-F67C-7FB0-F69D8BC4AA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5520" y="1428751"/>
            <a:ext cx="6126480" cy="269386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E84AB21-3F76-92CF-7A85-253656422D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65520" y="4164140"/>
            <a:ext cx="6126480" cy="26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9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5B21F4-CCC8-D317-8F6F-CA703BEB91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No Mill versus Mill – Results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BCC3BEF-E1C6-3B73-812E-2024AF2DE0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342319"/>
              </p:ext>
            </p:extLst>
          </p:nvPr>
        </p:nvGraphicFramePr>
        <p:xfrm>
          <a:off x="770880" y="1851660"/>
          <a:ext cx="10650240" cy="4396740"/>
        </p:xfrm>
        <a:graphic>
          <a:graphicData uri="http://schemas.openxmlformats.org/drawingml/2006/table">
            <a:tbl>
              <a:tblPr/>
              <a:tblGrid>
                <a:gridCol w="6217920">
                  <a:extLst>
                    <a:ext uri="{9D8B030D-6E8A-4147-A177-3AD203B41FA5}">
                      <a16:colId xmlns:a16="http://schemas.microsoft.com/office/drawing/2014/main" val="1093254355"/>
                    </a:ext>
                  </a:extLst>
                </a:gridCol>
                <a:gridCol w="1477440">
                  <a:extLst>
                    <a:ext uri="{9D8B030D-6E8A-4147-A177-3AD203B41FA5}">
                      <a16:colId xmlns:a16="http://schemas.microsoft.com/office/drawing/2014/main" val="2313769989"/>
                    </a:ext>
                  </a:extLst>
                </a:gridCol>
                <a:gridCol w="1477440">
                  <a:extLst>
                    <a:ext uri="{9D8B030D-6E8A-4147-A177-3AD203B41FA5}">
                      <a16:colId xmlns:a16="http://schemas.microsoft.com/office/drawing/2014/main" val="3659695831"/>
                    </a:ext>
                  </a:extLst>
                </a:gridCol>
                <a:gridCol w="1477440">
                  <a:extLst>
                    <a:ext uri="{9D8B030D-6E8A-4147-A177-3AD203B41FA5}">
                      <a16:colId xmlns:a16="http://schemas.microsoft.com/office/drawing/2014/main" val="332080471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Distress Type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693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Target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693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Milling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693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2-in Milling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8769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199061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Terminal IRI (in/mile)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172.00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266.50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269.10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891995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fr-FR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 deformation - total pavement (in)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0.75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0.47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0.52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2193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total fatigue cracking (% lane area)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35.41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36.99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183748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total transverse cracking (ft/mile)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2500.00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623.82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623.82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327937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Permanent deformation - AC only (in)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0.21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0456444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bottom-up fatigue cracking (%)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0.00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473279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thermal cracking (ft/mile)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1000.0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1.00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1027912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115888" indent="0" algn="l" fontAlgn="b"/>
                      <a:r>
                        <a:rPr lang="en-US" sz="24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 top-down fatigue cracking (%)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15888" indent="0"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25.00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15.05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b="1" i="0" u="none" strike="noStrike" kern="1200" dirty="0">
                          <a:solidFill>
                            <a:srgbClr val="C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16.71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32166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36155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1405D44-231E-8B3E-EC5A-B9FB67BA5B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" y="1803167"/>
            <a:ext cx="10789920" cy="43305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5BB7570-680C-8523-7613-3A2F78F4B6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8-in. FDR + 4-in. Asphalt Overlay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5D1EC024-D5B8-E0FB-6250-884B08C6507E}"/>
              </a:ext>
            </a:extLst>
          </p:cNvPr>
          <p:cNvSpPr/>
          <p:nvPr/>
        </p:nvSpPr>
        <p:spPr>
          <a:xfrm rot="16200000">
            <a:off x="5462740" y="2400707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DA791F5B-D3FA-BD80-AFB7-C3F2D31113F5}"/>
              </a:ext>
            </a:extLst>
          </p:cNvPr>
          <p:cNvSpPr/>
          <p:nvPr/>
        </p:nvSpPr>
        <p:spPr>
          <a:xfrm rot="16200000">
            <a:off x="5462740" y="3032165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D0F69965-2F00-6DE4-94BA-6F2725513CE1}"/>
              </a:ext>
            </a:extLst>
          </p:cNvPr>
          <p:cNvSpPr/>
          <p:nvPr/>
        </p:nvSpPr>
        <p:spPr>
          <a:xfrm rot="16200000">
            <a:off x="5462740" y="3663621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6F28B31C-4142-3AC2-F97D-9420A71D156F}"/>
              </a:ext>
            </a:extLst>
          </p:cNvPr>
          <p:cNvSpPr/>
          <p:nvPr/>
        </p:nvSpPr>
        <p:spPr>
          <a:xfrm rot="16200000">
            <a:off x="5462740" y="430530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17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C5B4-D5E3-729B-5770-9E1E25FC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8-in. FDR + 4-in. Asphalt Overlay</a:t>
            </a:r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E68879C-3E6D-B59B-2150-BCA3FBC471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From Webinar 2</a:t>
            </a:r>
          </a:p>
          <a:p>
            <a:pPr lvl="1"/>
            <a:r>
              <a:rPr lang="en-US" dirty="0"/>
              <a:t>Use VDOT reliability </a:t>
            </a:r>
            <a:br>
              <a:rPr lang="en-US" dirty="0"/>
            </a:br>
            <a:r>
              <a:rPr lang="en-US" dirty="0"/>
              <a:t>recommendation for </a:t>
            </a:r>
            <a:br>
              <a:rPr lang="en-US" dirty="0"/>
            </a:br>
            <a:r>
              <a:rPr lang="en-US" dirty="0"/>
              <a:t>FDR layer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F927578-5424-3099-0AA1-3A2D656AB9D7}"/>
              </a:ext>
            </a:extLst>
          </p:cNvPr>
          <p:cNvGrpSpPr/>
          <p:nvPr/>
        </p:nvGrpSpPr>
        <p:grpSpPr>
          <a:xfrm>
            <a:off x="5562600" y="1428751"/>
            <a:ext cx="6175008" cy="5469366"/>
            <a:chOff x="3505200" y="1429848"/>
            <a:chExt cx="6175008" cy="5469366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24BEC97C-12E5-89D6-A043-E8CC8342B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3750"/>
            <a:stretch/>
          </p:blipFill>
          <p:spPr>
            <a:xfrm>
              <a:off x="3505200" y="1438671"/>
              <a:ext cx="3200400" cy="546054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C281A36-BEE4-48EB-E8E2-907971E929E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75625"/>
            <a:stretch/>
          </p:blipFill>
          <p:spPr>
            <a:xfrm>
              <a:off x="6708408" y="1429848"/>
              <a:ext cx="2971800" cy="5460543"/>
            </a:xfrm>
            <a:prstGeom prst="rect">
              <a:avLst/>
            </a:prstGeom>
          </p:spPr>
        </p:pic>
      </p:grpSp>
      <p:sp>
        <p:nvSpPr>
          <p:cNvPr id="14" name="Arrow: Down 13">
            <a:extLst>
              <a:ext uri="{FF2B5EF4-FFF2-40B4-BE49-F238E27FC236}">
                <a16:creationId xmlns:a16="http://schemas.microsoft.com/office/drawing/2014/main" id="{9915738F-9455-EF89-2541-BCF37C3AD3CF}"/>
              </a:ext>
            </a:extLst>
          </p:cNvPr>
          <p:cNvSpPr/>
          <p:nvPr/>
        </p:nvSpPr>
        <p:spPr>
          <a:xfrm rot="2267718">
            <a:off x="10414523" y="2965697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08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177385-A904-AACC-87C3-3CF75DC34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General Criteria for Asphalt Renewal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B6A9F9A-80FF-123D-999C-9873FCEA64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Design</a:t>
            </a:r>
          </a:p>
          <a:p>
            <a:pPr lvl="1"/>
            <a:r>
              <a:rPr lang="en-US" dirty="0"/>
              <a:t>Satisfy limiting-strain criteria</a:t>
            </a:r>
          </a:p>
          <a:p>
            <a:r>
              <a:rPr lang="en-US" dirty="0"/>
              <a:t>Construction is critical</a:t>
            </a:r>
          </a:p>
          <a:p>
            <a:pPr lvl="1"/>
            <a:r>
              <a:rPr lang="en-US" dirty="0"/>
              <a:t>Mat (≥ 93%) and longitudinal joint</a:t>
            </a:r>
            <a:br>
              <a:rPr lang="en-US" dirty="0"/>
            </a:br>
            <a:r>
              <a:rPr lang="en-US" dirty="0"/>
              <a:t>(± 2% of mat) density</a:t>
            </a:r>
          </a:p>
          <a:p>
            <a:pPr lvl="1"/>
            <a:r>
              <a:rPr lang="en-US" dirty="0"/>
              <a:t>Segregation</a:t>
            </a:r>
          </a:p>
          <a:p>
            <a:pPr lvl="1"/>
            <a:r>
              <a:rPr lang="en-US" dirty="0"/>
              <a:t>Stripping</a:t>
            </a:r>
          </a:p>
          <a:p>
            <a:pPr lvl="1"/>
            <a:r>
              <a:rPr lang="en-US" dirty="0"/>
              <a:t>Interlayer bond</a:t>
            </a:r>
          </a:p>
        </p:txBody>
      </p:sp>
      <p:pic>
        <p:nvPicPr>
          <p:cNvPr id="4" name="Picture 2" descr="F:\Linda's Library\Pavement Photos\Asphalt\I 90 Paving Photos 2005\C#6977 Photos\7-14-05\DSC03382.JPG">
            <a:extLst>
              <a:ext uri="{FF2B5EF4-FFF2-40B4-BE49-F238E27FC236}">
                <a16:creationId xmlns:a16="http://schemas.microsoft.com/office/drawing/2014/main" id="{26696DC7-6778-5631-942E-6768E64E5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53" b="24875"/>
          <a:stretch/>
        </p:blipFill>
        <p:spPr bwMode="auto">
          <a:xfrm>
            <a:off x="7772400" y="1600512"/>
            <a:ext cx="41148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yellow roller on a road&#10;&#10;Description automatically generated">
            <a:extLst>
              <a:ext uri="{FF2B5EF4-FFF2-40B4-BE49-F238E27FC236}">
                <a16:creationId xmlns:a16="http://schemas.microsoft.com/office/drawing/2014/main" id="{DF344B54-64C8-C25A-DFE4-0603E8F3CC6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358" b="17037"/>
          <a:stretch/>
        </p:blipFill>
        <p:spPr>
          <a:xfrm>
            <a:off x="6629400" y="3194797"/>
            <a:ext cx="4114800" cy="1752600"/>
          </a:xfrm>
          <a:prstGeom prst="rect">
            <a:avLst/>
          </a:prstGeom>
        </p:spPr>
      </p:pic>
      <p:pic>
        <p:nvPicPr>
          <p:cNvPr id="11" name="Picture 10" descr="A heat loss image of a road&#10;&#10;Description automatically generated with medium confidence">
            <a:extLst>
              <a:ext uri="{FF2B5EF4-FFF2-40B4-BE49-F238E27FC236}">
                <a16:creationId xmlns:a16="http://schemas.microsoft.com/office/drawing/2014/main" id="{1B1CCEFF-D1AC-C549-F54B-283D21E033F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815" t="16355" b="39167"/>
          <a:stretch/>
        </p:blipFill>
        <p:spPr>
          <a:xfrm>
            <a:off x="7467600" y="4645399"/>
            <a:ext cx="41148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8939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AFC5B4-D5E3-729B-5770-9E1E25FC3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8-in. FDR + 4-in. Asphalt Overlay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5632DB-D230-01DA-5BE2-68BC7C2E7735}"/>
              </a:ext>
            </a:extLst>
          </p:cNvPr>
          <p:cNvSpPr txBox="1"/>
          <p:nvPr/>
        </p:nvSpPr>
        <p:spPr>
          <a:xfrm>
            <a:off x="8141677" y="4787205"/>
            <a:ext cx="3657600" cy="1384995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US" sz="2800" b="1" kern="1200" dirty="0">
                <a:solidFill>
                  <a:srgbClr val="487693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ACPA, PCA, and NRMCA (pavement designer.org)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A738883-FE96-E1BF-AAF4-C2B106CB91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9095" y="1752600"/>
            <a:ext cx="7361905" cy="2523809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DA266528-5525-311A-FAAB-CCAE923569F3}"/>
              </a:ext>
            </a:extLst>
          </p:cNvPr>
          <p:cNvSpPr/>
          <p:nvPr/>
        </p:nvSpPr>
        <p:spPr>
          <a:xfrm rot="4446460">
            <a:off x="8623048" y="4201875"/>
            <a:ext cx="760695" cy="3943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F1C8D05-82B3-928E-16CB-7AD0441AD3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32" r="2439" b="2729"/>
          <a:stretch/>
        </p:blipFill>
        <p:spPr>
          <a:xfrm>
            <a:off x="173240" y="1744223"/>
            <a:ext cx="4114800" cy="386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090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47E8C1-FCC1-3731-3936-5D4237488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8 in. FDR + 4-in. Overlay – Results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EB9F579-B90B-5203-1B1E-F91B3A34A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28752"/>
            <a:ext cx="6126480" cy="27130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4BD2373-6B1A-CA8D-2206-0946F60B3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8497" y="1428752"/>
            <a:ext cx="6035040" cy="270362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6B0950A-FDB8-F3CF-28DC-7E16E9095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" y="4132379"/>
            <a:ext cx="6035040" cy="270510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952B72E-53A8-6931-88AA-35A8AC7D22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7221" y="4132378"/>
            <a:ext cx="6126480" cy="2746094"/>
          </a:xfrm>
          <a:prstGeom prst="rect">
            <a:avLst/>
          </a:prstGeom>
        </p:spPr>
      </p:pic>
      <p:sp>
        <p:nvSpPr>
          <p:cNvPr id="14" name="Arrow: Down 13">
            <a:extLst>
              <a:ext uri="{FF2B5EF4-FFF2-40B4-BE49-F238E27FC236}">
                <a16:creationId xmlns:a16="http://schemas.microsoft.com/office/drawing/2014/main" id="{79305AB9-D580-9C16-68AD-7ACC18193C3C}"/>
              </a:ext>
            </a:extLst>
          </p:cNvPr>
          <p:cNvSpPr/>
          <p:nvPr/>
        </p:nvSpPr>
        <p:spPr>
          <a:xfrm rot="2318446">
            <a:off x="10376105" y="3738445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28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39319D-0F1F-4CEA-783C-704C7ED94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Overlays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2191B4-0458-1770-E907-77B14A426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40" y="1600200"/>
            <a:ext cx="10789920" cy="5024908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A0CF695E-A531-BC47-9650-3A1E8933575E}"/>
              </a:ext>
            </a:extLst>
          </p:cNvPr>
          <p:cNvSpPr/>
          <p:nvPr/>
        </p:nvSpPr>
        <p:spPr>
          <a:xfrm rot="16200000">
            <a:off x="5524500" y="224790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525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5A50D-D051-D157-181B-F198CB7D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Overlays </a:t>
            </a:r>
            <a:r>
              <a:rPr lang="en-US" sz="2200" dirty="0"/>
              <a:t>(continued…)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57642AA-47B4-D0FE-F818-479303D317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6200" y="1600200"/>
            <a:ext cx="4419600" cy="5104478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B8E68AAA-46E9-1A53-0CB2-B4861F5D56D0}"/>
              </a:ext>
            </a:extLst>
          </p:cNvPr>
          <p:cNvSpPr/>
          <p:nvPr/>
        </p:nvSpPr>
        <p:spPr>
          <a:xfrm rot="5400000">
            <a:off x="8572500" y="407670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89BFAE-B2BE-F842-174C-2ECA9785AFF5}"/>
              </a:ext>
            </a:extLst>
          </p:cNvPr>
          <p:cNvSpPr txBox="1"/>
          <p:nvPr/>
        </p:nvSpPr>
        <p:spPr>
          <a:xfrm>
            <a:off x="9067800" y="4188566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1995</a:t>
            </a: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31266169-15F2-0A16-E9D8-86D7711F2A79}"/>
              </a:ext>
            </a:extLst>
          </p:cNvPr>
          <p:cNvSpPr/>
          <p:nvPr/>
        </p:nvSpPr>
        <p:spPr>
          <a:xfrm rot="5400000">
            <a:off x="8572500" y="3201889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ACED36-EAC1-4394-1AE1-AA8989BC6D15}"/>
              </a:ext>
            </a:extLst>
          </p:cNvPr>
          <p:cNvSpPr txBox="1"/>
          <p:nvPr/>
        </p:nvSpPr>
        <p:spPr>
          <a:xfrm>
            <a:off x="9067800" y="3313755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2004</a:t>
            </a: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8B0D16FA-07E5-2915-F0F8-8CC32B0EC493}"/>
              </a:ext>
            </a:extLst>
          </p:cNvPr>
          <p:cNvSpPr/>
          <p:nvPr/>
        </p:nvSpPr>
        <p:spPr>
          <a:xfrm rot="5400000">
            <a:off x="8572500" y="2307284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AF2D04-65AD-C48C-001F-3BF3C366A2DC}"/>
              </a:ext>
            </a:extLst>
          </p:cNvPr>
          <p:cNvSpPr txBox="1"/>
          <p:nvPr/>
        </p:nvSpPr>
        <p:spPr>
          <a:xfrm>
            <a:off x="9067800" y="241915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2014</a:t>
            </a:r>
          </a:p>
        </p:txBody>
      </p:sp>
    </p:spTree>
    <p:extLst>
      <p:ext uri="{BB962C8B-B14F-4D97-AF65-F5344CB8AC3E}">
        <p14:creationId xmlns:p14="http://schemas.microsoft.com/office/powerpoint/2010/main" val="171291207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5A50D-D051-D157-181B-F198CB7D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Overlays </a:t>
            </a:r>
            <a:r>
              <a:rPr lang="en-US" sz="2200" dirty="0"/>
              <a:t>(continued…)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96ECCF-711C-7253-FD6F-94A020542B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665"/>
          <a:stretch/>
        </p:blipFill>
        <p:spPr>
          <a:xfrm>
            <a:off x="350090" y="2038350"/>
            <a:ext cx="11491819" cy="358140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CBBDFACE-EB80-6558-F0DA-B6CABAF4BA92}"/>
              </a:ext>
            </a:extLst>
          </p:cNvPr>
          <p:cNvSpPr/>
          <p:nvPr/>
        </p:nvSpPr>
        <p:spPr>
          <a:xfrm rot="18692980">
            <a:off x="5677782" y="4021504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B1FC4D9-DBD0-A0AD-C923-F8FBD6C9810A}"/>
              </a:ext>
            </a:extLst>
          </p:cNvPr>
          <p:cNvSpPr txBox="1"/>
          <p:nvPr/>
        </p:nvSpPr>
        <p:spPr>
          <a:xfrm>
            <a:off x="3505200" y="3428940"/>
            <a:ext cx="2209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Existing distress on most recent overlay</a:t>
            </a:r>
          </a:p>
        </p:txBody>
      </p:sp>
    </p:spTree>
    <p:extLst>
      <p:ext uri="{BB962C8B-B14F-4D97-AF65-F5344CB8AC3E}">
        <p14:creationId xmlns:p14="http://schemas.microsoft.com/office/powerpoint/2010/main" val="23967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5A50D-D051-D157-181B-F198CB7DCE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Multiple Overlays </a:t>
            </a:r>
            <a:r>
              <a:rPr lang="en-US" sz="2200" dirty="0"/>
              <a:t>(continued…)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05FEE4-FEF2-7354-4136-6D43A8C1EB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" y="1433233"/>
            <a:ext cx="6103620" cy="27508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FB14E50-10CA-BC65-8D5F-DC3EE2A58C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19786"/>
            <a:ext cx="6103620" cy="28651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A5A96E4-6C70-BFFE-405C-C865D4D7A9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1430" y="3877906"/>
            <a:ext cx="6103620" cy="29659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18B28A9-9EF2-B715-328D-04C4ABD64A3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570" y="3873423"/>
            <a:ext cx="6103620" cy="296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0903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road with cars on it&#10;&#10;Description automatically generated">
            <a:extLst>
              <a:ext uri="{FF2B5EF4-FFF2-40B4-BE49-F238E27FC236}">
                <a16:creationId xmlns:a16="http://schemas.microsoft.com/office/drawing/2014/main" id="{00C5196C-63AC-BF5B-0384-C52C681269F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>
            <a:off x="0" y="1428750"/>
            <a:ext cx="12192000" cy="5429250"/>
          </a:xfrm>
          <a:prstGeom prst="rect">
            <a:avLst/>
          </a:prstGeom>
        </p:spPr>
      </p:pic>
      <p:pic>
        <p:nvPicPr>
          <p:cNvPr id="12" name="Picture 11" descr="A map with blue dots&#10;&#10;Description automatically generated">
            <a:extLst>
              <a:ext uri="{FF2B5EF4-FFF2-40B4-BE49-F238E27FC236}">
                <a16:creationId xmlns:a16="http://schemas.microsoft.com/office/drawing/2014/main" id="{293D07B5-967E-A46B-FA01-82A70108B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1675671"/>
            <a:ext cx="2712720" cy="393972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DC65536-87DB-4461-8766-4716655C9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28750"/>
          </a:xfrm>
        </p:spPr>
        <p:txBody>
          <a:bodyPr/>
          <a:lstStyle/>
          <a:p>
            <a:r>
              <a:rPr lang="en-US" dirty="0"/>
              <a:t>Project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2EEC52-6533-409C-B935-A1E419A8A5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461558"/>
            <a:ext cx="12192000" cy="4482042"/>
          </a:xfrm>
        </p:spPr>
        <p:txBody>
          <a:bodyPr>
            <a:normAutofit/>
          </a:bodyPr>
          <a:lstStyle/>
          <a:p>
            <a:r>
              <a:rPr lang="en-US" dirty="0"/>
              <a:t>Nevada I-80 EB, divided 4-lane</a:t>
            </a:r>
          </a:p>
          <a:p>
            <a:r>
              <a:rPr lang="en-US" dirty="0"/>
              <a:t>Traffic: AADTT = 4,310 (two-way)</a:t>
            </a:r>
          </a:p>
          <a:p>
            <a:r>
              <a:rPr lang="en-US" dirty="0"/>
              <a:t>Vicinity of Battle Mountain, NV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D059A8C-787D-6CCB-0258-50C96161A214}"/>
              </a:ext>
            </a:extLst>
          </p:cNvPr>
          <p:cNvGrpSpPr/>
          <p:nvPr/>
        </p:nvGrpSpPr>
        <p:grpSpPr>
          <a:xfrm>
            <a:off x="7620000" y="4751089"/>
            <a:ext cx="2712720" cy="1852044"/>
            <a:chOff x="9601200" y="1864710"/>
            <a:chExt cx="2103120" cy="185204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11B3222-97EF-0D84-C4FE-C2A72DD83811}"/>
                </a:ext>
              </a:extLst>
            </p:cNvPr>
            <p:cNvSpPr/>
            <p:nvPr/>
          </p:nvSpPr>
          <p:spPr>
            <a:xfrm>
              <a:off x="9601200" y="1864710"/>
              <a:ext cx="2103120" cy="384048"/>
            </a:xfrm>
            <a:prstGeom prst="rect">
              <a:avLst/>
            </a:prstGeom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4.3 in. Asphalt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7A35FF8-09E8-C089-AA17-3199489E2F71}"/>
                </a:ext>
              </a:extLst>
            </p:cNvPr>
            <p:cNvSpPr/>
            <p:nvPr/>
          </p:nvSpPr>
          <p:spPr>
            <a:xfrm>
              <a:off x="9601200" y="2255808"/>
              <a:ext cx="2103120" cy="1069848"/>
            </a:xfrm>
            <a:prstGeom prst="rect">
              <a:avLst/>
            </a:prstGeom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latin typeface="Arial" panose="020B0604020202020204" pitchFamily="34" charset="0"/>
                  <a:cs typeface="Arial" panose="020B0604020202020204" pitchFamily="34" charset="0"/>
                </a:rPr>
                <a:t>11.7 in. Granular Base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24487C9-5783-2ACE-F822-21E0FB25033A}"/>
                </a:ext>
              </a:extLst>
            </p:cNvPr>
            <p:cNvSpPr/>
            <p:nvPr/>
          </p:nvSpPr>
          <p:spPr>
            <a:xfrm>
              <a:off x="9601200" y="3332706"/>
              <a:ext cx="2103120" cy="38404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rgbClr val="0B0D0F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Silty Sand Subgrade</a:t>
              </a:r>
            </a:p>
          </p:txBody>
        </p:sp>
      </p:grpSp>
      <p:sp>
        <p:nvSpPr>
          <p:cNvPr id="14" name="Arrow: Left 13">
            <a:extLst>
              <a:ext uri="{FF2B5EF4-FFF2-40B4-BE49-F238E27FC236}">
                <a16:creationId xmlns:a16="http://schemas.microsoft.com/office/drawing/2014/main" id="{6D435547-3748-3A34-120C-CB506373458B}"/>
              </a:ext>
            </a:extLst>
          </p:cNvPr>
          <p:cNvSpPr/>
          <p:nvPr/>
        </p:nvSpPr>
        <p:spPr>
          <a:xfrm rot="8700552">
            <a:off x="9734461" y="2656992"/>
            <a:ext cx="762000" cy="25378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9107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AEF3BB-D338-AE02-9B82-D3FCC68D9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Condition – Surface Distress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C7EB4D8-639C-4A65-657F-F11DECA08798}"/>
              </a:ext>
            </a:extLst>
          </p:cNvPr>
          <p:cNvSpPr txBox="1"/>
          <p:nvPr/>
        </p:nvSpPr>
        <p:spPr>
          <a:xfrm>
            <a:off x="5046012" y="1524001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87693"/>
                </a:solidFill>
              </a:rPr>
              <a:t>Patching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C64EBE-ECB6-31E1-1511-324C09962F6C}"/>
              </a:ext>
            </a:extLst>
          </p:cNvPr>
          <p:cNvSpPr txBox="1"/>
          <p:nvPr/>
        </p:nvSpPr>
        <p:spPr>
          <a:xfrm>
            <a:off x="6655837" y="1524000"/>
            <a:ext cx="2085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87693"/>
                </a:solidFill>
              </a:rPr>
              <a:t>Crack Seal &amp; Patching</a:t>
            </a:r>
          </a:p>
        </p:txBody>
      </p:sp>
      <p:graphicFrame>
        <p:nvGraphicFramePr>
          <p:cNvPr id="13" name="Chart 12">
            <a:extLst>
              <a:ext uri="{FF2B5EF4-FFF2-40B4-BE49-F238E27FC236}">
                <a16:creationId xmlns:a16="http://schemas.microsoft.com/office/drawing/2014/main" id="{FF91004E-B956-44DE-B4AC-CF6A7D096D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1830426"/>
              </p:ext>
            </p:extLst>
          </p:nvPr>
        </p:nvGraphicFramePr>
        <p:xfrm>
          <a:off x="1807464" y="1680328"/>
          <a:ext cx="8631936" cy="51791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41607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DAEF3BB-D338-AE02-9B82-D3FCC68D9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Existing Condition – IRI and Rut Depth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0BEF0E-2F39-8702-A481-A6778BC02D2D}"/>
              </a:ext>
            </a:extLst>
          </p:cNvPr>
          <p:cNvSpPr txBox="1"/>
          <p:nvPr/>
        </p:nvSpPr>
        <p:spPr>
          <a:xfrm>
            <a:off x="4953048" y="1511597"/>
            <a:ext cx="9396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87693"/>
                </a:solidFill>
              </a:rPr>
              <a:t>Patching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AB79-6491-BE11-A9A4-D61B2DD31ED7}"/>
              </a:ext>
            </a:extLst>
          </p:cNvPr>
          <p:cNvSpPr txBox="1"/>
          <p:nvPr/>
        </p:nvSpPr>
        <p:spPr>
          <a:xfrm>
            <a:off x="6258073" y="1514574"/>
            <a:ext cx="20858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487693"/>
                </a:solidFill>
              </a:rPr>
              <a:t>Crack Seal &amp; Patching</a:t>
            </a:r>
          </a:p>
        </p:txBody>
      </p:sp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5A70ED80-5283-47F2-B110-844DE6C3F5E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68928805"/>
              </p:ext>
            </p:extLst>
          </p:nvPr>
        </p:nvGraphicFramePr>
        <p:xfrm>
          <a:off x="2366820" y="1676400"/>
          <a:ext cx="7539180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230463FA-8C97-47E3-ACB3-432CD2CD975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019972"/>
              </p:ext>
            </p:extLst>
          </p:nvPr>
        </p:nvGraphicFramePr>
        <p:xfrm>
          <a:off x="2340622" y="4206240"/>
          <a:ext cx="7565378" cy="26517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460722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68D1C-0335-FDA1-4055-F98931BE9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Deflection Testing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92E973-7FBF-DD4E-7177-23F12617C6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613958"/>
            <a:ext cx="12192000" cy="5091641"/>
          </a:xfrm>
        </p:spPr>
        <p:txBody>
          <a:bodyPr>
            <a:normAutofit/>
          </a:bodyPr>
          <a:lstStyle/>
          <a:p>
            <a:r>
              <a:rPr lang="en-US" dirty="0"/>
              <a:t>LTPP Section 32-0102</a:t>
            </a:r>
          </a:p>
          <a:p>
            <a:pPr lvl="1"/>
            <a:r>
              <a:rPr lang="en-US" dirty="0"/>
              <a:t>FWD testing on 50 ft interval</a:t>
            </a:r>
          </a:p>
          <a:p>
            <a:pPr lvl="1"/>
            <a:r>
              <a:rPr lang="en-US" dirty="0"/>
              <a:t>General assessment:</a:t>
            </a:r>
          </a:p>
          <a:p>
            <a:pPr lvl="2"/>
            <a:r>
              <a:rPr lang="en-US" dirty="0"/>
              <a:t>AREA value = 16 to 17</a:t>
            </a:r>
          </a:p>
          <a:p>
            <a:pPr lvl="2"/>
            <a:r>
              <a:rPr lang="en-US" dirty="0"/>
              <a:t>Low deflection + low AREA</a:t>
            </a:r>
            <a:br>
              <a:rPr lang="en-US" dirty="0"/>
            </a:br>
            <a:r>
              <a:rPr lang="en-US" dirty="0"/>
              <a:t>value </a:t>
            </a:r>
            <a:r>
              <a:rPr lang="en-US" dirty="0">
                <a:sym typeface="Wingdings" panose="05000000000000000000" pitchFamily="2" charset="2"/>
              </a:rPr>
              <a:t> weak structure and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strong subgrade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Issue with deflection file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unable to use for project</a:t>
            </a:r>
            <a:br>
              <a:rPr lang="en-US" dirty="0">
                <a:sym typeface="Wingdings" panose="05000000000000000000" pitchFamily="2" charset="2"/>
              </a:rPr>
            </a:br>
            <a:r>
              <a:rPr lang="en-US" dirty="0">
                <a:sym typeface="Wingdings" panose="05000000000000000000" pitchFamily="2" charset="2"/>
              </a:rPr>
              <a:t>analysis</a:t>
            </a:r>
            <a:endParaRPr lang="en-US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13FDCF8-B39E-891B-CA18-ADDAD9880EF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93323883"/>
              </p:ext>
            </p:extLst>
          </p:nvPr>
        </p:nvGraphicFramePr>
        <p:xfrm>
          <a:off x="4800600" y="2140479"/>
          <a:ext cx="7162800" cy="4565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781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BDB84FC-79DA-B580-5858-B34AC7465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524" y="1680875"/>
            <a:ext cx="10980952" cy="2857143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EBCCACB-AEBC-A756-2E01-A3F5FB1294E2}"/>
              </a:ext>
            </a:extLst>
          </p:cNvPr>
          <p:cNvSpPr/>
          <p:nvPr/>
        </p:nvSpPr>
        <p:spPr>
          <a:xfrm rot="4018003">
            <a:off x="3792322" y="1962293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F51F63D4-4655-C75A-2FD2-CEC49E7516D7}"/>
              </a:ext>
            </a:extLst>
          </p:cNvPr>
          <p:cNvSpPr/>
          <p:nvPr/>
        </p:nvSpPr>
        <p:spPr>
          <a:xfrm rot="3688469">
            <a:off x="7523475" y="1940758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Down 7">
            <a:extLst>
              <a:ext uri="{FF2B5EF4-FFF2-40B4-BE49-F238E27FC236}">
                <a16:creationId xmlns:a16="http://schemas.microsoft.com/office/drawing/2014/main" id="{E4389097-758D-67B4-66B8-977D91C59AD1}"/>
              </a:ext>
            </a:extLst>
          </p:cNvPr>
          <p:cNvSpPr/>
          <p:nvPr/>
        </p:nvSpPr>
        <p:spPr>
          <a:xfrm rot="3332837">
            <a:off x="10630612" y="1642760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3AB2675-3487-0B83-1DAC-41D67956A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1714" y="4819848"/>
            <a:ext cx="6828571" cy="1580952"/>
          </a:xfrm>
          <a:prstGeom prst="rect">
            <a:avLst/>
          </a:prstGeom>
        </p:spPr>
      </p:pic>
      <p:sp>
        <p:nvSpPr>
          <p:cNvPr id="11" name="Arrow: Down 10">
            <a:extLst>
              <a:ext uri="{FF2B5EF4-FFF2-40B4-BE49-F238E27FC236}">
                <a16:creationId xmlns:a16="http://schemas.microsoft.com/office/drawing/2014/main" id="{32E7C605-0053-3578-29ED-5CBB75DE2211}"/>
              </a:ext>
            </a:extLst>
          </p:cNvPr>
          <p:cNvSpPr/>
          <p:nvPr/>
        </p:nvSpPr>
        <p:spPr>
          <a:xfrm rot="3332837">
            <a:off x="3630699" y="5256458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0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84964-16B2-5EB3-F0F9-CFA494A22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BCT Demo </a:t>
            </a:r>
            <a:r>
              <a:rPr lang="en-US" sz="2200" dirty="0"/>
              <a:t>(continued…)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B73394C-B1C3-5AA8-FD3B-30A1801A6F9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20" b="17626"/>
          <a:stretch/>
        </p:blipFill>
        <p:spPr>
          <a:xfrm>
            <a:off x="629333" y="1676400"/>
            <a:ext cx="10933333" cy="495300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8EBCCACB-AEBC-A756-2E01-A3F5FB1294E2}"/>
              </a:ext>
            </a:extLst>
          </p:cNvPr>
          <p:cNvSpPr/>
          <p:nvPr/>
        </p:nvSpPr>
        <p:spPr>
          <a:xfrm rot="4018003">
            <a:off x="3182722" y="1443645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20AACBE6-5FDF-D870-CE2F-8FB4AC776A6E}"/>
              </a:ext>
            </a:extLst>
          </p:cNvPr>
          <p:cNvSpPr/>
          <p:nvPr/>
        </p:nvSpPr>
        <p:spPr>
          <a:xfrm rot="4018003">
            <a:off x="2192122" y="6015646"/>
            <a:ext cx="228600" cy="609600"/>
          </a:xfrm>
          <a:prstGeom prst="downArrow">
            <a:avLst/>
          </a:prstGeom>
          <a:solidFill>
            <a:srgbClr val="CC3300"/>
          </a:solidFill>
          <a:ln>
            <a:solidFill>
              <a:srgbClr val="CC33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C8F1F0CE-75E6-59DF-D80A-8AEAEBCE991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6677"/>
          <a:stretch/>
        </p:blipFill>
        <p:spPr>
          <a:xfrm>
            <a:off x="2981631" y="2220540"/>
            <a:ext cx="9038553" cy="780952"/>
          </a:xfrm>
          <a:prstGeom prst="rect">
            <a:avLst/>
          </a:prstGeom>
          <a:ln w="571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911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314576&quot;&gt;&lt;object type=&quot;3&quot; unique_id=&quot;1314577&quot;&gt;&lt;property id=&quot;20148&quot; value=&quot;5&quot;/&gt;&lt;property id=&quot;20300&quot; value=&quot;Slide 1 - &amp;quot;   Utah League of Cities and Towns Road School April 26, 2017&amp;quot;&quot;/&gt;&lt;property id=&quot;20307&quot; value=&quot;256&quot;/&gt;&lt;/object&gt;&lt;object type=&quot;3&quot; unique_id=&quot;1318836&quot;&gt;&lt;property id=&quot;20148&quot; value=&quot;5&quot;/&gt;&lt;property id=&quot;20300&quot; value=&quot;Slide 35 - &amp;quot;Thank you!&amp;quot;&quot;/&gt;&lt;property id=&quot;20307&quot; value=&quot;287&quot;/&gt;&lt;/object&gt;&lt;object type=&quot;3&quot; unique_id=&quot;1318899&quot;&gt;&lt;property id=&quot;20148&quot; value=&quot;5&quot;/&gt;&lt;property id=&quot;20300&quot; value=&quot;Slide 2 - &amp;quot;Presentation Outline&amp;quot;&quot;/&gt;&lt;property id=&quot;20307&quot; value=&quot;313&quot;/&gt;&lt;/object&gt;&lt;object type=&quot;3&quot; unique_id=&quot;1318900&quot;&gt;&lt;property id=&quot;20148&quot; value=&quot;5&quot;/&gt;&lt;property id=&quot;20300&quot; value=&quot;Slide 4 - &amp;quot;What is Automated Data Collection?&amp;quot;&quot;/&gt;&lt;property id=&quot;20307&quot; value=&quot;314&quot;/&gt;&lt;/object&gt;&lt;object type=&quot;3&quot; unique_id=&quot;1318901&quot;&gt;&lt;property id=&quot;20148&quot; value=&quot;5&quot;/&gt;&lt;property id=&quot;20300&quot; value=&quot;Slide 5 - &amp;quot;Capabilities&amp;quot;&quot;/&gt;&lt;property id=&quot;20307&quot; value=&quot;317&quot;/&gt;&lt;/object&gt;&lt;object type=&quot;3&quot; unique_id=&quot;1318902&quot;&gt;&lt;property id=&quot;20148&quot; value=&quot;5&quot;/&gt;&lt;property id=&quot;20300&quot; value=&quot;Slide 6 - &amp;quot;Leading Technology Used for Distress&amp;quot;&quot;/&gt;&lt;property id=&quot;20307&quot; value=&quot;320&quot;/&gt;&lt;/object&gt;&lt;object type=&quot;3&quot; unique_id=&quot;1318903&quot;&gt;&lt;property id=&quot;20148&quot; value=&quot;5&quot;/&gt;&lt;property id=&quot;20300&quot; value=&quot;Slide 7 - &amp;quot;Distress Data Reduction&amp;amp;#x09;&amp;quot;&quot;/&gt;&lt;property id=&quot;20307&quot; value=&quot;318&quot;/&gt;&lt;/object&gt;&lt;object type=&quot;3&quot; unique_id=&quot;1318904&quot;&gt;&lt;property id=&quot;20148&quot; value=&quot;5&quot;/&gt;&lt;property id=&quot;20300&quot; value=&quot;Slide 8 - &amp;quot;Example Images&amp;quot;&quot;/&gt;&lt;property id=&quot;20307&quot; value=&quot;319&quot;/&gt;&lt;/object&gt;&lt;object type=&quot;3&quot; unique_id=&quot;1318905&quot;&gt;&lt;property id=&quot;20148&quot; value=&quot;5&quot;/&gt;&lt;property id=&quot;20300&quot; value=&quot;Slide 9 - &amp;quot;Challenges You Don’t See But Should be Aware of….&amp;quot;&quot;/&gt;&lt;property id=&quot;20307&quot; value=&quot;344&quot;/&gt;&lt;/object&gt;&lt;object type=&quot;3&quot; unique_id=&quot;1318906&quot;&gt;&lt;property id=&quot;20148&quot; value=&quot;5&quot;/&gt;&lt;property id=&quot;20300&quot; value=&quot;Slide 10 - &amp;quot;Why Do Automated Data Collection?&amp;quot;&quot;/&gt;&lt;property id=&quot;20307&quot; value=&quot;315&quot;/&gt;&lt;/object&gt;&lt;object type=&quot;3&quot; unique_id=&quot;1318907&quot;&gt;&lt;property id=&quot;20148&quot; value=&quot;5&quot;/&gt;&lt;property id=&quot;20300&quot; value=&quot;Slide 11 - &amp;quot;Cost/Benefit Considerations&amp;quot;&quot;/&gt;&lt;property id=&quot;20307&quot; value=&quot;316&quot;/&gt;&lt;/object&gt;&lt;object type=&quot;3&quot; unique_id=&quot;1318908&quot;&gt;&lt;property id=&quot;20148&quot; value=&quot;5&quot;/&gt;&lt;property id=&quot;20300&quot; value=&quot;Slide 12 - &amp;quot;Closing Thoughts on Automated Data Collection&amp;quot;&quot;/&gt;&lt;property id=&quot;20307&quot; value=&quot;321&quot;/&gt;&lt;/object&gt;&lt;object type=&quot;3&quot; unique_id=&quot;1318910&quot;&gt;&lt;property id=&quot;20148&quot; value=&quot;5&quot;/&gt;&lt;property id=&quot;20300&quot; value=&quot;Slide 14 - &amp;quot;AC Pavement Distress Types&amp;quot;&quot;/&gt;&lt;property id=&quot;20307&quot; value=&quot;323&quot;/&gt;&lt;/object&gt;&lt;object type=&quot;3&quot; unique_id=&quot;1318911&quot;&gt;&lt;property id=&quot;20148&quot; value=&quot;5&quot;/&gt;&lt;property id=&quot;20300&quot; value=&quot;Slide 15 - &amp;quot;Name That Distress!&amp;quot;&quot;/&gt;&lt;property id=&quot;20307&quot; value=&quot;324&quot;/&gt;&lt;/object&gt;&lt;object type=&quot;3&quot; unique_id=&quot;1318912&quot;&gt;&lt;property id=&quot;20148&quot; value=&quot;5&quot;/&gt;&lt;property id=&quot;20300&quot; value=&quot;Slide 16 - &amp;quot;Rutting Mechanism&amp;quot;&quot;/&gt;&lt;property id=&quot;20307&quot; value=&quot;325&quot;/&gt;&lt;/object&gt;&lt;object type=&quot;3&quot; unique_id=&quot;1318913&quot;&gt;&lt;property id=&quot;20148&quot; value=&quot;5&quot;/&gt;&lt;property id=&quot;20300&quot; value=&quot;Slide 17 - &amp;quot;Rutting in Top Lift&amp;quot;&quot;/&gt;&lt;property id=&quot;20307&quot; value=&quot;326&quot;/&gt;&lt;/object&gt;&lt;object type=&quot;3&quot; unique_id=&quot;1318914&quot;&gt;&lt;property id=&quot;20148&quot; value=&quot;5&quot;/&gt;&lt;property id=&quot;20300&quot; value=&quot;Slide 18 - &amp;quot;Candidate Treatments&amp;quot;&quot;/&gt;&lt;property id=&quot;20307&quot; value=&quot;327&quot;/&gt;&lt;/object&gt;&lt;object type=&quot;3&quot; unique_id=&quot;1318915&quot;&gt;&lt;property id=&quot;20148&quot; value=&quot;5&quot;/&gt;&lt;property id=&quot;20300&quot; value=&quot;Slide 19 - &amp;quot;Name That Distress!&amp;quot;&quot;/&gt;&lt;property id=&quot;20307&quot; value=&quot;328&quot;/&gt;&lt;/object&gt;&lt;object type=&quot;3&quot; unique_id=&quot;1318916&quot;&gt;&lt;property id=&quot;20148&quot; value=&quot;5&quot;/&gt;&lt;property id=&quot;20300&quot; value=&quot;Slide 20 - &amp;quot;Fatigue Cracking Mechanism&amp;quot;&quot;/&gt;&lt;property id=&quot;20307&quot; value=&quot;329&quot;/&gt;&lt;/object&gt;&lt;object type=&quot;3&quot; unique_id=&quot;1318917&quot;&gt;&lt;property id=&quot;20148&quot; value=&quot;5&quot;/&gt;&lt;property id=&quot;20300&quot; value=&quot;Slide 21 - &amp;quot;Fatigue Crack Progression&amp;quot;&quot;/&gt;&lt;property id=&quot;20307&quot; value=&quot;330&quot;/&gt;&lt;/object&gt;&lt;object type=&quot;3&quot; unique_id=&quot;1318918&quot;&gt;&lt;property id=&quot;20148&quot; value=&quot;5&quot;/&gt;&lt;property id=&quot;20300&quot; value=&quot;Slide 22 - &amp;quot;Candidate Treatments&amp;quot;&quot;/&gt;&lt;property id=&quot;20307&quot; value=&quot;331&quot;/&gt;&lt;/object&gt;&lt;object type=&quot;3&quot; unique_id=&quot;1318919&quot;&gt;&lt;property id=&quot;20148&quot; value=&quot;5&quot;/&gt;&lt;property id=&quot;20300&quot; value=&quot;Slide 23 - &amp;quot;Name That Distress!&amp;quot;&quot;/&gt;&lt;property id=&quot;20307&quot; value=&quot;332&quot;/&gt;&lt;/object&gt;&lt;object type=&quot;3&quot; unique_id=&quot;1318920&quot;&gt;&lt;property id=&quot;20148&quot; value=&quot;5&quot;/&gt;&lt;property id=&quot;20300&quot; value=&quot;Slide 24 - &amp;quot;Thermal Cracking Mechanism&amp;quot;&quot;/&gt;&lt;property id=&quot;20307&quot; value=&quot;333&quot;/&gt;&lt;/object&gt;&lt;object type=&quot;3&quot; unique_id=&quot;1318921&quot;&gt;&lt;property id=&quot;20148&quot; value=&quot;5&quot;/&gt;&lt;property id=&quot;20300&quot; value=&quot;Slide 25 - &amp;quot;Candidate Treatments&amp;quot;&quot;/&gt;&lt;property id=&quot;20307&quot; value=&quot;334&quot;/&gt;&lt;/object&gt;&lt;object type=&quot;3&quot; unique_id=&quot;1318922&quot;&gt;&lt;property id=&quot;20148&quot; value=&quot;5&quot;/&gt;&lt;property id=&quot;20300&quot; value=&quot;Slide 26 - &amp;quot;Name That Distress!&amp;quot;&quot;/&gt;&lt;property id=&quot;20307&quot; value=&quot;335&quot;/&gt;&lt;/object&gt;&lt;object type=&quot;3&quot; unique_id=&quot;1318923&quot;&gt;&lt;property id=&quot;20148&quot; value=&quot;5&quot;/&gt;&lt;property id=&quot;20300&quot; value=&quot;Slide 27 - &amp;quot;Candidate Treatments&amp;quot;&quot;/&gt;&lt;property id=&quot;20307&quot; value=&quot;336&quot;/&gt;&lt;/object&gt;&lt;object type=&quot;3&quot; unique_id=&quot;1318924&quot;&gt;&lt;property id=&quot;20148&quot; value=&quot;5&quot;/&gt;&lt;property id=&quot;20300&quot; value=&quot;Slide 28 - &amp;quot;Name That Distress!&amp;quot;&quot;/&gt;&lt;property id=&quot;20307&quot; value=&quot;337&quot;/&gt;&lt;/object&gt;&lt;object type=&quot;3&quot; unique_id=&quot;1318925&quot;&gt;&lt;property id=&quot;20148&quot; value=&quot;5&quot;/&gt;&lt;property id=&quot;20300&quot; value=&quot;Slide 29 - &amp;quot;Reflection Cracking Mechanism&amp;quot;&quot;/&gt;&lt;property id=&quot;20307&quot; value=&quot;338&quot;/&gt;&lt;/object&gt;&lt;object type=&quot;3&quot; unique_id=&quot;1318926&quot;&gt;&lt;property id=&quot;20148&quot; value=&quot;5&quot;/&gt;&lt;property id=&quot;20300&quot; value=&quot;Slide 30 - &amp;quot;Candidate Treatments&amp;quot;&quot;/&gt;&lt;property id=&quot;20307&quot; value=&quot;339&quot;/&gt;&lt;/object&gt;&lt;object type=&quot;3&quot; unique_id=&quot;1318927&quot;&gt;&lt;property id=&quot;20148&quot; value=&quot;5&quot;/&gt;&lt;property id=&quot;20300&quot; value=&quot;Slide 31 - &amp;quot;Name That Distress!&amp;quot;&quot;/&gt;&lt;property id=&quot;20307&quot; value=&quot;340&quot;/&gt;&lt;/object&gt;&lt;object type=&quot;3&quot; unique_id=&quot;1318928&quot;&gt;&lt;property id=&quot;20148&quot; value=&quot;5&quot;/&gt;&lt;property id=&quot;20300&quot; value=&quot;Slide 32 - &amp;quot;Stripping Mechanism&amp;quot;&quot;/&gt;&lt;property id=&quot;20307&quot; value=&quot;341&quot;/&gt;&lt;/object&gt;&lt;object type=&quot;3&quot; unique_id=&quot;1318929&quot;&gt;&lt;property id=&quot;20148&quot; value=&quot;5&quot;/&gt;&lt;property id=&quot;20300&quot; value=&quot;Slide 33 - &amp;quot;Candidate Treatments&amp;quot;&quot;/&gt;&lt;property id=&quot;20307&quot; value=&quot;342&quot;/&gt;&lt;/object&gt;&lt;object type=&quot;3&quot; unique_id=&quot;1318930&quot;&gt;&lt;property id=&quot;20148&quot; value=&quot;5&quot;/&gt;&lt;property id=&quot;20300&quot; value=&quot;Slide 34 - &amp;quot;Main Take-away&amp;quot;&quot;/&gt;&lt;property id=&quot;20307&quot; value=&quot;343&quot;/&gt;&lt;/object&gt;&lt;object type=&quot;3&quot; unique_id=&quot;1319163&quot;&gt;&lt;property id=&quot;20148&quot; value=&quot;5&quot;/&gt;&lt;property id=&quot;20300&quot; value=&quot;Slide 3 - &amp;quot;AUTOMATED DATA COLLECTION&amp;quot;&quot;/&gt;&lt;property id=&quot;20307&quot; value=&quot;346&quot;/&gt;&lt;/object&gt;&lt;object type=&quot;3&quot; unique_id=&quot;1319164&quot;&gt;&lt;property id=&quot;20148&quot; value=&quot;5&quot;/&gt;&lt;property id=&quot;20300&quot; value=&quot;Slide 13 - &amp;quot;CAUSES OF PAVEMENT DISTRESS&amp;quot;&quot;/&gt;&lt;property id=&quot;20307&quot; value=&quot;347&quot;/&gt;&lt;/object&gt;&lt;/object&gt;&lt;object type=&quot;8&quot; unique_id=&quot;131460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APTech PPT Template Color Theme">
      <a:dk1>
        <a:srgbClr val="142129"/>
      </a:dk1>
      <a:lt1>
        <a:sysClr val="window" lastClr="FFFFFF"/>
      </a:lt1>
      <a:dk2>
        <a:srgbClr val="435561"/>
      </a:dk2>
      <a:lt2>
        <a:srgbClr val="E7E6E6"/>
      </a:lt2>
      <a:accent1>
        <a:srgbClr val="7AC043"/>
      </a:accent1>
      <a:accent2>
        <a:srgbClr val="097039"/>
      </a:accent2>
      <a:accent3>
        <a:srgbClr val="25B34B"/>
      </a:accent3>
      <a:accent4>
        <a:srgbClr val="01253C"/>
      </a:accent4>
      <a:accent5>
        <a:srgbClr val="194E70"/>
      </a:accent5>
      <a:accent6>
        <a:srgbClr val="94A2AD"/>
      </a:accent6>
      <a:hlink>
        <a:srgbClr val="7AC043"/>
      </a:hlink>
      <a:folHlink>
        <a:srgbClr val="ADD68A"/>
      </a:folHlink>
    </a:clrScheme>
    <a:fontScheme name="APTech PPT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EC2B0169-239F-4FBA-B6E2-EE069FFF840F}" vid="{1206501E-091C-449E-99C3-924E62780B4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5714C4727D0BA45956DCC749A49AAFB" ma:contentTypeVersion="7" ma:contentTypeDescription="Create a new document." ma:contentTypeScope="" ma:versionID="3fee9e5bc62cd5fe819343672aa4aa50">
  <xsd:schema xmlns:xsd="http://www.w3.org/2001/XMLSchema" xmlns:xs="http://www.w3.org/2001/XMLSchema" xmlns:p="http://schemas.microsoft.com/office/2006/metadata/properties" xmlns:ns3="9d00637b-a5c6-445b-99eb-c7089bd52904" xmlns:ns4="095ae53b-84ae-456c-8ab8-f5597e7d46b4" targetNamespace="http://schemas.microsoft.com/office/2006/metadata/properties" ma:root="true" ma:fieldsID="6ea20cca4cf724ffd1b5875ce722f154" ns3:_="" ns4:_="">
    <xsd:import namespace="9d00637b-a5c6-445b-99eb-c7089bd52904"/>
    <xsd:import namespace="095ae53b-84ae-456c-8ab8-f5597e7d46b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00637b-a5c6-445b-99eb-c7089bd5290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5ae53b-84ae-456c-8ab8-f5597e7d46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7C14591-B0B5-4106-A1A0-6BC9AA2810AC}">
  <ds:schemaRefs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dcmitype/"/>
    <ds:schemaRef ds:uri="095ae53b-84ae-456c-8ab8-f5597e7d46b4"/>
    <ds:schemaRef ds:uri="9d00637b-a5c6-445b-99eb-c7089bd5290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4D89A2F-33E3-48C2-8E56-EED8E3E028E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00637b-a5c6-445b-99eb-c7089bd52904"/>
    <ds:schemaRef ds:uri="095ae53b-84ae-456c-8ab8-f5597e7d46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0B435E4-5343-4638-80C3-B72365A6AC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11232</TotalTime>
  <Words>1134</Words>
  <Application>Microsoft Office PowerPoint</Application>
  <PresentationFormat>Widescreen</PresentationFormat>
  <Paragraphs>210</Paragraphs>
  <Slides>35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2" baseType="lpstr">
      <vt:lpstr>Arial</vt:lpstr>
      <vt:lpstr>Calibri</vt:lpstr>
      <vt:lpstr>Franklin Gothic Demi Cond</vt:lpstr>
      <vt:lpstr>Franklin Gothic Medium</vt:lpstr>
      <vt:lpstr>Times New Roman</vt:lpstr>
      <vt:lpstr>Wingdings</vt:lpstr>
      <vt:lpstr>Office Theme</vt:lpstr>
      <vt:lpstr>Perpetual Pavement – New and Reconstruction</vt:lpstr>
      <vt:lpstr>General Criteria for Asphalt Renewal</vt:lpstr>
      <vt:lpstr>General Criteria for Asphalt Renewal</vt:lpstr>
      <vt:lpstr>Project Overview</vt:lpstr>
      <vt:lpstr>Existing Condition – Surface Distress</vt:lpstr>
      <vt:lpstr>Existing Condition – IRI and Rut Depth</vt:lpstr>
      <vt:lpstr>Deflection Testing</vt:lpstr>
      <vt:lpstr>BCT Demo</vt:lpstr>
      <vt:lpstr>BCT Demo (continued…)</vt:lpstr>
      <vt:lpstr>BCT Demo (continued…)</vt:lpstr>
      <vt:lpstr>BCT Demo (continued…)</vt:lpstr>
      <vt:lpstr>BCT Demo (continued…)</vt:lpstr>
      <vt:lpstr>BCT Demo (continued…)</vt:lpstr>
      <vt:lpstr>BCT Demo (continued…)</vt:lpstr>
      <vt:lpstr>BCT (continued…)</vt:lpstr>
      <vt:lpstr>Asphalt Pavement Backcalculation Guidelines</vt:lpstr>
      <vt:lpstr>Asphalt Pavement Backcalculation Guidelines (continued…)</vt:lpstr>
      <vt:lpstr>Rehabilitation Level</vt:lpstr>
      <vt:lpstr>Rehabilitation Level (continued…)</vt:lpstr>
      <vt:lpstr>Asphalt Pavement Renewal</vt:lpstr>
      <vt:lpstr>General Information</vt:lpstr>
      <vt:lpstr>Performance Criteria</vt:lpstr>
      <vt:lpstr>Traffic</vt:lpstr>
      <vt:lpstr>Climate</vt:lpstr>
      <vt:lpstr>Structure and Design Properties (Rehabilitation) </vt:lpstr>
      <vt:lpstr>4-in. Asphalt Overlay – No Milling – Results</vt:lpstr>
      <vt:lpstr>No Mill versus Mill – Results </vt:lpstr>
      <vt:lpstr>8-in. FDR + 4-in. Asphalt Overlay</vt:lpstr>
      <vt:lpstr>8-in. FDR + 4-in. Asphalt Overlay</vt:lpstr>
      <vt:lpstr>8-in. FDR + 4-in. Asphalt Overlay</vt:lpstr>
      <vt:lpstr>8 in. FDR + 4-in. Overlay – Results</vt:lpstr>
      <vt:lpstr>Multiple Overlays</vt:lpstr>
      <vt:lpstr>Multiple Overlays (continued…)</vt:lpstr>
      <vt:lpstr>Multiple Overlays (continued…)</vt:lpstr>
      <vt:lpstr>Multiple Overlays (continued…)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Prashant Ram</dc:creator>
  <cp:lastModifiedBy>Linda Pierce</cp:lastModifiedBy>
  <cp:revision>200</cp:revision>
  <cp:lastPrinted>2023-03-29T15:38:14Z</cp:lastPrinted>
  <dcterms:created xsi:type="dcterms:W3CDTF">2019-04-18T20:40:50Z</dcterms:created>
  <dcterms:modified xsi:type="dcterms:W3CDTF">2023-11-16T17:32:31Z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0x01010075714C4727D0BA45956DCC749A49AAFB</vt:lpwstr>
  </property>
</Properties>
</file>