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3"/>
  </p:notesMasterIdLst>
  <p:handoutMasterIdLst>
    <p:handoutMasterId r:id="rId24"/>
  </p:handoutMasterIdLst>
  <p:sldIdLst>
    <p:sldId id="347" r:id="rId2"/>
    <p:sldId id="348" r:id="rId3"/>
    <p:sldId id="370" r:id="rId4"/>
    <p:sldId id="371" r:id="rId5"/>
    <p:sldId id="349" r:id="rId6"/>
    <p:sldId id="357" r:id="rId7"/>
    <p:sldId id="360" r:id="rId8"/>
    <p:sldId id="356" r:id="rId9"/>
    <p:sldId id="363" r:id="rId10"/>
    <p:sldId id="364" r:id="rId11"/>
    <p:sldId id="365" r:id="rId12"/>
    <p:sldId id="369" r:id="rId13"/>
    <p:sldId id="355" r:id="rId14"/>
    <p:sldId id="366" r:id="rId15"/>
    <p:sldId id="358" r:id="rId16"/>
    <p:sldId id="372" r:id="rId17"/>
    <p:sldId id="354" r:id="rId18"/>
    <p:sldId id="352" r:id="rId19"/>
    <p:sldId id="351" r:id="rId20"/>
    <p:sldId id="350" r:id="rId21"/>
    <p:sldId id="359" r:id="rId2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80808"/>
        </a:solidFill>
        <a:latin typeface="Arial" charset="0"/>
        <a:ea typeface="Gulim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080808"/>
        </a:solidFill>
        <a:latin typeface="Arial" charset="0"/>
        <a:ea typeface="Gulim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080808"/>
        </a:solidFill>
        <a:latin typeface="Arial" charset="0"/>
        <a:ea typeface="Gulim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080808"/>
        </a:solidFill>
        <a:latin typeface="Arial" charset="0"/>
        <a:ea typeface="Gulim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080808"/>
        </a:solidFill>
        <a:latin typeface="Arial" charset="0"/>
        <a:ea typeface="Gulim" pitchFamily="34" charset="-127"/>
        <a:cs typeface="+mn-cs"/>
      </a:defRPr>
    </a:lvl5pPr>
    <a:lvl6pPr marL="2286000" algn="l" defTabSz="914400" rtl="0" eaLnBrk="1" latinLnBrk="0" hangingPunct="1">
      <a:defRPr kern="1200">
        <a:solidFill>
          <a:srgbClr val="080808"/>
        </a:solidFill>
        <a:latin typeface="Arial" charset="0"/>
        <a:ea typeface="Gulim" pitchFamily="34" charset="-127"/>
        <a:cs typeface="+mn-cs"/>
      </a:defRPr>
    </a:lvl6pPr>
    <a:lvl7pPr marL="2743200" algn="l" defTabSz="914400" rtl="0" eaLnBrk="1" latinLnBrk="0" hangingPunct="1">
      <a:defRPr kern="1200">
        <a:solidFill>
          <a:srgbClr val="080808"/>
        </a:solidFill>
        <a:latin typeface="Arial" charset="0"/>
        <a:ea typeface="Gulim" pitchFamily="34" charset="-127"/>
        <a:cs typeface="+mn-cs"/>
      </a:defRPr>
    </a:lvl7pPr>
    <a:lvl8pPr marL="3200400" algn="l" defTabSz="914400" rtl="0" eaLnBrk="1" latinLnBrk="0" hangingPunct="1">
      <a:defRPr kern="1200">
        <a:solidFill>
          <a:srgbClr val="080808"/>
        </a:solidFill>
        <a:latin typeface="Arial" charset="0"/>
        <a:ea typeface="Gulim" pitchFamily="34" charset="-127"/>
        <a:cs typeface="+mn-cs"/>
      </a:defRPr>
    </a:lvl8pPr>
    <a:lvl9pPr marL="3657600" algn="l" defTabSz="914400" rtl="0" eaLnBrk="1" latinLnBrk="0" hangingPunct="1">
      <a:defRPr kern="1200">
        <a:solidFill>
          <a:srgbClr val="080808"/>
        </a:solidFill>
        <a:latin typeface="Arial" charset="0"/>
        <a:ea typeface="Gulim" pitchFamily="34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0000FF"/>
    <a:srgbClr val="C0C0C0"/>
    <a:srgbClr val="5F5F5F"/>
    <a:srgbClr val="000000"/>
    <a:srgbClr val="FF0000"/>
    <a:srgbClr val="FF9999"/>
    <a:srgbClr val="CC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06" autoAdjust="0"/>
    <p:restoredTop sz="95938" autoAdjust="0"/>
  </p:normalViewPr>
  <p:slideViewPr>
    <p:cSldViewPr>
      <p:cViewPr>
        <p:scale>
          <a:sx n="50" d="100"/>
          <a:sy n="50" d="100"/>
        </p:scale>
        <p:origin x="-1638" y="-13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066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361" y="1"/>
            <a:ext cx="2971066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6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817"/>
            <a:ext cx="2971066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4" rIns="91430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6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361" y="8829817"/>
            <a:ext cx="2971066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4" rIns="91430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B257DC1-366C-4362-BE25-D5BBE2DBB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1849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066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6" tIns="46058" rIns="92116" bIns="46058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361" y="1"/>
            <a:ext cx="2971066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6" tIns="46058" rIns="92116" bIns="46058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115" y="4415710"/>
            <a:ext cx="5485771" cy="418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6" tIns="46058" rIns="92116" bIns="460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마스터 텍스트 스타일을 편집합니다</a:t>
            </a:r>
          </a:p>
          <a:p>
            <a:pPr lvl="1"/>
            <a:r>
              <a:rPr lang="en-US" noProof="0" smtClean="0"/>
              <a:t>둘째 수준</a:t>
            </a:r>
          </a:p>
          <a:p>
            <a:pPr lvl="2"/>
            <a:r>
              <a:rPr lang="en-US" noProof="0" smtClean="0"/>
              <a:t>셋째 수준</a:t>
            </a:r>
          </a:p>
          <a:p>
            <a:pPr lvl="3"/>
            <a:r>
              <a:rPr lang="en-US" noProof="0" smtClean="0"/>
              <a:t>넷째 수준</a:t>
            </a:r>
          </a:p>
          <a:p>
            <a:pPr lvl="4"/>
            <a:r>
              <a:rPr lang="en-US" noProof="0" smtClean="0"/>
              <a:t>다섯째 수준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817"/>
            <a:ext cx="2971066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6" tIns="46058" rIns="92116" bIns="46058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361" y="8829817"/>
            <a:ext cx="2971066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6" tIns="46058" rIns="92116" bIns="46058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2A824AD-C82F-4D33-B3F2-AD62B1DA4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73549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8557B2-037F-4051-A05E-4FDDB59AD630}" type="slidenum">
              <a:rPr lang="en-US"/>
              <a:pPr/>
              <a:t>1</a:t>
            </a:fld>
            <a:endParaRPr 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4A5CD7-BF2B-45D2-9D64-1AA7116F430A}" type="slidenum">
              <a:rPr lang="en-US"/>
              <a:pPr/>
              <a:t>2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C6D41C-46B4-4C3F-A329-85DE29AD6DF4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C6D41C-46B4-4C3F-A329-85DE29AD6DF4}" type="slidenum">
              <a:rPr lang="en-US"/>
              <a:pPr/>
              <a:t>20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</p:grpSp>
      <p:pic>
        <p:nvPicPr>
          <p:cNvPr id="12" name="Picture 15" descr="ICT_Logo_Colo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4063" y="6135688"/>
            <a:ext cx="2001837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3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fld id="{6CDA377D-C76A-4629-8EEE-3188C7947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E6F3A-4839-4D23-A1AA-B2AE22D16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DD503-BDCB-4665-B93F-C0360BFE2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52E08-6FEE-4AA5-997D-43074C55F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CE5A1-0B1B-4A04-AAFD-B67ECF492C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58925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58925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3B2DA-8C2C-4588-84B5-F5BEB61A5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EF15-F554-4932-B2CE-7EAF7F99E3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503D-6F9C-499C-9EDB-009BC3260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AEAEA-48C6-43F7-AFA8-42D43B117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B7DA4-C2D0-469D-B511-5EAC5C7F1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88531-A4B6-44E7-9DA1-E6EBD4B2D3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892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B77B7DB-882C-4FAD-A688-9BC06DB0D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7288" name="Line 8"/>
          <p:cNvSpPr>
            <a:spLocks noChangeShapeType="1"/>
          </p:cNvSpPr>
          <p:nvPr/>
        </p:nvSpPr>
        <p:spPr bwMode="auto">
          <a:xfrm flipH="1">
            <a:off x="457200" y="1485900"/>
            <a:ext cx="830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7289" name="Rectangle 9"/>
          <p:cNvSpPr>
            <a:spLocks noChangeArrowheads="1"/>
          </p:cNvSpPr>
          <p:nvPr/>
        </p:nvSpPr>
        <p:spPr bwMode="auto">
          <a:xfrm>
            <a:off x="8737600" y="152400"/>
            <a:ext cx="228600" cy="2286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7290" name="Rectangle 10"/>
          <p:cNvSpPr>
            <a:spLocks noChangeArrowheads="1"/>
          </p:cNvSpPr>
          <p:nvPr/>
        </p:nvSpPr>
        <p:spPr bwMode="auto">
          <a:xfrm>
            <a:off x="279400" y="152400"/>
            <a:ext cx="8455025" cy="2286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7291" name="Rectangle 11"/>
          <p:cNvSpPr>
            <a:spLocks noChangeArrowheads="1"/>
          </p:cNvSpPr>
          <p:nvPr/>
        </p:nvSpPr>
        <p:spPr bwMode="auto">
          <a:xfrm>
            <a:off x="279400" y="381000"/>
            <a:ext cx="8455025" cy="1397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7292" name="Rectangle 12"/>
          <p:cNvSpPr>
            <a:spLocks noChangeArrowheads="1"/>
          </p:cNvSpPr>
          <p:nvPr/>
        </p:nvSpPr>
        <p:spPr bwMode="auto">
          <a:xfrm>
            <a:off x="8737600" y="382588"/>
            <a:ext cx="228600" cy="136525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36" name="Picture 13" descr="ICT_Logo_Colo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04063" y="6135688"/>
            <a:ext cx="2001837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ja-JP" smtClean="0">
                <a:ea typeface="宋体" pitchFamily="2" charset="-122"/>
              </a:rPr>
              <a:t/>
            </a:r>
            <a:br>
              <a:rPr lang="en-US" altLang="ja-JP" smtClean="0">
                <a:ea typeface="宋体" pitchFamily="2" charset="-122"/>
              </a:rPr>
            </a:br>
            <a:r>
              <a:rPr lang="en-US" altLang="ja-JP" smtClean="0">
                <a:ea typeface="宋体" pitchFamily="2" charset="-122"/>
              </a:rPr>
              <a:t/>
            </a:r>
            <a:br>
              <a:rPr lang="en-US" altLang="ja-JP" smtClean="0">
                <a:ea typeface="宋体" pitchFamily="2" charset="-122"/>
              </a:rPr>
            </a:br>
            <a:endParaRPr lang="zh-CN" altLang="en-US" smtClean="0">
              <a:ea typeface="宋体" pitchFamily="2" charset="-122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133600" y="22860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zh-CN" altLang="en-US">
              <a:solidFill>
                <a:schemeClr val="tx1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52400" y="28194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altLang="zh-CN" sz="4400" b="1" dirty="0" smtClean="0">
                <a:solidFill>
                  <a:schemeClr val="tx1"/>
                </a:solidFill>
                <a:ea typeface="宋体" pitchFamily="2" charset="-122"/>
              </a:rPr>
              <a:t>Impact of Wide Base Tires on Pavement Damage</a:t>
            </a:r>
            <a:r>
              <a:rPr lang="en-US" altLang="zh-CN" sz="4400" dirty="0">
                <a:solidFill>
                  <a:schemeClr val="tx1"/>
                </a:solidFill>
                <a:ea typeface="宋体" pitchFamily="2" charset="-122"/>
              </a:rPr>
              <a:t/>
            </a:r>
            <a:br>
              <a:rPr lang="en-US" altLang="zh-CN" sz="4400" dirty="0">
                <a:solidFill>
                  <a:schemeClr val="tx1"/>
                </a:solidFill>
                <a:ea typeface="宋体" pitchFamily="2" charset="-122"/>
              </a:rPr>
            </a:br>
            <a:r>
              <a:rPr lang="en-US" altLang="zh-CN" sz="4800" dirty="0">
                <a:solidFill>
                  <a:schemeClr val="tx1"/>
                </a:solidFill>
                <a:ea typeface="宋体" pitchFamily="2" charset="-122"/>
              </a:rPr>
              <a:t/>
            </a:r>
            <a:br>
              <a:rPr lang="en-US" altLang="zh-CN" sz="4800" dirty="0">
                <a:solidFill>
                  <a:schemeClr val="tx1"/>
                </a:solidFill>
                <a:ea typeface="宋体" pitchFamily="2" charset="-122"/>
              </a:rPr>
            </a:br>
            <a:r>
              <a:rPr lang="en-US" altLang="zh-CN" sz="4800" dirty="0" smtClean="0">
                <a:solidFill>
                  <a:schemeClr val="tx1"/>
                </a:solidFill>
                <a:ea typeface="宋体" pitchFamily="2" charset="-122"/>
              </a:rPr>
              <a:t>Introduction Meeting </a:t>
            </a:r>
            <a:r>
              <a:rPr lang="en-US" altLang="zh-CN" sz="2000" b="1" dirty="0" smtClean="0">
                <a:solidFill>
                  <a:schemeClr val="tx1"/>
                </a:solidFill>
                <a:ea typeface="宋体" pitchFamily="2" charset="-122"/>
              </a:rPr>
              <a:t/>
            </a:r>
            <a:br>
              <a:rPr lang="en-US" altLang="zh-CN" sz="2000" b="1" dirty="0" smtClean="0">
                <a:solidFill>
                  <a:schemeClr val="tx1"/>
                </a:solidFill>
                <a:ea typeface="宋体" pitchFamily="2" charset="-122"/>
              </a:rPr>
            </a:br>
            <a:r>
              <a:rPr lang="en-US" altLang="zh-CN" sz="3600" b="1" dirty="0" smtClean="0">
                <a:solidFill>
                  <a:schemeClr val="tx1"/>
                </a:solidFill>
                <a:ea typeface="宋体" pitchFamily="2" charset="-122"/>
              </a:rPr>
              <a:t>May 16, 2011</a:t>
            </a:r>
            <a:r>
              <a:rPr lang="en-US" altLang="zh-CN" sz="4800" dirty="0" smtClean="0">
                <a:solidFill>
                  <a:schemeClr val="tx1"/>
                </a:solidFill>
                <a:ea typeface="宋体" pitchFamily="2" charset="-122"/>
              </a:rPr>
              <a:t> </a:t>
            </a:r>
            <a:endParaRPr lang="en-US" altLang="zh-CN" sz="4000" dirty="0">
              <a:solidFill>
                <a:schemeClr val="tx1"/>
              </a:solidFill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Prediction </a:t>
            </a:r>
            <a:r>
              <a:rPr lang="en-US" sz="3600" b="1" dirty="0"/>
              <a:t>of </a:t>
            </a:r>
            <a:r>
              <a:rPr lang="en-US" sz="3600" b="1" dirty="0" smtClean="0"/>
              <a:t>Tire-Pavement Contact Stresses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915400" cy="4606924"/>
          </a:xfrm>
        </p:spPr>
        <p:txBody>
          <a:bodyPr/>
          <a:lstStyle/>
          <a:p>
            <a:pPr lvl="1"/>
            <a:r>
              <a:rPr lang="en-US" b="1" dirty="0" smtClean="0"/>
              <a:t>Three-dimensional model of air-inflated tire</a:t>
            </a:r>
          </a:p>
          <a:p>
            <a:pPr lvl="1"/>
            <a:r>
              <a:rPr lang="en-US" b="1" dirty="0" smtClean="0"/>
              <a:t>Calibration based on measured contact stresses and load-deflection curves</a:t>
            </a:r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402902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Finite </a:t>
            </a:r>
            <a:r>
              <a:rPr lang="en-US" sz="3600" b="1" dirty="0"/>
              <a:t>Element Simulations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65276"/>
            <a:ext cx="8686800" cy="4606924"/>
          </a:xfrm>
        </p:spPr>
        <p:txBody>
          <a:bodyPr/>
          <a:lstStyle/>
          <a:p>
            <a:pPr lvl="1"/>
            <a:r>
              <a:rPr lang="en-US" b="1" dirty="0" smtClean="0"/>
              <a:t>Linear granular materials (interstate highways)</a:t>
            </a:r>
          </a:p>
          <a:p>
            <a:pPr lvl="1"/>
            <a:r>
              <a:rPr lang="en-US" b="1" dirty="0" smtClean="0"/>
              <a:t>Layer interface conditions (elastic stick model)</a:t>
            </a:r>
          </a:p>
          <a:p>
            <a:pPr lvl="1"/>
            <a:r>
              <a:rPr lang="en-US" b="1" dirty="0" smtClean="0"/>
              <a:t>Three-dimensional contact stresses</a:t>
            </a:r>
          </a:p>
          <a:p>
            <a:pPr lvl="1"/>
            <a:r>
              <a:rPr lang="en-US" b="1" dirty="0" smtClean="0"/>
              <a:t>Continuous moving load</a:t>
            </a:r>
          </a:p>
          <a:p>
            <a:pPr lvl="1"/>
            <a:r>
              <a:rPr lang="en-US" b="1" dirty="0" smtClean="0"/>
              <a:t>Inelastic analysis</a:t>
            </a:r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31449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Quantification </a:t>
            </a:r>
            <a:r>
              <a:rPr lang="en-US" sz="3600" b="1" dirty="0"/>
              <a:t>of </a:t>
            </a:r>
            <a:r>
              <a:rPr lang="en-US" sz="3600" b="1" dirty="0" smtClean="0"/>
              <a:t>Pavement Damage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606924"/>
          </a:xfrm>
        </p:spPr>
        <p:txBody>
          <a:bodyPr/>
          <a:lstStyle/>
          <a:p>
            <a:pPr lvl="1"/>
            <a:r>
              <a:rPr lang="en-US" b="1" dirty="0" smtClean="0"/>
              <a:t>Relation between pavement damage and pavement response using transfer functions</a:t>
            </a:r>
          </a:p>
          <a:p>
            <a:pPr lvl="1"/>
            <a:r>
              <a:rPr lang="en-US" b="1" dirty="0" smtClean="0"/>
              <a:t>Combined damage ratio based on logarithmic damage distribution factor</a:t>
            </a:r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58285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ea typeface="宋体" pitchFamily="2" charset="-122"/>
              </a:rPr>
              <a:t>Development of Analysis </a:t>
            </a:r>
            <a:r>
              <a:rPr lang="en-US" altLang="zh-CN" b="1" dirty="0" smtClean="0">
                <a:ea typeface="宋体" pitchFamily="2" charset="-122"/>
              </a:rPr>
              <a:t>Tool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412750" eaLnBrk="1" hangingPunct="1"/>
            <a:r>
              <a:rPr lang="en-US" altLang="zh-CN" b="1" dirty="0">
                <a:ea typeface="宋体" pitchFamily="2" charset="-122"/>
              </a:rPr>
              <a:t>Task Director: John </a:t>
            </a:r>
            <a:r>
              <a:rPr lang="en-US" altLang="zh-CN" b="1" dirty="0" smtClean="0">
                <a:ea typeface="宋体" pitchFamily="2" charset="-122"/>
              </a:rPr>
              <a:t>Harvey/ UIUC</a:t>
            </a:r>
            <a:endParaRPr lang="en-US" altLang="zh-CN" b="1" dirty="0">
              <a:ea typeface="宋体" pitchFamily="2" charset="-122"/>
            </a:endParaRPr>
          </a:p>
          <a:p>
            <a:pPr marL="609600" indent="-412750" eaLnBrk="1" hangingPunct="1"/>
            <a:r>
              <a:rPr lang="en-US" altLang="zh-CN" b="1" dirty="0">
                <a:ea typeface="宋体" pitchFamily="2" charset="-122"/>
              </a:rPr>
              <a:t>Time-Line: </a:t>
            </a:r>
            <a:r>
              <a:rPr lang="en-US" altLang="zh-CN" b="1" dirty="0" smtClean="0">
                <a:ea typeface="宋体" pitchFamily="2" charset="-122"/>
              </a:rPr>
              <a:t>3</a:t>
            </a:r>
            <a:r>
              <a:rPr lang="en-US" altLang="zh-CN" b="1" baseline="30000" dirty="0" smtClean="0">
                <a:ea typeface="宋体" pitchFamily="2" charset="-122"/>
              </a:rPr>
              <a:t>rd</a:t>
            </a:r>
            <a:r>
              <a:rPr lang="en-US" altLang="zh-CN" b="1" dirty="0" smtClean="0">
                <a:ea typeface="宋体" pitchFamily="2" charset="-122"/>
              </a:rPr>
              <a:t> month</a:t>
            </a:r>
            <a:endParaRPr lang="en-US" altLang="zh-CN" b="1" dirty="0">
              <a:ea typeface="宋体" pitchFamily="2" charset="-122"/>
            </a:endParaRPr>
          </a:p>
          <a:p>
            <a:pPr marL="609600" indent="-412750" eaLnBrk="1" hangingPunct="1"/>
            <a:r>
              <a:rPr lang="en-US" altLang="zh-CN" b="1" dirty="0" smtClean="0">
                <a:ea typeface="宋体" pitchFamily="2" charset="-122"/>
              </a:rPr>
              <a:t>Task:</a:t>
            </a:r>
          </a:p>
          <a:p>
            <a:pPr marL="1047750" lvl="1" indent="-412750" eaLnBrk="1" hangingPunct="1"/>
            <a:r>
              <a:rPr lang="en-US" altLang="zh-CN" b="1" dirty="0" smtClean="0">
                <a:ea typeface="宋体" pitchFamily="2" charset="-122"/>
              </a:rPr>
              <a:t>Artificial Neural Network (ANN):</a:t>
            </a:r>
          </a:p>
          <a:p>
            <a:pPr marL="1517650" lvl="2" indent="-412750" eaLnBrk="1" hangingPunct="1"/>
            <a:r>
              <a:rPr lang="en-US" altLang="zh-CN" b="1" dirty="0" smtClean="0">
                <a:ea typeface="宋体" pitchFamily="2" charset="-122"/>
              </a:rPr>
              <a:t>Based on FEM results dataset</a:t>
            </a:r>
          </a:p>
          <a:p>
            <a:pPr marL="1517650" lvl="2" indent="-412750" eaLnBrk="1" hangingPunct="1"/>
            <a:r>
              <a:rPr lang="en-US" altLang="zh-CN" b="1" dirty="0" smtClean="0">
                <a:ea typeface="宋体" pitchFamily="2" charset="-122"/>
              </a:rPr>
              <a:t>Prediction of relative damage ratios without running FEM</a:t>
            </a:r>
          </a:p>
          <a:p>
            <a:pPr marL="1517650" lvl="2" indent="-412750" eaLnBrk="1" hangingPunct="1"/>
            <a:r>
              <a:rPr lang="en-US" altLang="zh-CN" b="1" dirty="0" smtClean="0">
                <a:ea typeface="宋体" pitchFamily="2" charset="-122"/>
              </a:rPr>
              <a:t>Input for ANN: loading, tire, pavement, and environmental factors</a:t>
            </a:r>
          </a:p>
        </p:txBody>
      </p:sp>
    </p:spTree>
    <p:extLst>
      <p:ext uri="{BB962C8B-B14F-4D97-AF65-F5344CB8AC3E}">
        <p14:creationId xmlns:p14="http://schemas.microsoft.com/office/powerpoint/2010/main" xmlns="" val="90216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 smtClean="0">
                <a:ea typeface="宋体" pitchFamily="2" charset="-122"/>
              </a:rPr>
              <a:t>LCCA and LCA</a:t>
            </a:r>
            <a:endParaRPr lang="en-US" sz="360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412750" eaLnBrk="1" hangingPunct="1"/>
            <a:r>
              <a:rPr lang="en-US" altLang="zh-CN" b="1" dirty="0" smtClean="0">
                <a:ea typeface="宋体" pitchFamily="2" charset="-122"/>
              </a:rPr>
              <a:t>Cost impact to road network owners as WBT use is increased</a:t>
            </a:r>
          </a:p>
          <a:p>
            <a:pPr marL="609600" indent="-412750" eaLnBrk="1" hangingPunct="1"/>
            <a:r>
              <a:rPr lang="en-US" altLang="zh-CN" b="1" dirty="0" smtClean="0">
                <a:ea typeface="宋体" pitchFamily="2" charset="-122"/>
              </a:rPr>
              <a:t>Influence of WBT on maintenance and rehabilitation schedules</a:t>
            </a:r>
          </a:p>
          <a:p>
            <a:pPr marL="1517650" lvl="2" indent="-412750" eaLnBrk="1" hangingPunct="1"/>
            <a:endParaRPr lang="en-US" altLang="zh-CN" b="1" dirty="0" smtClean="0">
              <a:ea typeface="宋体" pitchFamily="2" charset="-122"/>
            </a:endParaRPr>
          </a:p>
          <a:p>
            <a:pPr marL="1517650" lvl="2" indent="-412750" eaLnBrk="1" hangingPunct="1"/>
            <a:endParaRPr lang="zh-CN" altLang="en-US" b="1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451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898525"/>
          </a:xfrm>
        </p:spPr>
        <p:txBody>
          <a:bodyPr/>
          <a:lstStyle/>
          <a:p>
            <a:r>
              <a:rPr lang="en-US" altLang="zh-CN" sz="3600" b="1" dirty="0" smtClean="0">
                <a:ea typeface="宋体" pitchFamily="2" charset="-122"/>
              </a:rPr>
              <a:t>Implementation and Marketing Plan</a:t>
            </a:r>
            <a:endParaRPr lang="en-US" sz="360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>
                <a:ea typeface="宋体" pitchFamily="2" charset="-122"/>
              </a:rPr>
              <a:t>Task Director: Imad Al-Qadi/ John Harvey</a:t>
            </a:r>
          </a:p>
          <a:p>
            <a:pPr eaLnBrk="1" hangingPunct="1"/>
            <a:r>
              <a:rPr lang="en-US" altLang="zh-CN" sz="2800" b="1" dirty="0" smtClean="0">
                <a:ea typeface="宋体" pitchFamily="2" charset="-122"/>
              </a:rPr>
              <a:t>Time-Line: 2</a:t>
            </a:r>
            <a:r>
              <a:rPr lang="en-US" altLang="zh-CN" sz="2800" b="1" baseline="30000" dirty="0" smtClean="0">
                <a:ea typeface="宋体" pitchFamily="2" charset="-122"/>
              </a:rPr>
              <a:t>nd</a:t>
            </a:r>
            <a:r>
              <a:rPr lang="en-US" altLang="zh-CN" sz="2800" b="1" dirty="0" smtClean="0">
                <a:ea typeface="宋体" pitchFamily="2" charset="-122"/>
              </a:rPr>
              <a:t> month</a:t>
            </a:r>
          </a:p>
          <a:p>
            <a:pPr eaLnBrk="1" hangingPunct="1"/>
            <a:r>
              <a:rPr lang="en-US" altLang="zh-CN" sz="2800" b="1" dirty="0" smtClean="0">
                <a:ea typeface="宋体" pitchFamily="2" charset="-122"/>
              </a:rPr>
              <a:t>Tasks</a:t>
            </a:r>
            <a:r>
              <a:rPr lang="en-US" altLang="zh-CN" b="1" dirty="0" smtClean="0">
                <a:ea typeface="宋体" pitchFamily="2" charset="-122"/>
              </a:rPr>
              <a:t>: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Development of a plan to implement and disseminate the findings of the project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Presentation at state and national levels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Website for posting online briefs, documents, and presentations?</a:t>
            </a:r>
          </a:p>
          <a:p>
            <a:pPr marL="609600" indent="-609600" eaLnBrk="1" hangingPunct="1"/>
            <a:endParaRPr lang="zh-CN" altLang="en-US" b="1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547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Phase 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22775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898525"/>
          </a:xfrm>
        </p:spPr>
        <p:txBody>
          <a:bodyPr/>
          <a:lstStyle/>
          <a:p>
            <a:r>
              <a:rPr lang="en-US" altLang="zh-CN" sz="3600" b="1" dirty="0">
                <a:ea typeface="宋体" pitchFamily="2" charset="-122"/>
              </a:rPr>
              <a:t>Preparation of Experimental </a:t>
            </a:r>
            <a:r>
              <a:rPr lang="en-US" altLang="zh-CN" sz="3600" b="1" dirty="0" smtClean="0">
                <a:ea typeface="宋体" pitchFamily="2" charset="-122"/>
              </a:rPr>
              <a:t>Equipment</a:t>
            </a:r>
            <a:endParaRPr lang="en-US" sz="360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8925"/>
            <a:ext cx="8458200" cy="4572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 Director: Imad Al-Qadi/ John Harvey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Time-Line: Months 5-6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Tasks</a:t>
            </a:r>
            <a:r>
              <a:rPr lang="en-US" altLang="zh-CN" b="1" dirty="0" smtClean="0">
                <a:ea typeface="宋体" pitchFamily="2" charset="-122"/>
              </a:rPr>
              <a:t>: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Available instrumentation and data acquisition systems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Stress-in-Motion system (contact stresses  and load-deflection measurement)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Pavement/ mix designs</a:t>
            </a:r>
          </a:p>
          <a:p>
            <a:pPr lvl="1" eaLnBrk="1" hangingPunct="1"/>
            <a:endParaRPr lang="zh-CN" altLang="en-US" b="1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514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ea typeface="宋体" pitchFamily="2" charset="-122"/>
              </a:rPr>
              <a:t>Conduct of </a:t>
            </a:r>
            <a:r>
              <a:rPr lang="en-US" altLang="zh-CN" b="1" dirty="0" smtClean="0">
                <a:ea typeface="宋体" pitchFamily="2" charset="-122"/>
              </a:rPr>
              <a:t>Experiments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 Director: </a:t>
            </a:r>
            <a:r>
              <a:rPr lang="en-US" altLang="zh-CN" sz="2800" b="1" dirty="0" err="1" smtClean="0">
                <a:ea typeface="宋体" pitchFamily="2" charset="-122"/>
              </a:rPr>
              <a:t>Bouzid</a:t>
            </a:r>
            <a:r>
              <a:rPr lang="en-US" altLang="zh-CN" sz="2800" b="1" dirty="0" smtClean="0">
                <a:ea typeface="宋体" pitchFamily="2" charset="-122"/>
              </a:rPr>
              <a:t> Choubane, John Harvey, and Imad Al-Qadi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Time-Line: Months 6-13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Tasks</a:t>
            </a:r>
            <a:r>
              <a:rPr lang="en-US" altLang="zh-CN" b="1" dirty="0" smtClean="0">
                <a:ea typeface="宋体" pitchFamily="2" charset="-122"/>
              </a:rPr>
              <a:t>: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Stress-in-Motion (SIM) by CSIR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Material characterization (Viscoelastic and </a:t>
            </a:r>
            <a:r>
              <a:rPr lang="en-US" altLang="zh-CN" b="1" dirty="0" err="1" smtClean="0">
                <a:ea typeface="宋体" pitchFamily="2" charset="-122"/>
              </a:rPr>
              <a:t>Elasto</a:t>
            </a:r>
            <a:r>
              <a:rPr lang="en-US" altLang="zh-CN" b="1" dirty="0" smtClean="0">
                <a:ea typeface="宋体" pitchFamily="2" charset="-122"/>
              </a:rPr>
              <a:t>-</a:t>
            </a:r>
            <a:r>
              <a:rPr lang="en-US" altLang="zh-CN" b="1" dirty="0" err="1" smtClean="0">
                <a:ea typeface="宋体" pitchFamily="2" charset="-122"/>
              </a:rPr>
              <a:t>Visco</a:t>
            </a:r>
            <a:r>
              <a:rPr lang="en-US" altLang="zh-CN" b="1" dirty="0" smtClean="0">
                <a:ea typeface="宋体" pitchFamily="2" charset="-122"/>
              </a:rPr>
              <a:t>-Plastic)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APT @ </a:t>
            </a:r>
            <a:r>
              <a:rPr lang="en-US" altLang="zh-CN" b="1" dirty="0">
                <a:ea typeface="宋体" pitchFamily="2" charset="-122"/>
              </a:rPr>
              <a:t>controlled temperatures:</a:t>
            </a:r>
          </a:p>
          <a:p>
            <a:pPr lvl="2" eaLnBrk="1" hangingPunct="1"/>
            <a:r>
              <a:rPr lang="en-US" altLang="zh-CN" b="1" dirty="0">
                <a:ea typeface="宋体" pitchFamily="2" charset="-122"/>
              </a:rPr>
              <a:t>Rut </a:t>
            </a:r>
            <a:r>
              <a:rPr lang="en-US" altLang="zh-CN" b="1" dirty="0" smtClean="0">
                <a:ea typeface="宋体" pitchFamily="2" charset="-122"/>
              </a:rPr>
              <a:t>measurements</a:t>
            </a:r>
          </a:p>
          <a:p>
            <a:pPr lvl="2" eaLnBrk="1" hangingPunct="1"/>
            <a:r>
              <a:rPr lang="en-US" altLang="zh-CN" b="1" dirty="0" smtClean="0">
                <a:ea typeface="宋体" pitchFamily="2" charset="-122"/>
              </a:rPr>
              <a:t>Instrumentation response</a:t>
            </a:r>
            <a:endParaRPr lang="en-US" altLang="zh-CN" b="1" dirty="0">
              <a:ea typeface="宋体" pitchFamily="2" charset="-122"/>
            </a:endParaRPr>
          </a:p>
          <a:p>
            <a:pPr lvl="1" eaLnBrk="1" hangingPunct="1"/>
            <a:endParaRPr lang="en-US" altLang="zh-CN" b="1" dirty="0" smtClean="0">
              <a:ea typeface="宋体" pitchFamily="2" charset="-122"/>
            </a:endParaRPr>
          </a:p>
          <a:p>
            <a:pPr marL="0" indent="0" eaLnBrk="1" hangingPunct="1">
              <a:buNone/>
            </a:pPr>
            <a:endParaRPr lang="zh-CN" altLang="en-US" b="1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201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itchFamily="2" charset="-122"/>
              </a:rPr>
              <a:t>Modeling</a:t>
            </a:r>
            <a:endParaRPr lang="en-US" altLang="zh-CN" b="1" dirty="0">
              <a:ea typeface="宋体" pitchFamily="2" charset="-122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534400" cy="4572000"/>
          </a:xfrm>
        </p:spPr>
        <p:txBody>
          <a:bodyPr/>
          <a:lstStyle/>
          <a:p>
            <a:pPr eaLnBrk="1" hangingPunct="1"/>
            <a:r>
              <a:rPr lang="en-US" altLang="zh-CN" sz="2800" b="1" dirty="0" smtClean="0">
                <a:ea typeface="宋体" pitchFamily="2" charset="-122"/>
              </a:rPr>
              <a:t>Task Director: </a:t>
            </a:r>
            <a:r>
              <a:rPr lang="en-US" altLang="zh-CN" sz="2800" b="1" dirty="0">
                <a:ea typeface="宋体" pitchFamily="2" charset="-122"/>
              </a:rPr>
              <a:t>Tom </a:t>
            </a:r>
            <a:r>
              <a:rPr lang="en-US" altLang="zh-CN" sz="2800" b="1" dirty="0" smtClean="0">
                <a:ea typeface="宋体" pitchFamily="2" charset="-122"/>
              </a:rPr>
              <a:t>Scarpas/ Imad </a:t>
            </a:r>
            <a:r>
              <a:rPr lang="en-US" altLang="zh-CN" sz="2800" b="1" dirty="0">
                <a:ea typeface="宋体" pitchFamily="2" charset="-122"/>
              </a:rPr>
              <a:t>Al-Qadi </a:t>
            </a:r>
            <a:endParaRPr lang="en-US" altLang="zh-CN" sz="2800" b="1" dirty="0" smtClean="0">
              <a:ea typeface="宋体" pitchFamily="2" charset="-122"/>
            </a:endParaRPr>
          </a:p>
          <a:p>
            <a:pPr eaLnBrk="1" hangingPunct="1"/>
            <a:r>
              <a:rPr lang="en-US" altLang="zh-CN" sz="2800" b="1" dirty="0" smtClean="0">
                <a:ea typeface="宋体" pitchFamily="2" charset="-122"/>
              </a:rPr>
              <a:t>Time-Line: Months 5-30</a:t>
            </a:r>
          </a:p>
          <a:p>
            <a:pPr eaLnBrk="1" hangingPunct="1"/>
            <a:r>
              <a:rPr lang="en-US" altLang="zh-CN" sz="2800" b="1" dirty="0" smtClean="0">
                <a:ea typeface="宋体" pitchFamily="2" charset="-122"/>
              </a:rPr>
              <a:t>Task</a:t>
            </a:r>
            <a:r>
              <a:rPr lang="en-US" altLang="zh-CN" b="1" dirty="0" smtClean="0">
                <a:ea typeface="宋体" pitchFamily="2" charset="-122"/>
              </a:rPr>
              <a:t>: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Model development 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Identify critical responses in pavements</a:t>
            </a:r>
          </a:p>
          <a:p>
            <a:pPr lvl="1" eaLnBrk="1" hangingPunct="1"/>
            <a:r>
              <a:rPr lang="en-US" altLang="zh-CN" b="1" dirty="0">
                <a:ea typeface="宋体" pitchFamily="2" charset="-122"/>
              </a:rPr>
              <a:t>Validate models w/ APT results</a:t>
            </a:r>
          </a:p>
          <a:p>
            <a:pPr lvl="1" eaLnBrk="1" hangingPunct="1"/>
            <a:r>
              <a:rPr lang="en-US" altLang="zh-CN" b="1" dirty="0">
                <a:ea typeface="宋体" pitchFamily="2" charset="-122"/>
              </a:rPr>
              <a:t>Extend model simulations to other scenarios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Create a database using obtained results</a:t>
            </a:r>
            <a:endParaRPr lang="en-US" altLang="zh-CN" b="1" dirty="0">
              <a:ea typeface="宋体" pitchFamily="2" charset="-122"/>
            </a:endParaRPr>
          </a:p>
          <a:p>
            <a:pPr marL="0" indent="0" eaLnBrk="1" hangingPunct="1">
              <a:buNone/>
            </a:pPr>
            <a:endParaRPr lang="zh-CN" altLang="en-US" b="1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566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CN" sz="4000" b="1" dirty="0" smtClean="0">
                <a:ea typeface="宋体" pitchFamily="2" charset="-122"/>
              </a:rPr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924800" cy="4572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2400" b="1" dirty="0" smtClean="0">
                <a:ea typeface="宋体" pitchFamily="2" charset="-122"/>
              </a:rPr>
              <a:t>Phase I</a:t>
            </a:r>
          </a:p>
          <a:p>
            <a:pPr eaLnBrk="1" hangingPunct="1"/>
            <a:r>
              <a:rPr lang="en-US" altLang="zh-CN" sz="2400" b="1" dirty="0" smtClean="0">
                <a:ea typeface="宋体" pitchFamily="2" charset="-122"/>
              </a:rPr>
              <a:t>Literature Review and Synthesis</a:t>
            </a:r>
          </a:p>
          <a:p>
            <a:pPr eaLnBrk="1" hangingPunct="1"/>
            <a:r>
              <a:rPr lang="en-US" altLang="zh-CN" sz="2400" b="1" dirty="0" smtClean="0">
                <a:ea typeface="宋体" pitchFamily="2" charset="-122"/>
              </a:rPr>
              <a:t>Accelerated Pavement Testing</a:t>
            </a:r>
          </a:p>
          <a:p>
            <a:pPr eaLnBrk="1" hangingPunct="1"/>
            <a:r>
              <a:rPr lang="en-US" altLang="zh-CN" sz="2400" b="1" dirty="0" smtClean="0">
                <a:ea typeface="宋体" pitchFamily="2" charset="-122"/>
              </a:rPr>
              <a:t>Modeling Framework</a:t>
            </a:r>
          </a:p>
          <a:p>
            <a:pPr eaLnBrk="1" hangingPunct="1"/>
            <a:r>
              <a:rPr lang="en-US" altLang="zh-CN" sz="2400" b="1" dirty="0" smtClean="0">
                <a:ea typeface="宋体" pitchFamily="2" charset="-122"/>
              </a:rPr>
              <a:t>Development of Analysis Tool</a:t>
            </a:r>
          </a:p>
          <a:p>
            <a:pPr marL="0" indent="0" eaLnBrk="1" hangingPunct="1">
              <a:buNone/>
            </a:pPr>
            <a:r>
              <a:rPr lang="en-US" altLang="zh-CN" sz="2400" b="1" dirty="0" smtClean="0">
                <a:ea typeface="宋体" pitchFamily="2" charset="-122"/>
              </a:rPr>
              <a:t>Phase II</a:t>
            </a:r>
          </a:p>
          <a:p>
            <a:pPr eaLnBrk="1" hangingPunct="1"/>
            <a:r>
              <a:rPr lang="en-US" altLang="zh-CN" sz="2400" b="1" dirty="0" smtClean="0">
                <a:ea typeface="宋体" pitchFamily="2" charset="-122"/>
              </a:rPr>
              <a:t>Preparation of Experimental Equipment</a:t>
            </a:r>
          </a:p>
          <a:p>
            <a:pPr eaLnBrk="1" hangingPunct="1"/>
            <a:r>
              <a:rPr lang="en-US" altLang="zh-CN" sz="2400" b="1" dirty="0" smtClean="0">
                <a:ea typeface="宋体" pitchFamily="2" charset="-122"/>
              </a:rPr>
              <a:t>Perform Experiments</a:t>
            </a:r>
          </a:p>
          <a:p>
            <a:pPr eaLnBrk="1" hangingPunct="1"/>
            <a:r>
              <a:rPr lang="en-US" altLang="zh-CN" sz="2400" b="1" dirty="0" smtClean="0">
                <a:ea typeface="宋体" pitchFamily="2" charset="-122"/>
              </a:rPr>
              <a:t>Modeling</a:t>
            </a:r>
          </a:p>
          <a:p>
            <a:pPr eaLnBrk="1" hangingPunct="1"/>
            <a:r>
              <a:rPr lang="en-US" altLang="zh-CN" sz="2400" b="1" dirty="0" smtClean="0">
                <a:ea typeface="宋体" pitchFamily="2" charset="-122"/>
              </a:rPr>
              <a:t>Tool Development </a:t>
            </a:r>
          </a:p>
          <a:p>
            <a:pPr eaLnBrk="1" hangingPunct="1"/>
            <a:r>
              <a:rPr lang="en-US" altLang="zh-CN" sz="2400" b="1" dirty="0" smtClean="0">
                <a:ea typeface="宋体" pitchFamily="2" charset="-122"/>
              </a:rPr>
              <a:t>Presentations and Reports</a:t>
            </a:r>
          </a:p>
          <a:p>
            <a:pPr eaLnBrk="1" hangingPunct="1"/>
            <a:endParaRPr lang="zh-CN" altLang="en-US" sz="2400" b="1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zh-CN" sz="4000" b="1" dirty="0" smtClean="0">
                <a:ea typeface="宋体" pitchFamily="2" charset="-122"/>
              </a:rPr>
              <a:t>Tool Development</a:t>
            </a:r>
            <a:endParaRPr lang="en-US" altLang="zh-CN" sz="4000" b="1" dirty="0">
              <a:ea typeface="宋体" pitchFamily="2" charset="-122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01000" cy="4419600"/>
          </a:xfrm>
        </p:spPr>
        <p:txBody>
          <a:bodyPr/>
          <a:lstStyle/>
          <a:p>
            <a:pPr eaLnBrk="1" hangingPunct="1"/>
            <a:r>
              <a:rPr lang="en-US" altLang="zh-CN" sz="2800" b="1" dirty="0" smtClean="0">
                <a:ea typeface="宋体" pitchFamily="2" charset="-122"/>
              </a:rPr>
              <a:t>Task Director: John Harvey/ UIUC</a:t>
            </a:r>
            <a:endParaRPr lang="en-US" altLang="zh-CN" sz="2800" i="1" dirty="0" smtClean="0">
              <a:ea typeface="宋体" pitchFamily="2" charset="-122"/>
            </a:endParaRPr>
          </a:p>
          <a:p>
            <a:pPr eaLnBrk="1" hangingPunct="1"/>
            <a:r>
              <a:rPr lang="en-US" altLang="zh-CN" sz="2800" b="1" dirty="0" smtClean="0">
                <a:ea typeface="宋体" pitchFamily="2" charset="-122"/>
              </a:rPr>
              <a:t>Time-Line: Months 13-30</a:t>
            </a:r>
          </a:p>
          <a:p>
            <a:pPr eaLnBrk="1" hangingPunct="1"/>
            <a:r>
              <a:rPr lang="en-US" altLang="zh-CN" sz="2800" b="1" dirty="0" smtClean="0">
                <a:ea typeface="宋体" pitchFamily="2" charset="-122"/>
              </a:rPr>
              <a:t>Deliverables</a:t>
            </a:r>
            <a:r>
              <a:rPr lang="en-US" altLang="zh-CN" b="1" dirty="0" smtClean="0">
                <a:ea typeface="宋体" pitchFamily="2" charset="-122"/>
              </a:rPr>
              <a:t>: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Develop a simplified Life Cycle Cost Analysis (LCCA) tool</a:t>
            </a:r>
          </a:p>
          <a:p>
            <a:pPr lvl="2" eaLnBrk="1" hangingPunct="1"/>
            <a:r>
              <a:rPr lang="en-US" altLang="zh-CN" b="1" dirty="0" smtClean="0">
                <a:ea typeface="宋体" pitchFamily="2" charset="-122"/>
              </a:rPr>
              <a:t>Simple and user-friendly</a:t>
            </a:r>
          </a:p>
          <a:p>
            <a:pPr lvl="2" eaLnBrk="1" hangingPunct="1"/>
            <a:r>
              <a:rPr lang="en-US" altLang="zh-CN" b="1" dirty="0" smtClean="0">
                <a:ea typeface="宋体" pitchFamily="2" charset="-122"/>
              </a:rPr>
              <a:t>Web-based or stand-alone package</a:t>
            </a:r>
          </a:p>
          <a:p>
            <a:pPr marL="609600" indent="-609600" eaLnBrk="1" hangingPunct="1"/>
            <a:endParaRPr lang="zh-CN" altLang="en-US" b="1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735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Presentations and Reports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Presentation and preparation of articles for periodicals (TRB, ASCE, AAPT, among others)</a:t>
            </a:r>
          </a:p>
          <a:p>
            <a:r>
              <a:rPr lang="en-US" b="1" dirty="0" smtClean="0"/>
              <a:t>Reports (All): </a:t>
            </a:r>
          </a:p>
          <a:p>
            <a:pPr lvl="1"/>
            <a:r>
              <a:rPr lang="en-US" b="1" dirty="0" smtClean="0"/>
              <a:t>Phase I: 3rd month?</a:t>
            </a:r>
          </a:p>
          <a:p>
            <a:pPr lvl="1"/>
            <a:r>
              <a:rPr lang="en-US" b="1" dirty="0" smtClean="0"/>
              <a:t>Phase II: 21</a:t>
            </a:r>
            <a:r>
              <a:rPr lang="en-US" b="1" baseline="30000" dirty="0" smtClean="0"/>
              <a:t>st</a:t>
            </a:r>
            <a:r>
              <a:rPr lang="en-US" b="1" dirty="0" smtClean="0"/>
              <a:t>-30</a:t>
            </a:r>
            <a:r>
              <a:rPr lang="en-US" b="1" baseline="30000" dirty="0" smtClean="0"/>
              <a:t>th</a:t>
            </a:r>
            <a:r>
              <a:rPr lang="en-US" b="1" dirty="0" smtClean="0"/>
              <a:t> month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35082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2" name="Rectangle 2331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80808"/>
              </a:solidFill>
              <a:effectLst/>
              <a:latin typeface="Arial" charset="0"/>
              <a:ea typeface="Gulim" pitchFamily="34" charset="-127"/>
            </a:endParaRPr>
          </a:p>
        </p:txBody>
      </p:sp>
      <p:graphicFrame>
        <p:nvGraphicFramePr>
          <p:cNvPr id="2331" name="Table 23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0878252"/>
              </p:ext>
            </p:extLst>
          </p:nvPr>
        </p:nvGraphicFramePr>
        <p:xfrm>
          <a:off x="19056" y="7850"/>
          <a:ext cx="9143994" cy="6850150"/>
        </p:xfrm>
        <a:graphic>
          <a:graphicData uri="http://schemas.openxmlformats.org/drawingml/2006/table">
            <a:tbl>
              <a:tblPr/>
              <a:tblGrid>
                <a:gridCol w="1986116"/>
                <a:gridCol w="550606"/>
                <a:gridCol w="550606"/>
                <a:gridCol w="550606"/>
                <a:gridCol w="550606"/>
                <a:gridCol w="550606"/>
                <a:gridCol w="550606"/>
                <a:gridCol w="550606"/>
                <a:gridCol w="550606"/>
                <a:gridCol w="550606"/>
                <a:gridCol w="550606"/>
                <a:gridCol w="550606"/>
                <a:gridCol w="550606"/>
                <a:gridCol w="550606"/>
              </a:tblGrid>
              <a:tr h="29034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I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II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346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TASK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sng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University of Illinois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I. Al-Qadi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J. Baek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Chakroborty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J. Kern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Research Assistant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 Assistant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sng" strike="noStrike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UC-Davis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J. Harvey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 Jones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RZ Wu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T. Wang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APT crew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sng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Florida DOT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B. Choubane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James Greene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sng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Delft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T. Scarpas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Xueyan Liu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sng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CIRS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3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 De Beer</a:t>
                      </a:r>
                    </a:p>
                  </a:txBody>
                  <a:tcPr marL="9427" marR="9427" marT="942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427" marR="9427" marT="9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33" name="Rectangle 2332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80808"/>
              </a:solidFill>
              <a:effectLst/>
              <a:latin typeface="Arial" charset="0"/>
              <a:ea typeface="Gulim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152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80808"/>
              </a:solidFill>
              <a:effectLst/>
              <a:latin typeface="Arial" charset="0"/>
              <a:ea typeface="Gulim" pitchFamily="34" charset="-127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27473622"/>
              </p:ext>
            </p:extLst>
          </p:nvPr>
        </p:nvGraphicFramePr>
        <p:xfrm>
          <a:off x="0" y="19050"/>
          <a:ext cx="9144020" cy="7010406"/>
        </p:xfrm>
        <a:graphic>
          <a:graphicData uri="http://schemas.openxmlformats.org/drawingml/2006/table">
            <a:tbl>
              <a:tblPr/>
              <a:tblGrid>
                <a:gridCol w="782372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  <a:gridCol w="232268"/>
              </a:tblGrid>
              <a:tr h="3894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6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TASKS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Phase 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Phase 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6374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zh-CN" sz="4000" b="1" dirty="0">
                <a:ea typeface="宋体" pitchFamily="2" charset="-122"/>
              </a:rPr>
              <a:t>Literature Review and Synthesis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01000" cy="4419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 Director: Imad Al-Qadi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Time-Line: Months 1-3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</a:t>
            </a:r>
            <a:r>
              <a:rPr lang="en-US" altLang="zh-CN" b="1" dirty="0" smtClean="0">
                <a:ea typeface="宋体" pitchFamily="2" charset="-122"/>
              </a:rPr>
              <a:t>: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Summarize the research on wide-base tires including:</a:t>
            </a:r>
          </a:p>
          <a:p>
            <a:pPr lvl="2" eaLnBrk="1" hangingPunct="1"/>
            <a:r>
              <a:rPr lang="en-US" altLang="zh-CN" b="1" dirty="0" smtClean="0">
                <a:ea typeface="宋体" pitchFamily="2" charset="-122"/>
              </a:rPr>
              <a:t>Field measurements</a:t>
            </a:r>
          </a:p>
          <a:p>
            <a:pPr lvl="2" eaLnBrk="1" hangingPunct="1"/>
            <a:r>
              <a:rPr lang="en-US" altLang="zh-CN" b="1" dirty="0" smtClean="0">
                <a:ea typeface="宋体" pitchFamily="2" charset="-122"/>
              </a:rPr>
              <a:t>Theoretical Analysis/ modeling approaches</a:t>
            </a:r>
          </a:p>
          <a:p>
            <a:pPr lvl="2" eaLnBrk="1" hangingPunct="1"/>
            <a:r>
              <a:rPr lang="en-US" altLang="zh-CN" b="1" dirty="0" smtClean="0">
                <a:ea typeface="宋体" pitchFamily="2" charset="-122"/>
              </a:rPr>
              <a:t>Effect of WBT on vehicle handling, safety, tire-road noise, and environment</a:t>
            </a:r>
          </a:p>
          <a:p>
            <a:pPr marL="0" indent="0" eaLnBrk="1" hangingPunct="1">
              <a:buNone/>
            </a:pPr>
            <a:endParaRPr lang="zh-CN" altLang="en-US" b="1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898525"/>
          </a:xfrm>
        </p:spPr>
        <p:txBody>
          <a:bodyPr/>
          <a:lstStyle/>
          <a:p>
            <a:r>
              <a:rPr lang="en-US" altLang="zh-CN" b="1" dirty="0">
                <a:ea typeface="宋体" pitchFamily="2" charset="-122"/>
              </a:rPr>
              <a:t>Accelerated Pavement </a:t>
            </a:r>
            <a:r>
              <a:rPr lang="en-US" altLang="zh-CN" b="1" dirty="0" smtClean="0">
                <a:ea typeface="宋体" pitchFamily="2" charset="-122"/>
              </a:rPr>
              <a:t>Testing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8925"/>
            <a:ext cx="8610600" cy="4572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 Director: John Harvey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Time-Line: 3</a:t>
            </a:r>
            <a:r>
              <a:rPr lang="en-US" altLang="zh-CN" sz="2800" b="1" baseline="30000" dirty="0" smtClean="0">
                <a:ea typeface="宋体" pitchFamily="2" charset="-122"/>
              </a:rPr>
              <a:t>rd</a:t>
            </a:r>
            <a:r>
              <a:rPr lang="en-US" altLang="zh-CN" sz="2800" b="1" dirty="0" smtClean="0">
                <a:ea typeface="宋体" pitchFamily="2" charset="-122"/>
              </a:rPr>
              <a:t> month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Tasks</a:t>
            </a:r>
            <a:r>
              <a:rPr lang="en-US" altLang="zh-CN" b="1" dirty="0" smtClean="0">
                <a:ea typeface="宋体" pitchFamily="2" charset="-122"/>
              </a:rPr>
              <a:t>: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Detailed test sections and instrumentation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Describe Accelerated Pavement Testing (APT) program</a:t>
            </a:r>
          </a:p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Identify in-situ APT section material characteristics</a:t>
            </a:r>
          </a:p>
          <a:p>
            <a:pPr marL="609600" indent="-609600" eaLnBrk="1" hangingPunct="1"/>
            <a:endParaRPr lang="zh-CN" altLang="en-US" b="1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26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898525"/>
          </a:xfrm>
        </p:spPr>
        <p:txBody>
          <a:bodyPr/>
          <a:lstStyle/>
          <a:p>
            <a:r>
              <a:rPr lang="en-US" altLang="zh-CN" sz="3600" b="1" dirty="0">
                <a:ea typeface="宋体" pitchFamily="2" charset="-122"/>
              </a:rPr>
              <a:t>Accelerated Pavement </a:t>
            </a:r>
            <a:r>
              <a:rPr lang="en-US" altLang="zh-CN" sz="3600" b="1" dirty="0" smtClean="0">
                <a:ea typeface="宋体" pitchFamily="2" charset="-122"/>
              </a:rPr>
              <a:t>Testing</a:t>
            </a:r>
            <a:endParaRPr lang="en-US" sz="36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905375"/>
            <a:ext cx="8610600" cy="1225550"/>
          </a:xfrm>
        </p:spPr>
        <p:txBody>
          <a:bodyPr/>
          <a:lstStyle/>
          <a:p>
            <a:pPr lvl="1" eaLnBrk="1" hangingPunct="1"/>
            <a:r>
              <a:rPr lang="en-US" b="1" dirty="0" smtClean="0">
                <a:ea typeface="宋体" pitchFamily="2" charset="-122"/>
              </a:rPr>
              <a:t>Laser beam to measure surface deformation</a:t>
            </a:r>
          </a:p>
          <a:p>
            <a:pPr lvl="1" eaLnBrk="1" hangingPunct="1"/>
            <a:r>
              <a:rPr lang="en-US" b="1" dirty="0" smtClean="0">
                <a:ea typeface="宋体" pitchFamily="2" charset="-122"/>
              </a:rPr>
              <a:t>Possible granular material deflection measurements</a:t>
            </a:r>
          </a:p>
          <a:p>
            <a:pPr marL="609600" indent="-609600" eaLnBrk="1" hangingPunct="1"/>
            <a:endParaRPr lang="zh-CN" altLang="en-US" b="1" dirty="0" smtClean="0">
              <a:ea typeface="宋体" pitchFamily="2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519" b="3987"/>
          <a:stretch/>
        </p:blipFill>
        <p:spPr bwMode="auto">
          <a:xfrm>
            <a:off x="990600" y="1603744"/>
            <a:ext cx="7536966" cy="3252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2529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ea typeface="宋体" pitchFamily="2" charset="-122"/>
              </a:rPr>
              <a:t>Modeling </a:t>
            </a:r>
            <a:r>
              <a:rPr lang="en-US" altLang="zh-CN" b="1" dirty="0" smtClean="0">
                <a:ea typeface="宋体" pitchFamily="2" charset="-122"/>
              </a:rPr>
              <a:t>Framework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8925"/>
            <a:ext cx="8534400" cy="4572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 Directors: Tom Scarpas/ Imad </a:t>
            </a:r>
            <a:r>
              <a:rPr lang="en-US" altLang="zh-CN" sz="2800" b="1" dirty="0">
                <a:ea typeface="宋体" pitchFamily="2" charset="-122"/>
              </a:rPr>
              <a:t>Al-Qadi </a:t>
            </a:r>
            <a:endParaRPr lang="en-US" altLang="zh-CN" sz="2800" b="1" dirty="0" smtClean="0">
              <a:ea typeface="宋体" pitchFamily="2" charset="-122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Time-Line: 3</a:t>
            </a:r>
            <a:r>
              <a:rPr lang="en-US" altLang="zh-CN" sz="2800" b="1" baseline="30000" dirty="0" smtClean="0">
                <a:ea typeface="宋体" pitchFamily="2" charset="-122"/>
              </a:rPr>
              <a:t>rd</a:t>
            </a:r>
            <a:r>
              <a:rPr lang="en-US" altLang="zh-CN" sz="2800" b="1" dirty="0" smtClean="0">
                <a:ea typeface="宋体" pitchFamily="2" charset="-122"/>
              </a:rPr>
              <a:t> month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en-US" altLang="zh-CN" sz="2800" b="1" dirty="0" smtClean="0">
                <a:ea typeface="宋体" pitchFamily="2" charset="-122"/>
              </a:rPr>
              <a:t>Task</a:t>
            </a:r>
            <a:r>
              <a:rPr lang="en-US" altLang="zh-CN" b="1" dirty="0" smtClean="0">
                <a:ea typeface="宋体" pitchFamily="2" charset="-122"/>
              </a:rPr>
              <a:t>:</a:t>
            </a:r>
          </a:p>
          <a:p>
            <a:pPr marL="1047750" lvl="1" indent="-412750" eaLnBrk="1" hangingPunct="1"/>
            <a:r>
              <a:rPr lang="en-US" altLang="zh-CN" b="1" dirty="0" smtClean="0">
                <a:ea typeface="宋体" pitchFamily="2" charset="-122"/>
              </a:rPr>
              <a:t>Material characterization:</a:t>
            </a:r>
          </a:p>
          <a:p>
            <a:pPr marL="1517650" lvl="2" indent="-412750" eaLnBrk="1" hangingPunct="1"/>
            <a:r>
              <a:rPr lang="en-US" altLang="zh-CN" b="1" dirty="0" smtClean="0">
                <a:ea typeface="宋体" pitchFamily="2" charset="-122"/>
              </a:rPr>
              <a:t>Complex modulus test at various frequencies and temperatures</a:t>
            </a:r>
          </a:p>
          <a:p>
            <a:pPr marL="1517650" lvl="2" indent="-412750" eaLnBrk="1" hangingPunct="1"/>
            <a:r>
              <a:rPr lang="en-US" altLang="zh-CN" b="1" dirty="0" smtClean="0">
                <a:ea typeface="宋体" pitchFamily="2" charset="-122"/>
              </a:rPr>
              <a:t>Performance tests</a:t>
            </a:r>
          </a:p>
          <a:p>
            <a:pPr marL="1517650" lvl="2" indent="-412750" eaLnBrk="1" hangingPunct="1"/>
            <a:r>
              <a:rPr lang="en-US" altLang="zh-CN" b="1" dirty="0" smtClean="0">
                <a:ea typeface="宋体" pitchFamily="2" charset="-122"/>
              </a:rPr>
              <a:t>Cyclic test (</a:t>
            </a:r>
            <a:r>
              <a:rPr lang="en-US" altLang="zh-CN" b="1" dirty="0" err="1" smtClean="0">
                <a:ea typeface="宋体" pitchFamily="2" charset="-122"/>
              </a:rPr>
              <a:t>Elasto</a:t>
            </a:r>
            <a:r>
              <a:rPr lang="en-US" altLang="zh-CN" b="1" dirty="0" smtClean="0">
                <a:ea typeface="宋体" pitchFamily="2" charset="-122"/>
              </a:rPr>
              <a:t>-</a:t>
            </a:r>
            <a:r>
              <a:rPr lang="en-US" altLang="zh-CN" b="1" dirty="0" err="1" smtClean="0">
                <a:ea typeface="宋体" pitchFamily="2" charset="-122"/>
              </a:rPr>
              <a:t>Visco</a:t>
            </a:r>
            <a:r>
              <a:rPr lang="en-US" altLang="zh-CN" b="1" dirty="0" smtClean="0">
                <a:ea typeface="宋体" pitchFamily="2" charset="-122"/>
              </a:rPr>
              <a:t>-Plastic)</a:t>
            </a:r>
          </a:p>
        </p:txBody>
      </p:sp>
    </p:spTree>
    <p:extLst>
      <p:ext uri="{BB962C8B-B14F-4D97-AF65-F5344CB8AC3E}">
        <p14:creationId xmlns:p14="http://schemas.microsoft.com/office/powerpoint/2010/main" xmlns="" val="93430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>
                <a:ea typeface="宋体" pitchFamily="2" charset="-122"/>
              </a:rPr>
              <a:t>Modeling </a:t>
            </a:r>
            <a:r>
              <a:rPr lang="en-US" altLang="zh-CN" sz="3600" b="1" dirty="0" smtClean="0">
                <a:ea typeface="宋体" pitchFamily="2" charset="-122"/>
              </a:rPr>
              <a:t>Framework (cont’d)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87751816"/>
              </p:ext>
            </p:extLst>
          </p:nvPr>
        </p:nvGraphicFramePr>
        <p:xfrm>
          <a:off x="698499" y="2514599"/>
          <a:ext cx="8216901" cy="4267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3843"/>
                <a:gridCol w="1173843"/>
                <a:gridCol w="1173843"/>
                <a:gridCol w="1173843"/>
                <a:gridCol w="1173843"/>
                <a:gridCol w="1173843"/>
                <a:gridCol w="1173843"/>
              </a:tblGrid>
              <a:tr h="9145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</a:rPr>
                        <a:t>Tire Type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</a:rPr>
                        <a:t>Inflation Pressure (psi)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</a:rPr>
                        <a:t>Tire Loading (kips)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318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</a:rPr>
                        <a:t>NGWB and Dual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80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14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1318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</a:rPr>
                        <a:t>NGWB and Dual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100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14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1318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</a:rPr>
                        <a:t>NGWB and Dual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110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10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14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1318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</a:rPr>
                        <a:t>NGWB and Dual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125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6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10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14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4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</a:rPr>
                        <a:t>Dual Only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60/110*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6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10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14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18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4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effectLst/>
                        </a:rPr>
                        <a:t>Dual Only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80/110*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6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10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14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effectLst/>
                        </a:rPr>
                        <a:t>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9900" y="1447800"/>
            <a:ext cx="82296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377950" indent="-468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+mn-lt"/>
              </a:defRPr>
            </a:lvl3pPr>
            <a:lvl4pPr marL="1827213" indent="-4381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297113" indent="-468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1" hangingPunct="1"/>
            <a:r>
              <a:rPr lang="en-US" altLang="zh-CN" b="1" dirty="0" smtClean="0">
                <a:ea typeface="宋体" pitchFamily="2" charset="-122"/>
              </a:rPr>
              <a:t>Tire 3D contact stress measurements and load-deflection curves</a:t>
            </a:r>
          </a:p>
          <a:p>
            <a:pPr marL="0" indent="0" eaLnBrk="1" hangingPunct="1">
              <a:buNone/>
            </a:pPr>
            <a:endParaRPr lang="zh-CN" altLang="en-US" b="1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356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16">
      <a:dk1>
        <a:srgbClr val="005DAB"/>
      </a:dk1>
      <a:lt1>
        <a:srgbClr val="FFFFFF"/>
      </a:lt1>
      <a:dk2>
        <a:srgbClr val="005DAB"/>
      </a:dk2>
      <a:lt2>
        <a:srgbClr val="005DAB"/>
      </a:lt2>
      <a:accent1>
        <a:srgbClr val="22B14C"/>
      </a:accent1>
      <a:accent2>
        <a:srgbClr val="F7941D"/>
      </a:accent2>
      <a:accent3>
        <a:srgbClr val="FFFFFF"/>
      </a:accent3>
      <a:accent4>
        <a:srgbClr val="004E91"/>
      </a:accent4>
      <a:accent5>
        <a:srgbClr val="ABD5B2"/>
      </a:accent5>
      <a:accent6>
        <a:srgbClr val="E08619"/>
      </a:accent6>
      <a:hlink>
        <a:srgbClr val="005DAB"/>
      </a:hlink>
      <a:folHlink>
        <a:srgbClr val="005DAB"/>
      </a:folHlink>
    </a:clrScheme>
    <a:fontScheme name="Quadra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80808"/>
            </a:solidFill>
            <a:effectLst/>
            <a:latin typeface="Arial" charset="0"/>
            <a:ea typeface="Gulim" pitchFamily="34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80808"/>
            </a:solidFill>
            <a:effectLst/>
            <a:latin typeface="Arial" charset="0"/>
            <a:ea typeface="Gulim" pitchFamily="34" charset="-127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10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F7941D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E08619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1">
        <a:dk1>
          <a:srgbClr val="000000"/>
        </a:dk1>
        <a:lt1>
          <a:srgbClr val="FFFFFF"/>
        </a:lt1>
        <a:dk2>
          <a:srgbClr val="420000"/>
        </a:dk2>
        <a:lt2>
          <a:srgbClr val="005DAB"/>
        </a:lt2>
        <a:accent1>
          <a:srgbClr val="CCCC00"/>
        </a:accent1>
        <a:accent2>
          <a:srgbClr val="F7941D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E08619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2">
        <a:dk1>
          <a:srgbClr val="000000"/>
        </a:dk1>
        <a:lt1>
          <a:srgbClr val="FFFFFF"/>
        </a:lt1>
        <a:dk2>
          <a:srgbClr val="420000"/>
        </a:dk2>
        <a:lt2>
          <a:srgbClr val="005DAB"/>
        </a:lt2>
        <a:accent1>
          <a:srgbClr val="22B14C"/>
        </a:accent1>
        <a:accent2>
          <a:srgbClr val="F7941D"/>
        </a:accent2>
        <a:accent3>
          <a:srgbClr val="FFFFFF"/>
        </a:accent3>
        <a:accent4>
          <a:srgbClr val="000000"/>
        </a:accent4>
        <a:accent5>
          <a:srgbClr val="ABD5B2"/>
        </a:accent5>
        <a:accent6>
          <a:srgbClr val="E08619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3">
        <a:dk1>
          <a:srgbClr val="000000"/>
        </a:dk1>
        <a:lt1>
          <a:srgbClr val="FFFFFF"/>
        </a:lt1>
        <a:dk2>
          <a:srgbClr val="420000"/>
        </a:dk2>
        <a:lt2>
          <a:srgbClr val="005DAB"/>
        </a:lt2>
        <a:accent1>
          <a:srgbClr val="22B14C"/>
        </a:accent1>
        <a:accent2>
          <a:srgbClr val="F7941D"/>
        </a:accent2>
        <a:accent3>
          <a:srgbClr val="FFFFFF"/>
        </a:accent3>
        <a:accent4>
          <a:srgbClr val="000000"/>
        </a:accent4>
        <a:accent5>
          <a:srgbClr val="ABD5B2"/>
        </a:accent5>
        <a:accent6>
          <a:srgbClr val="E08619"/>
        </a:accent6>
        <a:hlink>
          <a:srgbClr val="005DAB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4">
        <a:dk1>
          <a:srgbClr val="000000"/>
        </a:dk1>
        <a:lt1>
          <a:srgbClr val="FFFFFF"/>
        </a:lt1>
        <a:dk2>
          <a:srgbClr val="420000"/>
        </a:dk2>
        <a:lt2>
          <a:srgbClr val="005DAB"/>
        </a:lt2>
        <a:accent1>
          <a:srgbClr val="22B14C"/>
        </a:accent1>
        <a:accent2>
          <a:srgbClr val="F7941D"/>
        </a:accent2>
        <a:accent3>
          <a:srgbClr val="FFFFFF"/>
        </a:accent3>
        <a:accent4>
          <a:srgbClr val="000000"/>
        </a:accent4>
        <a:accent5>
          <a:srgbClr val="ABD5B2"/>
        </a:accent5>
        <a:accent6>
          <a:srgbClr val="E08619"/>
        </a:accent6>
        <a:hlink>
          <a:srgbClr val="005DAB"/>
        </a:hlink>
        <a:folHlink>
          <a:srgbClr val="005DA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5">
        <a:dk1>
          <a:srgbClr val="000000"/>
        </a:dk1>
        <a:lt1>
          <a:srgbClr val="FFFFFF"/>
        </a:lt1>
        <a:dk2>
          <a:srgbClr val="005DAB"/>
        </a:dk2>
        <a:lt2>
          <a:srgbClr val="005DAB"/>
        </a:lt2>
        <a:accent1>
          <a:srgbClr val="22B14C"/>
        </a:accent1>
        <a:accent2>
          <a:srgbClr val="F7941D"/>
        </a:accent2>
        <a:accent3>
          <a:srgbClr val="FFFFFF"/>
        </a:accent3>
        <a:accent4>
          <a:srgbClr val="000000"/>
        </a:accent4>
        <a:accent5>
          <a:srgbClr val="ABD5B2"/>
        </a:accent5>
        <a:accent6>
          <a:srgbClr val="E08619"/>
        </a:accent6>
        <a:hlink>
          <a:srgbClr val="005DAB"/>
        </a:hlink>
        <a:folHlink>
          <a:srgbClr val="005DA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6">
        <a:dk1>
          <a:srgbClr val="005DAB"/>
        </a:dk1>
        <a:lt1>
          <a:srgbClr val="FFFFFF"/>
        </a:lt1>
        <a:dk2>
          <a:srgbClr val="005DAB"/>
        </a:dk2>
        <a:lt2>
          <a:srgbClr val="005DAB"/>
        </a:lt2>
        <a:accent1>
          <a:srgbClr val="22B14C"/>
        </a:accent1>
        <a:accent2>
          <a:srgbClr val="F7941D"/>
        </a:accent2>
        <a:accent3>
          <a:srgbClr val="FFFFFF"/>
        </a:accent3>
        <a:accent4>
          <a:srgbClr val="004E91"/>
        </a:accent4>
        <a:accent5>
          <a:srgbClr val="ABD5B2"/>
        </a:accent5>
        <a:accent6>
          <a:srgbClr val="E08619"/>
        </a:accent6>
        <a:hlink>
          <a:srgbClr val="005DAB"/>
        </a:hlink>
        <a:folHlink>
          <a:srgbClr val="005DA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4021</TotalTime>
  <Words>810</Words>
  <Application>Microsoft Office PowerPoint</Application>
  <PresentationFormat>On-screen Show (4:3)</PresentationFormat>
  <Paragraphs>1101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Quadrant</vt:lpstr>
      <vt:lpstr>  </vt:lpstr>
      <vt:lpstr>Outline</vt:lpstr>
      <vt:lpstr>Slide 3</vt:lpstr>
      <vt:lpstr>Slide 4</vt:lpstr>
      <vt:lpstr>Literature Review and Synthesis</vt:lpstr>
      <vt:lpstr>Accelerated Pavement Testing</vt:lpstr>
      <vt:lpstr>Accelerated Pavement Testing</vt:lpstr>
      <vt:lpstr>Modeling Framework</vt:lpstr>
      <vt:lpstr>Modeling Framework (cont’d)</vt:lpstr>
      <vt:lpstr>Prediction of Tire-Pavement Contact Stresses</vt:lpstr>
      <vt:lpstr>Finite Element Simulations</vt:lpstr>
      <vt:lpstr>Quantification of Pavement Damage</vt:lpstr>
      <vt:lpstr>Development of Analysis Tool</vt:lpstr>
      <vt:lpstr>LCCA and LCA</vt:lpstr>
      <vt:lpstr>Implementation and Marketing Plan</vt:lpstr>
      <vt:lpstr>Phase 2</vt:lpstr>
      <vt:lpstr>Preparation of Experimental Equipment</vt:lpstr>
      <vt:lpstr>Conduct of Experiments</vt:lpstr>
      <vt:lpstr>Modeling</vt:lpstr>
      <vt:lpstr>Tool Development</vt:lpstr>
      <vt:lpstr>Presentations and Reports</vt:lpstr>
    </vt:vector>
  </TitlesOfParts>
  <Company>uiuc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Leslie Sweet</dc:creator>
  <cp:lastModifiedBy>llcarpen</cp:lastModifiedBy>
  <cp:revision>87</cp:revision>
  <cp:lastPrinted>2011-04-26T18:16:35Z</cp:lastPrinted>
  <dcterms:created xsi:type="dcterms:W3CDTF">2007-11-28T19:57:53Z</dcterms:created>
  <dcterms:modified xsi:type="dcterms:W3CDTF">2011-06-14T20:51:02Z</dcterms:modified>
</cp:coreProperties>
</file>