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2"/>
  </p:notesMasterIdLst>
  <p:handoutMasterIdLst>
    <p:handoutMasterId r:id="rId13"/>
  </p:handoutMasterIdLst>
  <p:sldIdLst>
    <p:sldId id="1374" r:id="rId5"/>
    <p:sldId id="1376" r:id="rId6"/>
    <p:sldId id="1371" r:id="rId7"/>
    <p:sldId id="1379" r:id="rId8"/>
    <p:sldId id="1370" r:id="rId9"/>
    <p:sldId id="1380" r:id="rId10"/>
    <p:sldId id="137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tista, Emil (DOT)" initials="BE(" lastIdx="13" clrIdx="0">
    <p:extLst>
      <p:ext uri="{19B8F6BF-5375-455C-9EA6-DF929625EA0E}">
        <p15:presenceInfo xmlns:p15="http://schemas.microsoft.com/office/powerpoint/2012/main" userId="S::Emil.Bautista@state.mn.us::7866a937-9ce3-42d8-9520-af8d344984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738"/>
    <a:srgbClr val="78BE21"/>
    <a:srgbClr val="FF9900"/>
    <a:srgbClr val="00A3E2"/>
    <a:srgbClr val="99D1FF"/>
    <a:srgbClr val="D6EDFF"/>
    <a:srgbClr val="003865"/>
    <a:srgbClr val="000000"/>
    <a:srgbClr val="E8E8E8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2491" autoAdjust="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7/28/2025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4CEE-7902-A870-6C97-2B9D4811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3A650-4024-2199-0FEA-CF2450751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F606A-6694-2156-A5F7-36C893F9B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27691-C7E4-F759-284B-043520A76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4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4CEE-7902-A870-6C97-2B9D4811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3A650-4024-2199-0FEA-CF2450751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F606A-6694-2156-A5F7-36C893F9B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Commonalities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Dan example for sensors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27691-C7E4-F759-284B-043520A76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7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4CEE-7902-A870-6C97-2B9D4811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3A650-4024-2199-0FEA-CF2450751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F606A-6694-2156-A5F7-36C893F9B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27691-C7E4-F759-284B-043520A76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9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14557-CDEB-3450-8D91-793FCD651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7BFFB-2553-DE04-0649-C504E909B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C1DF0-7E60-6AE5-BF56-743121BFA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FE3B2-B20B-38D0-F74C-81941A3A8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4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4AE7-8E9A-635A-9CEE-E8140A02F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F1905-6091-DB65-833F-482349A76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47DDF-966A-C245-5616-E72077611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6C011-C2D0-EFB9-2F78-15DAD764D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0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6933-FC75-7B7F-E048-0CA593161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DF30C5-57BA-2478-C738-4F0A5BE37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2FFE8D-FCCA-75BC-23C0-ED01BBC32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D3BA1-74CD-F23B-1A80-78B07AFBF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8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A3433-179E-D7BC-3AA4-9E49B2044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63EC7-C267-7D56-021E-DA243E59C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E85E5-4A4F-9660-34AC-3F3B8E0A2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0B69F-0743-D666-F804-D6C2F08AA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5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 descr="Minnesota Department of Transportation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952" y="1517766"/>
            <a:ext cx="6099048" cy="12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 descr="Minnesota Department of Transportation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952" y="1517904"/>
            <a:ext cx="6099048" cy="14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Minnesota Department of Transportation logo">
            <a:extLst>
              <a:ext uri="{FF2B5EF4-FFF2-40B4-BE49-F238E27FC236}">
                <a16:creationId xmlns:a16="http://schemas.microsoft.com/office/drawing/2014/main" id="{CFBF528D-8230-4B1F-9954-2F2429ADF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44" y="5923329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Minnesota Department of Transportation logo">
            <a:extLst>
              <a:ext uri="{FF2B5EF4-FFF2-40B4-BE49-F238E27FC236}">
                <a16:creationId xmlns:a16="http://schemas.microsoft.com/office/drawing/2014/main" id="{4DFE43C7-A21E-42A2-90A1-13A0EA6EF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innesota Department of Transportation logo">
            <a:extLst>
              <a:ext uri="{FF2B5EF4-FFF2-40B4-BE49-F238E27FC236}">
                <a16:creationId xmlns:a16="http://schemas.microsoft.com/office/drawing/2014/main" id="{124F0BA2-5295-42F6-9BCF-245892B02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Department of Transportation logo">
            <a:extLst>
              <a:ext uri="{FF2B5EF4-FFF2-40B4-BE49-F238E27FC236}">
                <a16:creationId xmlns:a16="http://schemas.microsoft.com/office/drawing/2014/main" id="{747F3109-3EDA-4D30-8461-787A6E66C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11" r:id="rId4"/>
    <p:sldLayoutId id="2147483712" r:id="rId5"/>
    <p:sldLayoutId id="2147483790" r:id="rId6"/>
    <p:sldLayoutId id="2147483789" r:id="rId7"/>
    <p:sldLayoutId id="2147483714" r:id="rId8"/>
    <p:sldLayoutId id="2147483780" r:id="rId9"/>
    <p:sldLayoutId id="2147483773" r:id="rId10"/>
    <p:sldLayoutId id="2147483800" r:id="rId11"/>
    <p:sldLayoutId id="2147483688" r:id="rId12"/>
    <p:sldLayoutId id="2147483826" r:id="rId13"/>
    <p:sldLayoutId id="2147483801" r:id="rId14"/>
    <p:sldLayoutId id="2147483802" r:id="rId15"/>
    <p:sldLayoutId id="2147483803" r:id="rId16"/>
    <p:sldLayoutId id="2147483843" r:id="rId17"/>
    <p:sldLayoutId id="2147483844" r:id="rId18"/>
    <p:sldLayoutId id="2147483767" r:id="rId19"/>
    <p:sldLayoutId id="2147483771" r:id="rId20"/>
    <p:sldLayoutId id="2147483772" r:id="rId21"/>
    <p:sldLayoutId id="2147483820" r:id="rId22"/>
    <p:sldLayoutId id="2147483769" r:id="rId23"/>
    <p:sldLayoutId id="2147483770" r:id="rId24"/>
    <p:sldLayoutId id="2147483829" r:id="rId25"/>
    <p:sldLayoutId id="2147483732" r:id="rId26"/>
    <p:sldLayoutId id="2147483794" r:id="rId27"/>
    <p:sldLayoutId id="2147483733" r:id="rId28"/>
    <p:sldLayoutId id="2147483821" r:id="rId29"/>
    <p:sldLayoutId id="2147483805" r:id="rId30"/>
    <p:sldLayoutId id="2147483806" r:id="rId31"/>
    <p:sldLayoutId id="2147483822" r:id="rId32"/>
    <p:sldLayoutId id="2147483750" r:id="rId33"/>
    <p:sldLayoutId id="2147483765" r:id="rId34"/>
    <p:sldLayoutId id="2147483823" r:id="rId35"/>
    <p:sldLayoutId id="2147483809" r:id="rId36"/>
    <p:sldLayoutId id="2147483808" r:id="rId37"/>
    <p:sldLayoutId id="2147483824" r:id="rId38"/>
    <p:sldLayoutId id="2147483781" r:id="rId39"/>
    <p:sldLayoutId id="2147483825" r:id="rId40"/>
    <p:sldLayoutId id="2147483807" r:id="rId41"/>
    <p:sldLayoutId id="2147483838" r:id="rId42"/>
    <p:sldLayoutId id="2147483832" r:id="rId43"/>
    <p:sldLayoutId id="2147483830" r:id="rId44"/>
    <p:sldLayoutId id="2147483837" r:id="rId45"/>
    <p:sldLayoutId id="2147483831" r:id="rId46"/>
    <p:sldLayoutId id="2147483836" r:id="rId47"/>
    <p:sldLayoutId id="2147483833" r:id="rId48"/>
    <p:sldLayoutId id="2147483842" r:id="rId49"/>
    <p:sldLayoutId id="2147483841" r:id="rId50"/>
    <p:sldLayoutId id="2147483738" r:id="rId51"/>
    <p:sldLayoutId id="2147483739" r:id="rId52"/>
    <p:sldLayoutId id="2147483754" r:id="rId53"/>
    <p:sldLayoutId id="2147483755" r:id="rId54"/>
    <p:sldLayoutId id="2147483759" r:id="rId55"/>
    <p:sldLayoutId id="2147483753" r:id="rId56"/>
    <p:sldLayoutId id="2147483763" r:id="rId57"/>
    <p:sldLayoutId id="2147483762" r:id="rId58"/>
    <p:sldLayoutId id="2147483797" r:id="rId59"/>
    <p:sldLayoutId id="2147483827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oledfund.org/Details/Solicitation/16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A943C-8B80-8C15-BFCD-6E333A88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F9A3-6986-E30D-18AD-B9EE5CA1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Accelerated Pavement Testing Working Group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4780EB5-DCED-C41B-2BD3-2C14EDDA6CB7}"/>
              </a:ext>
            </a:extLst>
          </p:cNvPr>
          <p:cNvSpPr txBox="1">
            <a:spLocks/>
          </p:cNvSpPr>
          <p:nvPr/>
        </p:nvSpPr>
        <p:spPr bwMode="white">
          <a:xfrm>
            <a:off x="2692576" y="4794602"/>
            <a:ext cx="9292723" cy="1799446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tx1"/>
                </a:solidFill>
              </a:rPr>
              <a:t>2025 Pooled Fund Proposal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(developed for future partners to modify/share for internal funding requests)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8C878-A1AA-9334-4212-46DD0FA005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406220"/>
            <a:ext cx="4786619" cy="2915480"/>
          </a:xfrm>
          <a:prstGeom prst="rect">
            <a:avLst/>
          </a:prstGeom>
        </p:spPr>
      </p:pic>
      <p:pic>
        <p:nvPicPr>
          <p:cNvPr id="3" name="Picture 2" descr="Europe Control Map - Labeled">
            <a:extLst>
              <a:ext uri="{FF2B5EF4-FFF2-40B4-BE49-F238E27FC236}">
                <a16:creationId xmlns:a16="http://schemas.microsoft.com/office/drawing/2014/main" id="{C0D5FB1D-0514-AC79-34BA-A6A9CAE0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925" y="1406220"/>
            <a:ext cx="3577075" cy="28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p of Asia - Facts &amp; Information - Beautiful World Travel Guide">
            <a:extLst>
              <a:ext uri="{FF2B5EF4-FFF2-40B4-BE49-F238E27FC236}">
                <a16:creationId xmlns:a16="http://schemas.microsoft.com/office/drawing/2014/main" id="{DEFC3DBB-AA05-FEED-01C3-78E0DC41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86" y="1578471"/>
            <a:ext cx="3270052" cy="28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254EB-6D2A-E201-83D2-96DA2BB7F4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01" y="4766807"/>
            <a:ext cx="2069950" cy="17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4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A943C-8B80-8C15-BFCD-6E333A88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F9A3-6986-E30D-18AD-B9EE5CA1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Accelerated Pavement Testing (APT)</a:t>
            </a:r>
            <a:br>
              <a:rPr lang="en-US" b="1" dirty="0"/>
            </a:br>
            <a:r>
              <a:rPr lang="en-US" b="1" dirty="0"/>
              <a:t>(Types / Common Activities)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74780EB5-DCED-C41B-2BD3-2C14EDDA6CB7}"/>
              </a:ext>
            </a:extLst>
          </p:cNvPr>
          <p:cNvSpPr txBox="1">
            <a:spLocks/>
          </p:cNvSpPr>
          <p:nvPr/>
        </p:nvSpPr>
        <p:spPr bwMode="white">
          <a:xfrm>
            <a:off x="7248211" y="5400259"/>
            <a:ext cx="4143326" cy="145774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tx2"/>
                </a:solidFill>
              </a:rPr>
              <a:t>Heavy Vehicle Simulators - HVS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BFE98ED8-CE4D-6B77-AC96-B62433BDCC01}"/>
              </a:ext>
            </a:extLst>
          </p:cNvPr>
          <p:cNvSpPr txBox="1">
            <a:spLocks/>
          </p:cNvSpPr>
          <p:nvPr/>
        </p:nvSpPr>
        <p:spPr bwMode="white">
          <a:xfrm>
            <a:off x="415973" y="5589102"/>
            <a:ext cx="3040082" cy="1080054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tx2"/>
                </a:solidFill>
              </a:rPr>
              <a:t>Test Tracks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EF22E-A0F9-69F4-8618-A19030A34C9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94" b="9830"/>
          <a:stretch>
            <a:fillRect/>
          </a:stretch>
        </p:blipFill>
        <p:spPr bwMode="auto">
          <a:xfrm>
            <a:off x="2608638" y="1567840"/>
            <a:ext cx="2670250" cy="1609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EFC411-10DA-B7F8-E1A3-C1CE7CD2C9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73" y="2632572"/>
            <a:ext cx="2856769" cy="1896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98DB97-8C0A-9618-89DA-F03891462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1567840"/>
            <a:ext cx="5088055" cy="16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1FA329-3C07-615E-82BF-3259ED3BF8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6439" y="3439119"/>
            <a:ext cx="3430909" cy="1609324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1FE3FE-1043-ECF9-D7D4-C537BFFD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991" y="3266975"/>
            <a:ext cx="3290836" cy="21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DOT test road ...">
            <a:extLst>
              <a:ext uri="{FF2B5EF4-FFF2-40B4-BE49-F238E27FC236}">
                <a16:creationId xmlns:a16="http://schemas.microsoft.com/office/drawing/2014/main" id="{A21EFC48-F4EB-DB5C-6C90-23E61804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260" y="419066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4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A943C-8B80-8C15-BFCD-6E333A88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F9A3-6986-E30D-18AD-B9EE5CA1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Accelerated Pavement Testing Coordination</a:t>
            </a:r>
            <a:br>
              <a:rPr lang="en-US" b="1" dirty="0"/>
            </a:br>
            <a:r>
              <a:rPr lang="en-US" b="1" dirty="0"/>
              <a:t>(Past History)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23631-5357-1810-F34F-9F57A55351DF}"/>
              </a:ext>
            </a:extLst>
          </p:cNvPr>
          <p:cNvSpPr txBox="1"/>
          <p:nvPr/>
        </p:nvSpPr>
        <p:spPr>
          <a:xfrm>
            <a:off x="108287" y="1474295"/>
            <a:ext cx="119754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TRB Pre-2018, AFD40 </a:t>
            </a:r>
            <a:r>
              <a:rPr lang="en-US" sz="2400" b="1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(Full Scale Accelerated Pavement Testing Committee)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AFD40(1) focused on the 6 international conferences 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AFD40(2) provided APT facilities to share yearly updates at TRB and this monthly seminar</a:t>
            </a:r>
          </a:p>
          <a:p>
            <a:r>
              <a:rPr lang="en-US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2009-2014 Consortium of Accelerated Pavement Testing (CAPT) PF </a:t>
            </a:r>
            <a:r>
              <a:rPr lang="en-US" sz="2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TPF-5(070)</a:t>
            </a:r>
            <a:endParaRPr lang="en-US" sz="28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/>
            <a:r>
              <a:rPr lang="en-US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TRB Post-2018, AKP40 </a:t>
            </a:r>
            <a:r>
              <a:rPr lang="en-US" sz="24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(AKP40 Committee: Pavement Structural Testing and Evaluation)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Combined accelerated pavement testing and structural evaluation of pavements into one committee.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Developed the 2025 7</a:t>
            </a:r>
            <a:r>
              <a:rPr lang="en-US" sz="2400" baseline="30000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international conference at NCAT</a:t>
            </a:r>
            <a:r>
              <a:rPr lang="en-US" sz="2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Future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Current APT facilities are in need for a forum to focus on APT related efforts.</a:t>
            </a:r>
            <a:r>
              <a:rPr lang="en-US" sz="2400" b="1" dirty="0">
                <a:solidFill>
                  <a:srgbClr val="212529"/>
                </a:solidFill>
                <a:latin typeface="Calibri" panose="020F0502020204030204" pitchFamily="34" charset="0"/>
              </a:rPr>
              <a:t>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1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69813-80D6-1D3A-BEB8-F33805819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1C58-9B11-E8C6-2AD3-941A9F4B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Accelerated Pavement Testing Working Group</a:t>
            </a:r>
            <a:br>
              <a:rPr lang="en-US" b="1" dirty="0"/>
            </a:br>
            <a:r>
              <a:rPr lang="en-US" b="1" dirty="0"/>
              <a:t>(Proposed Tasks)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F1FC9-D90F-BF68-F0D7-85C451BA44CE}"/>
              </a:ext>
            </a:extLst>
          </p:cNvPr>
          <p:cNvSpPr txBox="1"/>
          <p:nvPr/>
        </p:nvSpPr>
        <p:spPr>
          <a:xfrm>
            <a:off x="216573" y="1355026"/>
            <a:ext cx="117588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Members/Funding Levels will have final say on what gets done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Expected to hire a consultant to do the work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Discussion of tasks</a:t>
            </a:r>
          </a:p>
          <a:p>
            <a:pPr marL="0" lvl="1"/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0" lvl="1"/>
            <a:r>
              <a:rPr lang="en-US" sz="2800" dirty="0">
                <a:hlinkClick r:id="rId3"/>
              </a:rPr>
              <a:t>https://pooledfund.org/Details/Solicitation/1639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FE636-BB9C-0348-7166-A4D7ADFEA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24826"/>
            <a:ext cx="9436635" cy="28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0525C-AF95-69F5-40D8-4C40785B5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98BC-952B-BF2F-3039-4EC2FBBA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0"/>
            <a:ext cx="2500982" cy="121602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Solicitation 1639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5832E-B7E1-5B14-1CC0-8971343AABC9}"/>
              </a:ext>
            </a:extLst>
          </p:cNvPr>
          <p:cNvSpPr txBox="1"/>
          <p:nvPr/>
        </p:nvSpPr>
        <p:spPr>
          <a:xfrm>
            <a:off x="1" y="1355026"/>
            <a:ext cx="26822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Rational -</a:t>
            </a:r>
            <a:r>
              <a:rPr lang="en-US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This pooled fund is to provide a forum for the exchange of technical information on APT focusing on operations related to the development of common operational processes of facility operations, sensor installation/data collection/analysis, monitoring processes/data collection/analysis, and database documentation of the data collected.  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9E7A9-FD59-781A-4691-811F8D50CC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222" y="92765"/>
            <a:ext cx="9211551" cy="66976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1118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133F7-42A0-B9A1-29D5-0C7F03FB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D794-E845-1A3D-2A6E-4FFF5041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Accelerated Pavement Testing Working Group</a:t>
            </a:r>
            <a:br>
              <a:rPr lang="en-US" b="1" dirty="0"/>
            </a:br>
            <a:r>
              <a:rPr lang="en-US" b="1" dirty="0"/>
              <a:t>(Partners and Timelines)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EEFAF-B0EE-5A87-6F9E-E2629FB4CB44}"/>
              </a:ext>
            </a:extLst>
          </p:cNvPr>
          <p:cNvSpPr txBox="1"/>
          <p:nvPr/>
        </p:nvSpPr>
        <p:spPr>
          <a:xfrm>
            <a:off x="216573" y="1436049"/>
            <a:ext cx="117588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chemeClr val="tx2"/>
                </a:solidFill>
              </a:rPr>
              <a:t>Possible Partners</a:t>
            </a:r>
          </a:p>
          <a:p>
            <a:pPr marL="0" lvl="1"/>
            <a:r>
              <a:rPr lang="en-US" sz="1400" dirty="0">
                <a:solidFill>
                  <a:schemeClr val="tx2"/>
                </a:solidFill>
              </a:rPr>
              <a:t>(CAPT past members in yellow)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/>
              </a:solidFill>
            </a:endParaRPr>
          </a:p>
          <a:p>
            <a:pPr marL="0" lvl="1"/>
            <a:r>
              <a:rPr lang="en-US" sz="2800" b="1" dirty="0">
                <a:solidFill>
                  <a:schemeClr val="tx2"/>
                </a:solidFill>
              </a:rPr>
              <a:t>Timelines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May 28 – MnDOT got approval to post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June – Posted Solicitation online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July to January – Partners show interest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July 2026 – Study starts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1B8641-57C4-9064-DBCC-BE903D2B1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7" y="1550029"/>
            <a:ext cx="8347560" cy="187897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81858B-F54E-E2FB-A2A3-1CD55ADF2F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803" y="3684640"/>
            <a:ext cx="4493623" cy="173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:\MnROAD\Construction\2010 SHRP-II Composite\Pictures\MnROAD test pours - Posted 5-17-10\MnROAD 4-28-10\DSC_9352_1600x1063.JPG">
            <a:extLst>
              <a:ext uri="{FF2B5EF4-FFF2-40B4-BE49-F238E27FC236}">
                <a16:creationId xmlns:a16="http://schemas.microsoft.com/office/drawing/2014/main" id="{5CEB40CD-BA6C-8061-3566-C1F118F1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025" y="4091326"/>
            <a:ext cx="2644263" cy="2433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93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5D26A-A15A-C544-01D5-E07E8AC5B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404A-C7F3-F4EC-CEB0-A0004836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" y="0"/>
            <a:ext cx="8601987" cy="121602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Solicitation – 1639 (Commitments to date)</a:t>
            </a:r>
          </a:p>
        </p:txBody>
      </p:sp>
      <p:grpSp>
        <p:nvGrpSpPr>
          <p:cNvPr id="4" name="Gruppe 251">
            <a:extLst>
              <a:ext uri="{FF2B5EF4-FFF2-40B4-BE49-F238E27FC236}">
                <a16:creationId xmlns:a16="http://schemas.microsoft.com/office/drawing/2014/main" id="{4CF0C529-41E1-6F2D-27A5-FB5A88873667}"/>
              </a:ext>
            </a:extLst>
          </p:cNvPr>
          <p:cNvGrpSpPr/>
          <p:nvPr/>
        </p:nvGrpSpPr>
        <p:grpSpPr>
          <a:xfrm>
            <a:off x="4982817" y="1484244"/>
            <a:ext cx="5077390" cy="3251262"/>
            <a:chOff x="1449633" y="627625"/>
            <a:chExt cx="7103818" cy="4930930"/>
          </a:xfrm>
          <a:solidFill>
            <a:schemeClr val="bg1">
              <a:lumMod val="65000"/>
            </a:schemeClr>
          </a:solidFill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87A729DA-84AF-6E77-2841-889041569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305" y="2788156"/>
              <a:ext cx="1017833" cy="564136"/>
            </a:xfrm>
            <a:custGeom>
              <a:avLst/>
              <a:gdLst/>
              <a:ahLst/>
              <a:cxnLst>
                <a:cxn ang="0">
                  <a:pos x="630" y="82"/>
                </a:cxn>
                <a:cxn ang="0">
                  <a:pos x="616" y="40"/>
                </a:cxn>
                <a:cxn ang="0">
                  <a:pos x="592" y="24"/>
                </a:cxn>
                <a:cxn ang="0">
                  <a:pos x="502" y="36"/>
                </a:cxn>
                <a:cxn ang="0">
                  <a:pos x="396" y="0"/>
                </a:cxn>
                <a:cxn ang="0">
                  <a:pos x="400" y="12"/>
                </a:cxn>
                <a:cxn ang="0">
                  <a:pos x="360" y="52"/>
                </a:cxn>
                <a:cxn ang="0">
                  <a:pos x="310" y="162"/>
                </a:cxn>
                <a:cxn ang="0">
                  <a:pos x="280" y="148"/>
                </a:cxn>
                <a:cxn ang="0">
                  <a:pos x="200" y="204"/>
                </a:cxn>
                <a:cxn ang="0">
                  <a:pos x="176" y="188"/>
                </a:cxn>
                <a:cxn ang="0">
                  <a:pos x="122" y="232"/>
                </a:cxn>
                <a:cxn ang="0">
                  <a:pos x="122" y="228"/>
                </a:cxn>
                <a:cxn ang="0">
                  <a:pos x="176" y="184"/>
                </a:cxn>
                <a:cxn ang="0">
                  <a:pos x="122" y="224"/>
                </a:cxn>
                <a:cxn ang="0">
                  <a:pos x="118" y="256"/>
                </a:cxn>
                <a:cxn ang="0">
                  <a:pos x="76" y="312"/>
                </a:cxn>
                <a:cxn ang="0">
                  <a:pos x="26" y="286"/>
                </a:cxn>
                <a:cxn ang="0">
                  <a:pos x="4" y="330"/>
                </a:cxn>
                <a:cxn ang="0">
                  <a:pos x="0" y="322"/>
                </a:cxn>
                <a:cxn ang="0">
                  <a:pos x="6" y="378"/>
                </a:cxn>
                <a:cxn ang="0">
                  <a:pos x="26" y="376"/>
                </a:cxn>
                <a:cxn ang="0">
                  <a:pos x="306" y="330"/>
                </a:cxn>
                <a:cxn ang="0">
                  <a:pos x="568" y="276"/>
                </a:cxn>
                <a:cxn ang="0">
                  <a:pos x="632" y="202"/>
                </a:cxn>
                <a:cxn ang="0">
                  <a:pos x="682" y="104"/>
                </a:cxn>
                <a:cxn ang="0">
                  <a:pos x="630" y="82"/>
                </a:cxn>
              </a:cxnLst>
              <a:rect l="0" t="0" r="r" b="b"/>
              <a:pathLst>
                <a:path w="682" h="378">
                  <a:moveTo>
                    <a:pt x="630" y="82"/>
                  </a:moveTo>
                  <a:lnTo>
                    <a:pt x="616" y="40"/>
                  </a:lnTo>
                  <a:lnTo>
                    <a:pt x="592" y="24"/>
                  </a:lnTo>
                  <a:lnTo>
                    <a:pt x="502" y="36"/>
                  </a:lnTo>
                  <a:lnTo>
                    <a:pt x="396" y="0"/>
                  </a:lnTo>
                  <a:lnTo>
                    <a:pt x="400" y="12"/>
                  </a:lnTo>
                  <a:lnTo>
                    <a:pt x="360" y="52"/>
                  </a:lnTo>
                  <a:lnTo>
                    <a:pt x="310" y="162"/>
                  </a:lnTo>
                  <a:lnTo>
                    <a:pt x="280" y="148"/>
                  </a:lnTo>
                  <a:lnTo>
                    <a:pt x="200" y="204"/>
                  </a:lnTo>
                  <a:lnTo>
                    <a:pt x="176" y="188"/>
                  </a:lnTo>
                  <a:lnTo>
                    <a:pt x="122" y="232"/>
                  </a:lnTo>
                  <a:lnTo>
                    <a:pt x="122" y="228"/>
                  </a:lnTo>
                  <a:lnTo>
                    <a:pt x="176" y="184"/>
                  </a:lnTo>
                  <a:lnTo>
                    <a:pt x="122" y="224"/>
                  </a:lnTo>
                  <a:lnTo>
                    <a:pt x="118" y="256"/>
                  </a:lnTo>
                  <a:lnTo>
                    <a:pt x="76" y="312"/>
                  </a:lnTo>
                  <a:lnTo>
                    <a:pt x="26" y="286"/>
                  </a:lnTo>
                  <a:lnTo>
                    <a:pt x="4" y="330"/>
                  </a:lnTo>
                  <a:lnTo>
                    <a:pt x="0" y="322"/>
                  </a:lnTo>
                  <a:lnTo>
                    <a:pt x="6" y="378"/>
                  </a:lnTo>
                  <a:lnTo>
                    <a:pt x="26" y="376"/>
                  </a:lnTo>
                  <a:lnTo>
                    <a:pt x="306" y="330"/>
                  </a:lnTo>
                  <a:lnTo>
                    <a:pt x="568" y="276"/>
                  </a:lnTo>
                  <a:lnTo>
                    <a:pt x="632" y="202"/>
                  </a:lnTo>
                  <a:lnTo>
                    <a:pt x="682" y="104"/>
                  </a:lnTo>
                  <a:lnTo>
                    <a:pt x="630" y="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C4BCBB08-9E4B-C6FE-66C7-4BF6E5BB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01" y="2732497"/>
              <a:ext cx="877545" cy="761136"/>
            </a:xfrm>
            <a:custGeom>
              <a:avLst/>
              <a:gdLst/>
              <a:ahLst/>
              <a:cxnLst>
                <a:cxn ang="0">
                  <a:pos x="556" y="278"/>
                </a:cxn>
                <a:cxn ang="0">
                  <a:pos x="476" y="220"/>
                </a:cxn>
                <a:cxn ang="0">
                  <a:pos x="476" y="140"/>
                </a:cxn>
                <a:cxn ang="0">
                  <a:pos x="444" y="140"/>
                </a:cxn>
                <a:cxn ang="0">
                  <a:pos x="346" y="14"/>
                </a:cxn>
                <a:cxn ang="0">
                  <a:pos x="346" y="0"/>
                </a:cxn>
                <a:cxn ang="0">
                  <a:pos x="0" y="8"/>
                </a:cxn>
                <a:cxn ang="0">
                  <a:pos x="22" y="70"/>
                </a:cxn>
                <a:cxn ang="0">
                  <a:pos x="68" y="70"/>
                </a:cxn>
                <a:cxn ang="0">
                  <a:pos x="50" y="136"/>
                </a:cxn>
                <a:cxn ang="0">
                  <a:pos x="104" y="160"/>
                </a:cxn>
                <a:cxn ang="0">
                  <a:pos x="132" y="470"/>
                </a:cxn>
                <a:cxn ang="0">
                  <a:pos x="522" y="462"/>
                </a:cxn>
                <a:cxn ang="0">
                  <a:pos x="506" y="510"/>
                </a:cxn>
                <a:cxn ang="0">
                  <a:pos x="586" y="504"/>
                </a:cxn>
                <a:cxn ang="0">
                  <a:pos x="586" y="410"/>
                </a:cxn>
                <a:cxn ang="0">
                  <a:pos x="588" y="408"/>
                </a:cxn>
                <a:cxn ang="0">
                  <a:pos x="582" y="352"/>
                </a:cxn>
                <a:cxn ang="0">
                  <a:pos x="556" y="278"/>
                </a:cxn>
              </a:cxnLst>
              <a:rect l="0" t="0" r="r" b="b"/>
              <a:pathLst>
                <a:path w="588" h="510">
                  <a:moveTo>
                    <a:pt x="556" y="278"/>
                  </a:moveTo>
                  <a:lnTo>
                    <a:pt x="476" y="220"/>
                  </a:lnTo>
                  <a:lnTo>
                    <a:pt x="476" y="140"/>
                  </a:lnTo>
                  <a:lnTo>
                    <a:pt x="444" y="140"/>
                  </a:lnTo>
                  <a:lnTo>
                    <a:pt x="346" y="14"/>
                  </a:lnTo>
                  <a:lnTo>
                    <a:pt x="346" y="0"/>
                  </a:lnTo>
                  <a:lnTo>
                    <a:pt x="0" y="8"/>
                  </a:lnTo>
                  <a:lnTo>
                    <a:pt x="22" y="70"/>
                  </a:lnTo>
                  <a:lnTo>
                    <a:pt x="68" y="70"/>
                  </a:lnTo>
                  <a:lnTo>
                    <a:pt x="50" y="136"/>
                  </a:lnTo>
                  <a:lnTo>
                    <a:pt x="104" y="160"/>
                  </a:lnTo>
                  <a:lnTo>
                    <a:pt x="132" y="470"/>
                  </a:lnTo>
                  <a:lnTo>
                    <a:pt x="522" y="462"/>
                  </a:lnTo>
                  <a:lnTo>
                    <a:pt x="506" y="510"/>
                  </a:lnTo>
                  <a:lnTo>
                    <a:pt x="586" y="504"/>
                  </a:lnTo>
                  <a:lnTo>
                    <a:pt x="586" y="410"/>
                  </a:lnTo>
                  <a:lnTo>
                    <a:pt x="588" y="408"/>
                  </a:lnTo>
                  <a:lnTo>
                    <a:pt x="582" y="352"/>
                  </a:lnTo>
                  <a:lnTo>
                    <a:pt x="556" y="2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-97" charset="-128"/>
                <a:cs typeface="+mn-cs"/>
              </a:endParaRPr>
            </a:p>
          </p:txBody>
        </p:sp>
        <p:grpSp>
          <p:nvGrpSpPr>
            <p:cNvPr id="8" name="Gruppe 360">
              <a:extLst>
                <a:ext uri="{FF2B5EF4-FFF2-40B4-BE49-F238E27FC236}">
                  <a16:creationId xmlns:a16="http://schemas.microsoft.com/office/drawing/2014/main" id="{4022965A-CACB-5417-448F-34847B2AA11E}"/>
                </a:ext>
              </a:extLst>
            </p:cNvPr>
            <p:cNvGrpSpPr/>
            <p:nvPr/>
          </p:nvGrpSpPr>
          <p:grpSpPr>
            <a:xfrm>
              <a:off x="1449633" y="627625"/>
              <a:ext cx="7103818" cy="4930930"/>
              <a:chOff x="1449633" y="627625"/>
              <a:chExt cx="7103818" cy="4930930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435C2174-3DAB-35A2-D387-DA34C113F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725" y="1465887"/>
                <a:ext cx="751182" cy="872831"/>
              </a:xfrm>
              <a:custGeom>
                <a:avLst/>
                <a:gdLst/>
                <a:ahLst/>
                <a:cxnLst>
                  <a:cxn ang="0">
                    <a:pos x="404" y="538"/>
                  </a:cxn>
                  <a:cxn ang="0">
                    <a:pos x="490" y="542"/>
                  </a:cxn>
                  <a:cxn ang="0">
                    <a:pos x="464" y="400"/>
                  </a:cxn>
                  <a:cxn ang="0">
                    <a:pos x="494" y="172"/>
                  </a:cxn>
                  <a:cxn ang="0">
                    <a:pos x="446" y="160"/>
                  </a:cxn>
                  <a:cxn ang="0">
                    <a:pos x="414" y="160"/>
                  </a:cxn>
                  <a:cxn ang="0">
                    <a:pos x="404" y="122"/>
                  </a:cxn>
                  <a:cxn ang="0">
                    <a:pos x="196" y="96"/>
                  </a:cxn>
                  <a:cxn ang="0">
                    <a:pos x="174" y="38"/>
                  </a:cxn>
                  <a:cxn ang="0">
                    <a:pos x="146" y="38"/>
                  </a:cxn>
                  <a:cxn ang="0">
                    <a:pos x="146" y="0"/>
                  </a:cxn>
                  <a:cxn ang="0">
                    <a:pos x="78" y="24"/>
                  </a:cxn>
                  <a:cxn ang="0">
                    <a:pos x="36" y="116"/>
                  </a:cxn>
                  <a:cxn ang="0">
                    <a:pos x="0" y="158"/>
                  </a:cxn>
                  <a:cxn ang="0">
                    <a:pos x="28" y="292"/>
                  </a:cxn>
                  <a:cxn ang="0">
                    <a:pos x="166" y="374"/>
                  </a:cxn>
                  <a:cxn ang="0">
                    <a:pos x="194" y="508"/>
                  </a:cxn>
                  <a:cxn ang="0">
                    <a:pos x="264" y="574"/>
                  </a:cxn>
                  <a:cxn ang="0">
                    <a:pos x="352" y="568"/>
                  </a:cxn>
                  <a:cxn ang="0">
                    <a:pos x="404" y="538"/>
                  </a:cxn>
                </a:cxnLst>
                <a:rect l="0" t="0" r="r" b="b"/>
                <a:pathLst>
                  <a:path w="494" h="574">
                    <a:moveTo>
                      <a:pt x="404" y="538"/>
                    </a:moveTo>
                    <a:lnTo>
                      <a:pt x="490" y="542"/>
                    </a:lnTo>
                    <a:lnTo>
                      <a:pt x="464" y="400"/>
                    </a:lnTo>
                    <a:lnTo>
                      <a:pt x="494" y="172"/>
                    </a:lnTo>
                    <a:lnTo>
                      <a:pt x="446" y="160"/>
                    </a:lnTo>
                    <a:lnTo>
                      <a:pt x="414" y="160"/>
                    </a:lnTo>
                    <a:lnTo>
                      <a:pt x="404" y="122"/>
                    </a:lnTo>
                    <a:lnTo>
                      <a:pt x="196" y="96"/>
                    </a:lnTo>
                    <a:lnTo>
                      <a:pt x="174" y="38"/>
                    </a:lnTo>
                    <a:lnTo>
                      <a:pt x="146" y="38"/>
                    </a:lnTo>
                    <a:lnTo>
                      <a:pt x="146" y="0"/>
                    </a:lnTo>
                    <a:lnTo>
                      <a:pt x="78" y="24"/>
                    </a:lnTo>
                    <a:lnTo>
                      <a:pt x="36" y="116"/>
                    </a:lnTo>
                    <a:lnTo>
                      <a:pt x="0" y="158"/>
                    </a:lnTo>
                    <a:lnTo>
                      <a:pt x="28" y="292"/>
                    </a:lnTo>
                    <a:lnTo>
                      <a:pt x="166" y="374"/>
                    </a:lnTo>
                    <a:lnTo>
                      <a:pt x="194" y="508"/>
                    </a:lnTo>
                    <a:lnTo>
                      <a:pt x="264" y="574"/>
                    </a:lnTo>
                    <a:lnTo>
                      <a:pt x="352" y="568"/>
                    </a:lnTo>
                    <a:lnTo>
                      <a:pt x="404" y="53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FD174174-CEC9-B634-B8D9-DD4A0B3C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724" y="2283975"/>
                <a:ext cx="571750" cy="1000562"/>
              </a:xfrm>
              <a:custGeom>
                <a:avLst/>
                <a:gdLst/>
                <a:ahLst/>
                <a:cxnLst>
                  <a:cxn ang="0">
                    <a:pos x="336" y="64"/>
                  </a:cxn>
                  <a:cxn ang="0">
                    <a:pos x="300" y="26"/>
                  </a:cxn>
                  <a:cxn ang="0">
                    <a:pos x="296" y="4"/>
                  </a:cxn>
                  <a:cxn ang="0">
                    <a:pos x="210" y="0"/>
                  </a:cxn>
                  <a:cxn ang="0">
                    <a:pos x="158" y="30"/>
                  </a:cxn>
                  <a:cxn ang="0">
                    <a:pos x="70" y="36"/>
                  </a:cxn>
                  <a:cxn ang="0">
                    <a:pos x="78" y="96"/>
                  </a:cxn>
                  <a:cxn ang="0">
                    <a:pos x="22" y="162"/>
                  </a:cxn>
                  <a:cxn ang="0">
                    <a:pos x="42" y="202"/>
                  </a:cxn>
                  <a:cxn ang="0">
                    <a:pos x="0" y="272"/>
                  </a:cxn>
                  <a:cxn ang="0">
                    <a:pos x="0" y="320"/>
                  </a:cxn>
                  <a:cxn ang="0">
                    <a:pos x="96" y="442"/>
                  </a:cxn>
                  <a:cxn ang="0">
                    <a:pos x="130" y="442"/>
                  </a:cxn>
                  <a:cxn ang="0">
                    <a:pos x="130" y="526"/>
                  </a:cxn>
                  <a:cxn ang="0">
                    <a:pos x="208" y="580"/>
                  </a:cxn>
                  <a:cxn ang="0">
                    <a:pos x="236" y="658"/>
                  </a:cxn>
                  <a:cxn ang="0">
                    <a:pos x="258" y="616"/>
                  </a:cxn>
                  <a:cxn ang="0">
                    <a:pos x="308" y="644"/>
                  </a:cxn>
                  <a:cxn ang="0">
                    <a:pos x="348" y="592"/>
                  </a:cxn>
                  <a:cxn ang="0">
                    <a:pos x="356" y="510"/>
                  </a:cxn>
                  <a:cxn ang="0">
                    <a:pos x="376" y="428"/>
                  </a:cxn>
                  <a:cxn ang="0">
                    <a:pos x="336" y="64"/>
                  </a:cxn>
                </a:cxnLst>
                <a:rect l="0" t="0" r="r" b="b"/>
                <a:pathLst>
                  <a:path w="376" h="658">
                    <a:moveTo>
                      <a:pt x="336" y="64"/>
                    </a:moveTo>
                    <a:lnTo>
                      <a:pt x="300" y="26"/>
                    </a:lnTo>
                    <a:lnTo>
                      <a:pt x="296" y="4"/>
                    </a:lnTo>
                    <a:lnTo>
                      <a:pt x="210" y="0"/>
                    </a:lnTo>
                    <a:lnTo>
                      <a:pt x="158" y="30"/>
                    </a:lnTo>
                    <a:lnTo>
                      <a:pt x="70" y="36"/>
                    </a:lnTo>
                    <a:lnTo>
                      <a:pt x="78" y="96"/>
                    </a:lnTo>
                    <a:lnTo>
                      <a:pt x="22" y="162"/>
                    </a:lnTo>
                    <a:lnTo>
                      <a:pt x="42" y="202"/>
                    </a:lnTo>
                    <a:lnTo>
                      <a:pt x="0" y="272"/>
                    </a:lnTo>
                    <a:lnTo>
                      <a:pt x="0" y="320"/>
                    </a:lnTo>
                    <a:lnTo>
                      <a:pt x="96" y="442"/>
                    </a:lnTo>
                    <a:lnTo>
                      <a:pt x="130" y="442"/>
                    </a:lnTo>
                    <a:lnTo>
                      <a:pt x="130" y="526"/>
                    </a:lnTo>
                    <a:lnTo>
                      <a:pt x="208" y="580"/>
                    </a:lnTo>
                    <a:lnTo>
                      <a:pt x="236" y="658"/>
                    </a:lnTo>
                    <a:lnTo>
                      <a:pt x="258" y="616"/>
                    </a:lnTo>
                    <a:lnTo>
                      <a:pt x="308" y="644"/>
                    </a:lnTo>
                    <a:lnTo>
                      <a:pt x="348" y="592"/>
                    </a:lnTo>
                    <a:lnTo>
                      <a:pt x="356" y="510"/>
                    </a:lnTo>
                    <a:lnTo>
                      <a:pt x="376" y="428"/>
                    </a:lnTo>
                    <a:lnTo>
                      <a:pt x="336" y="6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grpSp>
            <p:nvGrpSpPr>
              <p:cNvPr id="11" name="Gruppe 313">
                <a:extLst>
                  <a:ext uri="{FF2B5EF4-FFF2-40B4-BE49-F238E27FC236}">
                    <a16:creationId xmlns:a16="http://schemas.microsoft.com/office/drawing/2014/main" id="{FFC90E44-6D93-F451-D2B7-BEE8239B10EC}"/>
                  </a:ext>
                </a:extLst>
              </p:cNvPr>
              <p:cNvGrpSpPr/>
              <p:nvPr/>
            </p:nvGrpSpPr>
            <p:grpSpPr>
              <a:xfrm>
                <a:off x="1449633" y="627625"/>
                <a:ext cx="7103818" cy="4930930"/>
                <a:chOff x="1449633" y="456175"/>
                <a:chExt cx="7103818" cy="4930930"/>
              </a:xfrm>
              <a:grpFill/>
            </p:grpSpPr>
            <p:sp>
              <p:nvSpPr>
                <p:cNvPr id="12" name="Freeform 3053">
                  <a:extLst>
                    <a:ext uri="{FF2B5EF4-FFF2-40B4-BE49-F238E27FC236}">
                      <a16:creationId xmlns:a16="http://schemas.microsoft.com/office/drawing/2014/main" id="{907A0C2E-F351-5D63-6CC6-942A7B343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7144" y="1160689"/>
                  <a:ext cx="149261" cy="5701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312"/>
                    </a:cxn>
                    <a:cxn ang="0">
                      <a:pos x="100" y="382"/>
                    </a:cxn>
                    <a:cxn ang="0">
                      <a:pos x="94" y="324"/>
                    </a:cxn>
                    <a:cxn ang="0">
                      <a:pos x="30" y="9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" h="382">
                      <a:moveTo>
                        <a:pt x="0" y="0"/>
                      </a:moveTo>
                      <a:lnTo>
                        <a:pt x="86" y="312"/>
                      </a:lnTo>
                      <a:lnTo>
                        <a:pt x="100" y="382"/>
                      </a:lnTo>
                      <a:lnTo>
                        <a:pt x="94" y="324"/>
                      </a:lnTo>
                      <a:lnTo>
                        <a:pt x="30" y="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13" name="Freeform 3054">
                  <a:extLst>
                    <a:ext uri="{FF2B5EF4-FFF2-40B4-BE49-F238E27FC236}">
                      <a16:creationId xmlns:a16="http://schemas.microsoft.com/office/drawing/2014/main" id="{6D5B9DC8-6DB6-98F1-C01A-7705BCC61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7408" y="1109940"/>
                  <a:ext cx="895569" cy="814968"/>
                </a:xfrm>
                <a:custGeom>
                  <a:avLst/>
                  <a:gdLst/>
                  <a:ahLst/>
                  <a:cxnLst>
                    <a:cxn ang="0">
                      <a:pos x="546" y="442"/>
                    </a:cxn>
                    <a:cxn ang="0">
                      <a:pos x="542" y="416"/>
                    </a:cxn>
                    <a:cxn ang="0">
                      <a:pos x="528" y="346"/>
                    </a:cxn>
                    <a:cxn ang="0">
                      <a:pos x="442" y="34"/>
                    </a:cxn>
                    <a:cxn ang="0">
                      <a:pos x="434" y="0"/>
                    </a:cxn>
                    <a:cxn ang="0">
                      <a:pos x="434" y="0"/>
                    </a:cxn>
                    <a:cxn ang="0">
                      <a:pos x="434" y="0"/>
                    </a:cxn>
                    <a:cxn ang="0">
                      <a:pos x="308" y="48"/>
                    </a:cxn>
                    <a:cxn ang="0">
                      <a:pos x="238" y="208"/>
                    </a:cxn>
                    <a:cxn ang="0">
                      <a:pos x="246" y="234"/>
                    </a:cxn>
                    <a:cxn ang="0">
                      <a:pos x="216" y="290"/>
                    </a:cxn>
                    <a:cxn ang="0">
                      <a:pos x="84" y="318"/>
                    </a:cxn>
                    <a:cxn ang="0">
                      <a:pos x="46" y="398"/>
                    </a:cxn>
                    <a:cxn ang="0">
                      <a:pos x="58" y="426"/>
                    </a:cxn>
                    <a:cxn ang="0">
                      <a:pos x="0" y="494"/>
                    </a:cxn>
                    <a:cxn ang="0">
                      <a:pos x="16" y="546"/>
                    </a:cxn>
                    <a:cxn ang="0">
                      <a:pos x="380" y="426"/>
                    </a:cxn>
                    <a:cxn ang="0">
                      <a:pos x="456" y="492"/>
                    </a:cxn>
                    <a:cxn ang="0">
                      <a:pos x="478" y="498"/>
                    </a:cxn>
                    <a:cxn ang="0">
                      <a:pos x="588" y="522"/>
                    </a:cxn>
                    <a:cxn ang="0">
                      <a:pos x="600" y="496"/>
                    </a:cxn>
                    <a:cxn ang="0">
                      <a:pos x="594" y="490"/>
                    </a:cxn>
                    <a:cxn ang="0">
                      <a:pos x="546" y="442"/>
                    </a:cxn>
                  </a:cxnLst>
                  <a:rect l="0" t="0" r="r" b="b"/>
                  <a:pathLst>
                    <a:path w="600" h="546">
                      <a:moveTo>
                        <a:pt x="546" y="442"/>
                      </a:moveTo>
                      <a:lnTo>
                        <a:pt x="542" y="416"/>
                      </a:lnTo>
                      <a:lnTo>
                        <a:pt x="528" y="346"/>
                      </a:lnTo>
                      <a:lnTo>
                        <a:pt x="442" y="34"/>
                      </a:ln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308" y="48"/>
                      </a:lnTo>
                      <a:lnTo>
                        <a:pt x="238" y="208"/>
                      </a:lnTo>
                      <a:lnTo>
                        <a:pt x="246" y="234"/>
                      </a:lnTo>
                      <a:lnTo>
                        <a:pt x="216" y="290"/>
                      </a:lnTo>
                      <a:lnTo>
                        <a:pt x="84" y="318"/>
                      </a:lnTo>
                      <a:lnTo>
                        <a:pt x="46" y="398"/>
                      </a:lnTo>
                      <a:lnTo>
                        <a:pt x="58" y="426"/>
                      </a:lnTo>
                      <a:lnTo>
                        <a:pt x="0" y="494"/>
                      </a:lnTo>
                      <a:lnTo>
                        <a:pt x="16" y="546"/>
                      </a:lnTo>
                      <a:lnTo>
                        <a:pt x="380" y="426"/>
                      </a:lnTo>
                      <a:lnTo>
                        <a:pt x="456" y="492"/>
                      </a:lnTo>
                      <a:lnTo>
                        <a:pt x="478" y="498"/>
                      </a:lnTo>
                      <a:lnTo>
                        <a:pt x="588" y="522"/>
                      </a:lnTo>
                      <a:lnTo>
                        <a:pt x="600" y="496"/>
                      </a:lnTo>
                      <a:lnTo>
                        <a:pt x="594" y="490"/>
                      </a:lnTo>
                      <a:lnTo>
                        <a:pt x="546" y="44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14" name="Freeform 3055">
                  <a:extLst>
                    <a:ext uri="{FF2B5EF4-FFF2-40B4-BE49-F238E27FC236}">
                      <a16:creationId xmlns:a16="http://schemas.microsoft.com/office/drawing/2014/main" id="{503208C7-0CB7-0F86-4253-55DACB74F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3283" y="1315921"/>
                  <a:ext cx="59705" cy="41793"/>
                </a:xfrm>
                <a:custGeom>
                  <a:avLst/>
                  <a:gdLst/>
                  <a:ahLst/>
                  <a:cxnLst>
                    <a:cxn ang="0">
                      <a:pos x="40" y="28"/>
                    </a:cxn>
                    <a:cxn ang="0">
                      <a:pos x="40" y="24"/>
                    </a:cxn>
                    <a:cxn ang="0">
                      <a:pos x="0" y="0"/>
                    </a:cxn>
                    <a:cxn ang="0">
                      <a:pos x="40" y="28"/>
                    </a:cxn>
                  </a:cxnLst>
                  <a:rect l="0" t="0" r="r" b="b"/>
                  <a:pathLst>
                    <a:path w="40" h="28">
                      <a:moveTo>
                        <a:pt x="40" y="28"/>
                      </a:moveTo>
                      <a:lnTo>
                        <a:pt x="40" y="24"/>
                      </a:lnTo>
                      <a:lnTo>
                        <a:pt x="0" y="0"/>
                      </a:lnTo>
                      <a:lnTo>
                        <a:pt x="40" y="28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15" name="Freeform 3056">
                  <a:extLst>
                    <a:ext uri="{FF2B5EF4-FFF2-40B4-BE49-F238E27FC236}">
                      <a16:creationId xmlns:a16="http://schemas.microsoft.com/office/drawing/2014/main" id="{6DBF2264-B80B-A4B1-1312-7486D5C1E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95213" y="456175"/>
                  <a:ext cx="558238" cy="895569"/>
                </a:xfrm>
                <a:custGeom>
                  <a:avLst/>
                  <a:gdLst/>
                  <a:ahLst/>
                  <a:cxnLst>
                    <a:cxn ang="0">
                      <a:pos x="284" y="228"/>
                    </a:cxn>
                    <a:cxn ang="0">
                      <a:pos x="244" y="202"/>
                    </a:cxn>
                    <a:cxn ang="0">
                      <a:pos x="136" y="0"/>
                    </a:cxn>
                    <a:cxn ang="0">
                      <a:pos x="84" y="68"/>
                    </a:cxn>
                    <a:cxn ang="0">
                      <a:pos x="46" y="54"/>
                    </a:cxn>
                    <a:cxn ang="0">
                      <a:pos x="46" y="228"/>
                    </a:cxn>
                    <a:cxn ang="0">
                      <a:pos x="0" y="356"/>
                    </a:cxn>
                    <a:cxn ang="0">
                      <a:pos x="126" y="576"/>
                    </a:cxn>
                    <a:cxn ang="0">
                      <a:pos x="166" y="600"/>
                    </a:cxn>
                    <a:cxn ang="0">
                      <a:pos x="166" y="540"/>
                    </a:cxn>
                    <a:cxn ang="0">
                      <a:pos x="244" y="404"/>
                    </a:cxn>
                    <a:cxn ang="0">
                      <a:pos x="294" y="378"/>
                    </a:cxn>
                    <a:cxn ang="0">
                      <a:pos x="294" y="336"/>
                    </a:cxn>
                    <a:cxn ang="0">
                      <a:pos x="374" y="202"/>
                    </a:cxn>
                    <a:cxn ang="0">
                      <a:pos x="284" y="228"/>
                    </a:cxn>
                  </a:cxnLst>
                  <a:rect l="0" t="0" r="r" b="b"/>
                  <a:pathLst>
                    <a:path w="374" h="600">
                      <a:moveTo>
                        <a:pt x="284" y="228"/>
                      </a:moveTo>
                      <a:lnTo>
                        <a:pt x="244" y="202"/>
                      </a:lnTo>
                      <a:lnTo>
                        <a:pt x="136" y="0"/>
                      </a:lnTo>
                      <a:lnTo>
                        <a:pt x="84" y="68"/>
                      </a:lnTo>
                      <a:lnTo>
                        <a:pt x="46" y="54"/>
                      </a:lnTo>
                      <a:lnTo>
                        <a:pt x="46" y="228"/>
                      </a:lnTo>
                      <a:lnTo>
                        <a:pt x="0" y="356"/>
                      </a:lnTo>
                      <a:lnTo>
                        <a:pt x="126" y="576"/>
                      </a:lnTo>
                      <a:lnTo>
                        <a:pt x="166" y="600"/>
                      </a:lnTo>
                      <a:lnTo>
                        <a:pt x="166" y="540"/>
                      </a:lnTo>
                      <a:lnTo>
                        <a:pt x="244" y="404"/>
                      </a:lnTo>
                      <a:lnTo>
                        <a:pt x="294" y="378"/>
                      </a:lnTo>
                      <a:lnTo>
                        <a:pt x="294" y="336"/>
                      </a:lnTo>
                      <a:lnTo>
                        <a:pt x="374" y="202"/>
                      </a:lnTo>
                      <a:lnTo>
                        <a:pt x="284" y="228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16" name="Freeform 3057">
                  <a:extLst>
                    <a:ext uri="{FF2B5EF4-FFF2-40B4-BE49-F238E27FC236}">
                      <a16:creationId xmlns:a16="http://schemas.microsoft.com/office/drawing/2014/main" id="{540E6803-6121-63D1-E180-BEE1BBD5A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8188" y="1047250"/>
                  <a:ext cx="176129" cy="504504"/>
                </a:xfrm>
                <a:custGeom>
                  <a:avLst/>
                  <a:gdLst/>
                  <a:ahLst/>
                  <a:cxnLst>
                    <a:cxn ang="0">
                      <a:pos x="110" y="84"/>
                    </a:cxn>
                    <a:cxn ang="0">
                      <a:pos x="110" y="84"/>
                    </a:cxn>
                    <a:cxn ang="0">
                      <a:pos x="112" y="64"/>
                    </a:cxn>
                    <a:cxn ang="0">
                      <a:pos x="112" y="42"/>
                    </a:cxn>
                    <a:cxn ang="0">
                      <a:pos x="110" y="20"/>
                    </a:cxn>
                    <a:cxn ang="0">
                      <a:pos x="106" y="0"/>
                    </a:cxn>
                    <a:cxn ang="0">
                      <a:pos x="0" y="40"/>
                    </a:cxn>
                    <a:cxn ang="0">
                      <a:pos x="0" y="42"/>
                    </a:cxn>
                    <a:cxn ang="0">
                      <a:pos x="2" y="42"/>
                    </a:cxn>
                    <a:cxn ang="0">
                      <a:pos x="40" y="174"/>
                    </a:cxn>
                    <a:cxn ang="0">
                      <a:pos x="80" y="318"/>
                    </a:cxn>
                    <a:cxn ang="0">
                      <a:pos x="86" y="338"/>
                    </a:cxn>
                    <a:cxn ang="0">
                      <a:pos x="86" y="338"/>
                    </a:cxn>
                    <a:cxn ang="0">
                      <a:pos x="118" y="330"/>
                    </a:cxn>
                    <a:cxn ang="0">
                      <a:pos x="118" y="330"/>
                    </a:cxn>
                    <a:cxn ang="0">
                      <a:pos x="110" y="302"/>
                    </a:cxn>
                    <a:cxn ang="0">
                      <a:pos x="106" y="270"/>
                    </a:cxn>
                    <a:cxn ang="0">
                      <a:pos x="104" y="234"/>
                    </a:cxn>
                    <a:cxn ang="0">
                      <a:pos x="104" y="198"/>
                    </a:cxn>
                    <a:cxn ang="0">
                      <a:pos x="106" y="132"/>
                    </a:cxn>
                    <a:cxn ang="0">
                      <a:pos x="108" y="104"/>
                    </a:cxn>
                    <a:cxn ang="0">
                      <a:pos x="110" y="84"/>
                    </a:cxn>
                    <a:cxn ang="0">
                      <a:pos x="110" y="84"/>
                    </a:cxn>
                  </a:cxnLst>
                  <a:rect l="0" t="0" r="r" b="b"/>
                  <a:pathLst>
                    <a:path w="118" h="338">
                      <a:moveTo>
                        <a:pt x="110" y="84"/>
                      </a:moveTo>
                      <a:lnTo>
                        <a:pt x="110" y="84"/>
                      </a:lnTo>
                      <a:lnTo>
                        <a:pt x="112" y="64"/>
                      </a:lnTo>
                      <a:lnTo>
                        <a:pt x="112" y="42"/>
                      </a:lnTo>
                      <a:lnTo>
                        <a:pt x="110" y="20"/>
                      </a:lnTo>
                      <a:lnTo>
                        <a:pt x="106" y="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2" y="42"/>
                      </a:lnTo>
                      <a:lnTo>
                        <a:pt x="40" y="174"/>
                      </a:lnTo>
                      <a:lnTo>
                        <a:pt x="80" y="318"/>
                      </a:lnTo>
                      <a:lnTo>
                        <a:pt x="86" y="338"/>
                      </a:lnTo>
                      <a:lnTo>
                        <a:pt x="86" y="338"/>
                      </a:lnTo>
                      <a:lnTo>
                        <a:pt x="118" y="330"/>
                      </a:lnTo>
                      <a:lnTo>
                        <a:pt x="118" y="330"/>
                      </a:lnTo>
                      <a:lnTo>
                        <a:pt x="110" y="302"/>
                      </a:lnTo>
                      <a:lnTo>
                        <a:pt x="106" y="270"/>
                      </a:lnTo>
                      <a:lnTo>
                        <a:pt x="104" y="234"/>
                      </a:lnTo>
                      <a:lnTo>
                        <a:pt x="104" y="198"/>
                      </a:lnTo>
                      <a:lnTo>
                        <a:pt x="106" y="132"/>
                      </a:lnTo>
                      <a:lnTo>
                        <a:pt x="108" y="104"/>
                      </a:lnTo>
                      <a:lnTo>
                        <a:pt x="110" y="84"/>
                      </a:lnTo>
                      <a:lnTo>
                        <a:pt x="110" y="84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17" name="Freeform 3058">
                  <a:extLst>
                    <a:ext uri="{FF2B5EF4-FFF2-40B4-BE49-F238E27FC236}">
                      <a16:creationId xmlns:a16="http://schemas.microsoft.com/office/drawing/2014/main" id="{A1D2DD7E-A5AD-073F-12B0-02957A4BB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3420" y="984561"/>
                  <a:ext cx="292552" cy="555253"/>
                </a:xfrm>
                <a:custGeom>
                  <a:avLst/>
                  <a:gdLst/>
                  <a:ahLst/>
                  <a:cxnLst>
                    <a:cxn ang="0">
                      <a:pos x="156" y="224"/>
                    </a:cxn>
                    <a:cxn ang="0">
                      <a:pos x="30" y="6"/>
                    </a:cxn>
                    <a:cxn ang="0">
                      <a:pos x="30" y="4"/>
                    </a:cxn>
                    <a:cxn ang="0">
                      <a:pos x="156" y="222"/>
                    </a:cxn>
                    <a:cxn ang="0">
                      <a:pos x="30" y="0"/>
                    </a:cxn>
                    <a:cxn ang="0">
                      <a:pos x="16" y="36"/>
                    </a:cxn>
                    <a:cxn ang="0">
                      <a:pos x="2" y="42"/>
                    </a:cxn>
                    <a:cxn ang="0">
                      <a:pos x="2" y="42"/>
                    </a:cxn>
                    <a:cxn ang="0">
                      <a:pos x="6" y="62"/>
                    </a:cxn>
                    <a:cxn ang="0">
                      <a:pos x="8" y="84"/>
                    </a:cxn>
                    <a:cxn ang="0">
                      <a:pos x="8" y="106"/>
                    </a:cxn>
                    <a:cxn ang="0">
                      <a:pos x="6" y="126"/>
                    </a:cxn>
                    <a:cxn ang="0">
                      <a:pos x="6" y="126"/>
                    </a:cxn>
                    <a:cxn ang="0">
                      <a:pos x="4" y="146"/>
                    </a:cxn>
                    <a:cxn ang="0">
                      <a:pos x="2" y="174"/>
                    </a:cxn>
                    <a:cxn ang="0">
                      <a:pos x="0" y="240"/>
                    </a:cxn>
                    <a:cxn ang="0">
                      <a:pos x="0" y="276"/>
                    </a:cxn>
                    <a:cxn ang="0">
                      <a:pos x="2" y="312"/>
                    </a:cxn>
                    <a:cxn ang="0">
                      <a:pos x="6" y="344"/>
                    </a:cxn>
                    <a:cxn ang="0">
                      <a:pos x="14" y="372"/>
                    </a:cxn>
                    <a:cxn ang="0">
                      <a:pos x="14" y="372"/>
                    </a:cxn>
                    <a:cxn ang="0">
                      <a:pos x="44" y="362"/>
                    </a:cxn>
                    <a:cxn ang="0">
                      <a:pos x="74" y="350"/>
                    </a:cxn>
                    <a:cxn ang="0">
                      <a:pos x="100" y="334"/>
                    </a:cxn>
                    <a:cxn ang="0">
                      <a:pos x="114" y="326"/>
                    </a:cxn>
                    <a:cxn ang="0">
                      <a:pos x="124" y="316"/>
                    </a:cxn>
                    <a:cxn ang="0">
                      <a:pos x="124" y="316"/>
                    </a:cxn>
                    <a:cxn ang="0">
                      <a:pos x="134" y="308"/>
                    </a:cxn>
                    <a:cxn ang="0">
                      <a:pos x="144" y="300"/>
                    </a:cxn>
                    <a:cxn ang="0">
                      <a:pos x="154" y="296"/>
                    </a:cxn>
                    <a:cxn ang="0">
                      <a:pos x="164" y="292"/>
                    </a:cxn>
                    <a:cxn ang="0">
                      <a:pos x="182" y="288"/>
                    </a:cxn>
                    <a:cxn ang="0">
                      <a:pos x="196" y="288"/>
                    </a:cxn>
                    <a:cxn ang="0">
                      <a:pos x="196" y="250"/>
                    </a:cxn>
                    <a:cxn ang="0">
                      <a:pos x="156" y="224"/>
                    </a:cxn>
                  </a:cxnLst>
                  <a:rect l="0" t="0" r="r" b="b"/>
                  <a:pathLst>
                    <a:path w="196" h="372">
                      <a:moveTo>
                        <a:pt x="156" y="224"/>
                      </a:move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156" y="222"/>
                      </a:lnTo>
                      <a:lnTo>
                        <a:pt x="30" y="0"/>
                      </a:lnTo>
                      <a:lnTo>
                        <a:pt x="16" y="36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6" y="62"/>
                      </a:lnTo>
                      <a:lnTo>
                        <a:pt x="8" y="84"/>
                      </a:lnTo>
                      <a:lnTo>
                        <a:pt x="8" y="106"/>
                      </a:lnTo>
                      <a:lnTo>
                        <a:pt x="6" y="126"/>
                      </a:lnTo>
                      <a:lnTo>
                        <a:pt x="6" y="126"/>
                      </a:lnTo>
                      <a:lnTo>
                        <a:pt x="4" y="146"/>
                      </a:lnTo>
                      <a:lnTo>
                        <a:pt x="2" y="174"/>
                      </a:lnTo>
                      <a:lnTo>
                        <a:pt x="0" y="240"/>
                      </a:lnTo>
                      <a:lnTo>
                        <a:pt x="0" y="276"/>
                      </a:lnTo>
                      <a:lnTo>
                        <a:pt x="2" y="312"/>
                      </a:lnTo>
                      <a:lnTo>
                        <a:pt x="6" y="344"/>
                      </a:lnTo>
                      <a:lnTo>
                        <a:pt x="14" y="372"/>
                      </a:lnTo>
                      <a:lnTo>
                        <a:pt x="14" y="372"/>
                      </a:lnTo>
                      <a:lnTo>
                        <a:pt x="44" y="362"/>
                      </a:lnTo>
                      <a:lnTo>
                        <a:pt x="74" y="350"/>
                      </a:lnTo>
                      <a:lnTo>
                        <a:pt x="100" y="334"/>
                      </a:lnTo>
                      <a:lnTo>
                        <a:pt x="114" y="326"/>
                      </a:lnTo>
                      <a:lnTo>
                        <a:pt x="124" y="316"/>
                      </a:lnTo>
                      <a:lnTo>
                        <a:pt x="124" y="316"/>
                      </a:lnTo>
                      <a:lnTo>
                        <a:pt x="134" y="308"/>
                      </a:lnTo>
                      <a:lnTo>
                        <a:pt x="144" y="300"/>
                      </a:lnTo>
                      <a:lnTo>
                        <a:pt x="154" y="296"/>
                      </a:lnTo>
                      <a:lnTo>
                        <a:pt x="164" y="292"/>
                      </a:lnTo>
                      <a:lnTo>
                        <a:pt x="182" y="288"/>
                      </a:lnTo>
                      <a:lnTo>
                        <a:pt x="196" y="288"/>
                      </a:lnTo>
                      <a:lnTo>
                        <a:pt x="196" y="250"/>
                      </a:lnTo>
                      <a:lnTo>
                        <a:pt x="156" y="224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18" name="Freeform 3059">
                  <a:extLst>
                    <a:ext uri="{FF2B5EF4-FFF2-40B4-BE49-F238E27FC236}">
                      <a16:creationId xmlns:a16="http://schemas.microsoft.com/office/drawing/2014/main" id="{1F82165A-E6E2-3ACF-43FF-3FA18D814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7449" y="1575636"/>
                  <a:ext cx="247774" cy="271656"/>
                </a:xfrm>
                <a:custGeom>
                  <a:avLst/>
                  <a:gdLst/>
                  <a:ahLst/>
                  <a:cxnLst>
                    <a:cxn ang="0">
                      <a:pos x="2" y="46"/>
                    </a:cxn>
                    <a:cxn ang="0">
                      <a:pos x="12" y="128"/>
                    </a:cxn>
                    <a:cxn ang="0">
                      <a:pos x="64" y="182"/>
                    </a:cxn>
                    <a:cxn ang="0">
                      <a:pos x="60" y="178"/>
                    </a:cxn>
                    <a:cxn ang="0">
                      <a:pos x="64" y="182"/>
                    </a:cxn>
                    <a:cxn ang="0">
                      <a:pos x="66" y="178"/>
                    </a:cxn>
                    <a:cxn ang="0">
                      <a:pos x="150" y="138"/>
                    </a:cxn>
                    <a:cxn ang="0">
                      <a:pos x="164" y="138"/>
                    </a:cxn>
                    <a:cxn ang="0">
                      <a:pos x="166" y="138"/>
                    </a:cxn>
                    <a:cxn ang="0">
                      <a:pos x="138" y="0"/>
                    </a:cxn>
                    <a:cxn ang="0">
                      <a:pos x="0" y="44"/>
                    </a:cxn>
                    <a:cxn ang="0">
                      <a:pos x="2" y="46"/>
                    </a:cxn>
                  </a:cxnLst>
                  <a:rect l="0" t="0" r="r" b="b"/>
                  <a:pathLst>
                    <a:path w="166" h="182">
                      <a:moveTo>
                        <a:pt x="2" y="46"/>
                      </a:moveTo>
                      <a:lnTo>
                        <a:pt x="12" y="128"/>
                      </a:lnTo>
                      <a:lnTo>
                        <a:pt x="64" y="182"/>
                      </a:lnTo>
                      <a:lnTo>
                        <a:pt x="60" y="178"/>
                      </a:lnTo>
                      <a:lnTo>
                        <a:pt x="64" y="182"/>
                      </a:lnTo>
                      <a:lnTo>
                        <a:pt x="66" y="178"/>
                      </a:lnTo>
                      <a:lnTo>
                        <a:pt x="150" y="138"/>
                      </a:lnTo>
                      <a:lnTo>
                        <a:pt x="164" y="138"/>
                      </a:lnTo>
                      <a:lnTo>
                        <a:pt x="166" y="138"/>
                      </a:lnTo>
                      <a:lnTo>
                        <a:pt x="138" y="0"/>
                      </a:lnTo>
                      <a:lnTo>
                        <a:pt x="0" y="44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19" name="Freeform 3060">
                  <a:extLst>
                    <a:ext uri="{FF2B5EF4-FFF2-40B4-BE49-F238E27FC236}">
                      <a16:creationId xmlns:a16="http://schemas.microsoft.com/office/drawing/2014/main" id="{BFB3E20D-62E6-AFE4-9E7F-F075C2BCC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3568" y="1417419"/>
                  <a:ext cx="498533" cy="226877"/>
                </a:xfrm>
                <a:custGeom>
                  <a:avLst/>
                  <a:gdLst/>
                  <a:ahLst/>
                  <a:cxnLst>
                    <a:cxn ang="0">
                      <a:pos x="292" y="16"/>
                    </a:cxn>
                    <a:cxn ang="0">
                      <a:pos x="264" y="68"/>
                    </a:cxn>
                    <a:cxn ang="0">
                      <a:pos x="214" y="2"/>
                    </a:cxn>
                    <a:cxn ang="0">
                      <a:pos x="214" y="0"/>
                    </a:cxn>
                    <a:cxn ang="0">
                      <a:pos x="214" y="0"/>
                    </a:cxn>
                    <a:cxn ang="0">
                      <a:pos x="202" y="0"/>
                    </a:cxn>
                    <a:cxn ang="0">
                      <a:pos x="184" y="2"/>
                    </a:cxn>
                    <a:cxn ang="0">
                      <a:pos x="174" y="6"/>
                    </a:cxn>
                    <a:cxn ang="0">
                      <a:pos x="162" y="12"/>
                    </a:cxn>
                    <a:cxn ang="0">
                      <a:pos x="152" y="18"/>
                    </a:cxn>
                    <a:cxn ang="0">
                      <a:pos x="142" y="26"/>
                    </a:cxn>
                    <a:cxn ang="0">
                      <a:pos x="142" y="26"/>
                    </a:cxn>
                    <a:cxn ang="0">
                      <a:pos x="128" y="38"/>
                    </a:cxn>
                    <a:cxn ang="0">
                      <a:pos x="112" y="50"/>
                    </a:cxn>
                    <a:cxn ang="0">
                      <a:pos x="96" y="60"/>
                    </a:cxn>
                    <a:cxn ang="0">
                      <a:pos x="76" y="68"/>
                    </a:cxn>
                    <a:cxn ang="0">
                      <a:pos x="38" y="82"/>
                    </a:cxn>
                    <a:cxn ang="0">
                      <a:pos x="0" y="90"/>
                    </a:cxn>
                    <a:cxn ang="0">
                      <a:pos x="16" y="150"/>
                    </a:cxn>
                    <a:cxn ang="0">
                      <a:pos x="154" y="106"/>
                    </a:cxn>
                    <a:cxn ang="0">
                      <a:pos x="154" y="102"/>
                    </a:cxn>
                    <a:cxn ang="0">
                      <a:pos x="170" y="96"/>
                    </a:cxn>
                    <a:cxn ang="0">
                      <a:pos x="206" y="82"/>
                    </a:cxn>
                    <a:cxn ang="0">
                      <a:pos x="242" y="122"/>
                    </a:cxn>
                    <a:cxn ang="0">
                      <a:pos x="244" y="122"/>
                    </a:cxn>
                    <a:cxn ang="0">
                      <a:pos x="254" y="152"/>
                    </a:cxn>
                    <a:cxn ang="0">
                      <a:pos x="334" y="152"/>
                    </a:cxn>
                    <a:cxn ang="0">
                      <a:pos x="334" y="84"/>
                    </a:cxn>
                    <a:cxn ang="0">
                      <a:pos x="292" y="16"/>
                    </a:cxn>
                  </a:cxnLst>
                  <a:rect l="0" t="0" r="r" b="b"/>
                  <a:pathLst>
                    <a:path w="334" h="152">
                      <a:moveTo>
                        <a:pt x="292" y="16"/>
                      </a:moveTo>
                      <a:lnTo>
                        <a:pt x="264" y="68"/>
                      </a:lnTo>
                      <a:lnTo>
                        <a:pt x="214" y="2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02" y="0"/>
                      </a:lnTo>
                      <a:lnTo>
                        <a:pt x="184" y="2"/>
                      </a:lnTo>
                      <a:lnTo>
                        <a:pt x="174" y="6"/>
                      </a:lnTo>
                      <a:lnTo>
                        <a:pt x="162" y="12"/>
                      </a:lnTo>
                      <a:lnTo>
                        <a:pt x="152" y="18"/>
                      </a:lnTo>
                      <a:lnTo>
                        <a:pt x="142" y="26"/>
                      </a:lnTo>
                      <a:lnTo>
                        <a:pt x="142" y="26"/>
                      </a:lnTo>
                      <a:lnTo>
                        <a:pt x="128" y="38"/>
                      </a:lnTo>
                      <a:lnTo>
                        <a:pt x="112" y="50"/>
                      </a:lnTo>
                      <a:lnTo>
                        <a:pt x="96" y="60"/>
                      </a:lnTo>
                      <a:lnTo>
                        <a:pt x="76" y="68"/>
                      </a:lnTo>
                      <a:lnTo>
                        <a:pt x="38" y="82"/>
                      </a:lnTo>
                      <a:lnTo>
                        <a:pt x="0" y="90"/>
                      </a:lnTo>
                      <a:lnTo>
                        <a:pt x="16" y="150"/>
                      </a:lnTo>
                      <a:lnTo>
                        <a:pt x="154" y="106"/>
                      </a:lnTo>
                      <a:lnTo>
                        <a:pt x="154" y="102"/>
                      </a:lnTo>
                      <a:lnTo>
                        <a:pt x="170" y="96"/>
                      </a:lnTo>
                      <a:lnTo>
                        <a:pt x="206" y="82"/>
                      </a:lnTo>
                      <a:lnTo>
                        <a:pt x="242" y="122"/>
                      </a:lnTo>
                      <a:lnTo>
                        <a:pt x="244" y="122"/>
                      </a:lnTo>
                      <a:lnTo>
                        <a:pt x="254" y="152"/>
                      </a:lnTo>
                      <a:lnTo>
                        <a:pt x="334" y="152"/>
                      </a:lnTo>
                      <a:lnTo>
                        <a:pt x="334" y="84"/>
                      </a:lnTo>
                      <a:lnTo>
                        <a:pt x="292" y="16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grpSp>
              <p:nvGrpSpPr>
                <p:cNvPr id="20" name="Gruppe 312">
                  <a:extLst>
                    <a:ext uri="{FF2B5EF4-FFF2-40B4-BE49-F238E27FC236}">
                      <a16:creationId xmlns:a16="http://schemas.microsoft.com/office/drawing/2014/main" id="{59FEACC5-DA2E-BC8A-07BA-C988325B5289}"/>
                    </a:ext>
                  </a:extLst>
                </p:cNvPr>
                <p:cNvGrpSpPr/>
                <p:nvPr/>
              </p:nvGrpSpPr>
              <p:grpSpPr>
                <a:xfrm>
                  <a:off x="1449633" y="664433"/>
                  <a:ext cx="6841620" cy="4722672"/>
                  <a:chOff x="1449633" y="664433"/>
                  <a:chExt cx="6841620" cy="4722672"/>
                </a:xfrm>
                <a:grpFill/>
              </p:grpSpPr>
              <p:grpSp>
                <p:nvGrpSpPr>
                  <p:cNvPr id="25" name="Group 3052">
                    <a:extLst>
                      <a:ext uri="{FF2B5EF4-FFF2-40B4-BE49-F238E27FC236}">
                        <a16:creationId xmlns:a16="http://schemas.microsoft.com/office/drawing/2014/main" id="{F2A77930-049D-A803-AD3C-F0FB1A10EA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49633" y="664433"/>
                    <a:ext cx="6841620" cy="4644660"/>
                    <a:chOff x="698" y="593"/>
                    <a:chExt cx="4584" cy="3112"/>
                  </a:xfrm>
                  <a:grpFill/>
                </p:grpSpPr>
                <p:sp>
                  <p:nvSpPr>
                    <p:cNvPr id="27" name="Freeform 2853">
                      <a:extLst>
                        <a:ext uri="{FF2B5EF4-FFF2-40B4-BE49-F238E27FC236}">
                          <a16:creationId xmlns:a16="http://schemas.microsoft.com/office/drawing/2014/main" id="{FC3B562B-D778-D137-4087-DBD6AC52CA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18" y="134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8" name="Freeform 2854">
                      <a:extLst>
                        <a:ext uri="{FF2B5EF4-FFF2-40B4-BE49-F238E27FC236}">
                          <a16:creationId xmlns:a16="http://schemas.microsoft.com/office/drawing/2014/main" id="{4175371F-77E6-DFBD-801A-EA60D200F2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72" y="2223"/>
                      <a:ext cx="580" cy="784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0"/>
                        </a:cxn>
                        <a:cxn ang="0">
                          <a:pos x="112" y="120"/>
                        </a:cxn>
                        <a:cxn ang="0">
                          <a:pos x="72" y="106"/>
                        </a:cxn>
                        <a:cxn ang="0">
                          <a:pos x="42" y="254"/>
                        </a:cxn>
                        <a:cxn ang="0">
                          <a:pos x="74" y="350"/>
                        </a:cxn>
                        <a:cxn ang="0">
                          <a:pos x="62" y="364"/>
                        </a:cxn>
                        <a:cxn ang="0">
                          <a:pos x="12" y="472"/>
                        </a:cxn>
                        <a:cxn ang="0">
                          <a:pos x="24" y="526"/>
                        </a:cxn>
                        <a:cxn ang="0">
                          <a:pos x="0" y="568"/>
                        </a:cxn>
                        <a:cxn ang="0">
                          <a:pos x="362" y="768"/>
                        </a:cxn>
                        <a:cxn ang="0">
                          <a:pos x="538" y="784"/>
                        </a:cxn>
                        <a:cxn ang="0">
                          <a:pos x="580" y="80"/>
                        </a:cxn>
                        <a:cxn ang="0">
                          <a:pos x="128" y="0"/>
                        </a:cxn>
                      </a:cxnLst>
                      <a:rect l="0" t="0" r="r" b="b"/>
                      <a:pathLst>
                        <a:path w="580" h="784">
                          <a:moveTo>
                            <a:pt x="128" y="0"/>
                          </a:moveTo>
                          <a:lnTo>
                            <a:pt x="112" y="120"/>
                          </a:lnTo>
                          <a:lnTo>
                            <a:pt x="72" y="106"/>
                          </a:lnTo>
                          <a:lnTo>
                            <a:pt x="42" y="254"/>
                          </a:lnTo>
                          <a:lnTo>
                            <a:pt x="74" y="350"/>
                          </a:lnTo>
                          <a:lnTo>
                            <a:pt x="62" y="364"/>
                          </a:lnTo>
                          <a:lnTo>
                            <a:pt x="12" y="472"/>
                          </a:lnTo>
                          <a:lnTo>
                            <a:pt x="24" y="526"/>
                          </a:lnTo>
                          <a:lnTo>
                            <a:pt x="0" y="568"/>
                          </a:lnTo>
                          <a:lnTo>
                            <a:pt x="362" y="768"/>
                          </a:lnTo>
                          <a:lnTo>
                            <a:pt x="538" y="784"/>
                          </a:lnTo>
                          <a:lnTo>
                            <a:pt x="580" y="80"/>
                          </a:lnTo>
                          <a:lnTo>
                            <a:pt x="1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9" name="Freeform 2855">
                      <a:extLst>
                        <a:ext uri="{FF2B5EF4-FFF2-40B4-BE49-F238E27FC236}">
                          <a16:creationId xmlns:a16="http://schemas.microsoft.com/office/drawing/2014/main" id="{ACC13CC8-B672-4B2D-DAAD-ACFAFB192F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8" y="2739"/>
                      <a:ext cx="560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276" y="240"/>
                        </a:cxn>
                        <a:cxn ang="0">
                          <a:pos x="310" y="90"/>
                        </a:cxn>
                        <a:cxn ang="0">
                          <a:pos x="280" y="0"/>
                        </a:cxn>
                        <a:cxn ang="0">
                          <a:pos x="0" y="20"/>
                        </a:cxn>
                        <a:cxn ang="0">
                          <a:pos x="16" y="154"/>
                        </a:cxn>
                        <a:cxn ang="0">
                          <a:pos x="84" y="274"/>
                        </a:cxn>
                        <a:cxn ang="0">
                          <a:pos x="76" y="372"/>
                        </a:cxn>
                        <a:cxn ang="0">
                          <a:pos x="62" y="416"/>
                        </a:cxn>
                        <a:cxn ang="0">
                          <a:pos x="174" y="440"/>
                        </a:cxn>
                        <a:cxn ang="0">
                          <a:pos x="282" y="426"/>
                        </a:cxn>
                        <a:cxn ang="0">
                          <a:pos x="264" y="468"/>
                        </a:cxn>
                        <a:cxn ang="0">
                          <a:pos x="354" y="468"/>
                        </a:cxn>
                        <a:cxn ang="0">
                          <a:pos x="390" y="426"/>
                        </a:cxn>
                        <a:cxn ang="0">
                          <a:pos x="412" y="454"/>
                        </a:cxn>
                        <a:cxn ang="0">
                          <a:pos x="480" y="400"/>
                        </a:cxn>
                        <a:cxn ang="0">
                          <a:pos x="502" y="454"/>
                        </a:cxn>
                        <a:cxn ang="0">
                          <a:pos x="540" y="454"/>
                        </a:cxn>
                        <a:cxn ang="0">
                          <a:pos x="560" y="412"/>
                        </a:cxn>
                        <a:cxn ang="0">
                          <a:pos x="512" y="344"/>
                        </a:cxn>
                        <a:cxn ang="0">
                          <a:pos x="480" y="304"/>
                        </a:cxn>
                        <a:cxn ang="0">
                          <a:pos x="486" y="302"/>
                        </a:cxn>
                        <a:cxn ang="0">
                          <a:pos x="448" y="230"/>
                        </a:cxn>
                        <a:cxn ang="0">
                          <a:pos x="276" y="240"/>
                        </a:cxn>
                      </a:cxnLst>
                      <a:rect l="0" t="0" r="r" b="b"/>
                      <a:pathLst>
                        <a:path w="560" h="468">
                          <a:moveTo>
                            <a:pt x="276" y="240"/>
                          </a:moveTo>
                          <a:lnTo>
                            <a:pt x="310" y="90"/>
                          </a:lnTo>
                          <a:lnTo>
                            <a:pt x="280" y="0"/>
                          </a:lnTo>
                          <a:lnTo>
                            <a:pt x="0" y="20"/>
                          </a:lnTo>
                          <a:lnTo>
                            <a:pt x="16" y="154"/>
                          </a:lnTo>
                          <a:lnTo>
                            <a:pt x="84" y="274"/>
                          </a:lnTo>
                          <a:lnTo>
                            <a:pt x="76" y="372"/>
                          </a:lnTo>
                          <a:lnTo>
                            <a:pt x="62" y="416"/>
                          </a:lnTo>
                          <a:lnTo>
                            <a:pt x="174" y="440"/>
                          </a:lnTo>
                          <a:lnTo>
                            <a:pt x="282" y="426"/>
                          </a:lnTo>
                          <a:lnTo>
                            <a:pt x="264" y="468"/>
                          </a:lnTo>
                          <a:lnTo>
                            <a:pt x="354" y="468"/>
                          </a:lnTo>
                          <a:lnTo>
                            <a:pt x="390" y="426"/>
                          </a:lnTo>
                          <a:lnTo>
                            <a:pt x="412" y="454"/>
                          </a:lnTo>
                          <a:lnTo>
                            <a:pt x="480" y="400"/>
                          </a:lnTo>
                          <a:lnTo>
                            <a:pt x="502" y="454"/>
                          </a:lnTo>
                          <a:lnTo>
                            <a:pt x="540" y="454"/>
                          </a:lnTo>
                          <a:lnTo>
                            <a:pt x="560" y="412"/>
                          </a:lnTo>
                          <a:lnTo>
                            <a:pt x="512" y="344"/>
                          </a:lnTo>
                          <a:lnTo>
                            <a:pt x="480" y="304"/>
                          </a:lnTo>
                          <a:lnTo>
                            <a:pt x="486" y="302"/>
                          </a:lnTo>
                          <a:lnTo>
                            <a:pt x="448" y="230"/>
                          </a:lnTo>
                          <a:lnTo>
                            <a:pt x="276" y="24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0" name="Freeform 2856">
                      <a:extLst>
                        <a:ext uri="{FF2B5EF4-FFF2-40B4-BE49-F238E27FC236}">
                          <a16:creationId xmlns:a16="http://schemas.microsoft.com/office/drawing/2014/main" id="{D297763C-B5DF-FCB0-223E-0418B44978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18" y="2303"/>
                      <a:ext cx="632" cy="712"/>
                    </a:xfrm>
                    <a:custGeom>
                      <a:avLst/>
                      <a:gdLst/>
                      <a:ahLst/>
                      <a:cxnLst>
                        <a:cxn ang="0">
                          <a:pos x="254" y="634"/>
                        </a:cxn>
                        <a:cxn ang="0">
                          <a:pos x="620" y="642"/>
                        </a:cxn>
                        <a:cxn ang="0">
                          <a:pos x="612" y="82"/>
                        </a:cxn>
                        <a:cxn ang="0">
                          <a:pos x="632" y="82"/>
                        </a:cxn>
                        <a:cxn ang="0">
                          <a:pos x="632" y="14"/>
                        </a:cxn>
                        <a:cxn ang="0">
                          <a:pos x="40" y="0"/>
                        </a:cxn>
                        <a:cxn ang="0">
                          <a:pos x="0" y="704"/>
                        </a:cxn>
                        <a:cxn ang="0">
                          <a:pos x="104" y="712"/>
                        </a:cxn>
                        <a:cxn ang="0">
                          <a:pos x="104" y="660"/>
                        </a:cxn>
                        <a:cxn ang="0">
                          <a:pos x="252" y="676"/>
                        </a:cxn>
                        <a:cxn ang="0">
                          <a:pos x="256" y="678"/>
                        </a:cxn>
                        <a:cxn ang="0">
                          <a:pos x="252" y="674"/>
                        </a:cxn>
                        <a:cxn ang="0">
                          <a:pos x="254" y="634"/>
                        </a:cxn>
                      </a:cxnLst>
                      <a:rect l="0" t="0" r="r" b="b"/>
                      <a:pathLst>
                        <a:path w="632" h="712">
                          <a:moveTo>
                            <a:pt x="254" y="634"/>
                          </a:moveTo>
                          <a:lnTo>
                            <a:pt x="620" y="642"/>
                          </a:lnTo>
                          <a:lnTo>
                            <a:pt x="612" y="82"/>
                          </a:lnTo>
                          <a:lnTo>
                            <a:pt x="632" y="82"/>
                          </a:lnTo>
                          <a:lnTo>
                            <a:pt x="632" y="14"/>
                          </a:lnTo>
                          <a:lnTo>
                            <a:pt x="40" y="0"/>
                          </a:lnTo>
                          <a:lnTo>
                            <a:pt x="0" y="704"/>
                          </a:lnTo>
                          <a:lnTo>
                            <a:pt x="104" y="712"/>
                          </a:lnTo>
                          <a:lnTo>
                            <a:pt x="104" y="660"/>
                          </a:lnTo>
                          <a:lnTo>
                            <a:pt x="252" y="676"/>
                          </a:lnTo>
                          <a:lnTo>
                            <a:pt x="256" y="678"/>
                          </a:lnTo>
                          <a:lnTo>
                            <a:pt x="252" y="674"/>
                          </a:lnTo>
                          <a:lnTo>
                            <a:pt x="254" y="634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1" name="Freeform 2857">
                      <a:extLst>
                        <a:ext uri="{FF2B5EF4-FFF2-40B4-BE49-F238E27FC236}">
                          <a16:creationId xmlns:a16="http://schemas.microsoft.com/office/drawing/2014/main" id="{396F7706-A699-CBA8-DD38-37BE7FB970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6" y="2383"/>
                      <a:ext cx="1322" cy="1322"/>
                    </a:xfrm>
                    <a:custGeom>
                      <a:avLst/>
                      <a:gdLst/>
                      <a:ahLst/>
                      <a:cxnLst>
                        <a:cxn ang="0">
                          <a:pos x="1312" y="726"/>
                        </a:cxn>
                        <a:cxn ang="0">
                          <a:pos x="1322" y="630"/>
                        </a:cxn>
                        <a:cxn ang="0">
                          <a:pos x="1252" y="512"/>
                        </a:cxn>
                        <a:cxn ang="0">
                          <a:pos x="1234" y="376"/>
                        </a:cxn>
                        <a:cxn ang="0">
                          <a:pos x="1234" y="376"/>
                        </a:cxn>
                        <a:cxn ang="0">
                          <a:pos x="1234" y="376"/>
                        </a:cxn>
                        <a:cxn ang="0">
                          <a:pos x="1230" y="338"/>
                        </a:cxn>
                        <a:cxn ang="0">
                          <a:pos x="1120" y="292"/>
                        </a:cxn>
                        <a:cxn ang="0">
                          <a:pos x="852" y="304"/>
                        </a:cxn>
                        <a:cxn ang="0">
                          <a:pos x="644" y="236"/>
                        </a:cxn>
                        <a:cxn ang="0">
                          <a:pos x="632" y="0"/>
                        </a:cxn>
                        <a:cxn ang="0">
                          <a:pos x="362" y="10"/>
                        </a:cxn>
                        <a:cxn ang="0">
                          <a:pos x="370" y="572"/>
                        </a:cxn>
                        <a:cxn ang="0">
                          <a:pos x="0" y="562"/>
                        </a:cxn>
                        <a:cxn ang="0">
                          <a:pos x="0" y="600"/>
                        </a:cxn>
                        <a:cxn ang="0">
                          <a:pos x="174" y="756"/>
                        </a:cxn>
                        <a:cxn ang="0">
                          <a:pos x="212" y="878"/>
                        </a:cxn>
                        <a:cxn ang="0">
                          <a:pos x="372" y="958"/>
                        </a:cxn>
                        <a:cxn ang="0">
                          <a:pos x="442" y="850"/>
                        </a:cxn>
                        <a:cxn ang="0">
                          <a:pos x="562" y="864"/>
                        </a:cxn>
                        <a:cxn ang="0">
                          <a:pos x="770" y="1254"/>
                        </a:cxn>
                        <a:cxn ang="0">
                          <a:pos x="978" y="1322"/>
                        </a:cxn>
                        <a:cxn ang="0">
                          <a:pos x="1008" y="1268"/>
                        </a:cxn>
                        <a:cxn ang="0">
                          <a:pos x="968" y="1146"/>
                        </a:cxn>
                        <a:cxn ang="0">
                          <a:pos x="968" y="1014"/>
                        </a:cxn>
                        <a:cxn ang="0">
                          <a:pos x="1286" y="768"/>
                        </a:cxn>
                        <a:cxn ang="0">
                          <a:pos x="1300" y="772"/>
                        </a:cxn>
                        <a:cxn ang="0">
                          <a:pos x="1298" y="770"/>
                        </a:cxn>
                        <a:cxn ang="0">
                          <a:pos x="1312" y="726"/>
                        </a:cxn>
                      </a:cxnLst>
                      <a:rect l="0" t="0" r="r" b="b"/>
                      <a:pathLst>
                        <a:path w="1322" h="1322">
                          <a:moveTo>
                            <a:pt x="1312" y="726"/>
                          </a:moveTo>
                          <a:lnTo>
                            <a:pt x="1322" y="630"/>
                          </a:lnTo>
                          <a:lnTo>
                            <a:pt x="1252" y="512"/>
                          </a:lnTo>
                          <a:lnTo>
                            <a:pt x="1234" y="376"/>
                          </a:lnTo>
                          <a:lnTo>
                            <a:pt x="1234" y="376"/>
                          </a:lnTo>
                          <a:lnTo>
                            <a:pt x="1234" y="376"/>
                          </a:lnTo>
                          <a:lnTo>
                            <a:pt x="1230" y="338"/>
                          </a:lnTo>
                          <a:lnTo>
                            <a:pt x="1120" y="292"/>
                          </a:lnTo>
                          <a:lnTo>
                            <a:pt x="852" y="304"/>
                          </a:lnTo>
                          <a:lnTo>
                            <a:pt x="644" y="236"/>
                          </a:lnTo>
                          <a:lnTo>
                            <a:pt x="632" y="0"/>
                          </a:lnTo>
                          <a:lnTo>
                            <a:pt x="362" y="10"/>
                          </a:lnTo>
                          <a:lnTo>
                            <a:pt x="370" y="572"/>
                          </a:lnTo>
                          <a:lnTo>
                            <a:pt x="0" y="562"/>
                          </a:lnTo>
                          <a:lnTo>
                            <a:pt x="0" y="600"/>
                          </a:lnTo>
                          <a:lnTo>
                            <a:pt x="174" y="756"/>
                          </a:lnTo>
                          <a:lnTo>
                            <a:pt x="212" y="878"/>
                          </a:lnTo>
                          <a:lnTo>
                            <a:pt x="372" y="958"/>
                          </a:lnTo>
                          <a:lnTo>
                            <a:pt x="442" y="850"/>
                          </a:lnTo>
                          <a:lnTo>
                            <a:pt x="562" y="864"/>
                          </a:lnTo>
                          <a:lnTo>
                            <a:pt x="770" y="1254"/>
                          </a:lnTo>
                          <a:lnTo>
                            <a:pt x="978" y="1322"/>
                          </a:lnTo>
                          <a:lnTo>
                            <a:pt x="1008" y="1268"/>
                          </a:lnTo>
                          <a:lnTo>
                            <a:pt x="968" y="1146"/>
                          </a:lnTo>
                          <a:lnTo>
                            <a:pt x="968" y="1014"/>
                          </a:lnTo>
                          <a:lnTo>
                            <a:pt x="1286" y="768"/>
                          </a:lnTo>
                          <a:lnTo>
                            <a:pt x="1300" y="772"/>
                          </a:lnTo>
                          <a:lnTo>
                            <a:pt x="1298" y="770"/>
                          </a:lnTo>
                          <a:lnTo>
                            <a:pt x="1312" y="72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2" name="Freeform 2858">
                      <a:extLst>
                        <a:ext uri="{FF2B5EF4-FFF2-40B4-BE49-F238E27FC236}">
                          <a16:creationId xmlns:a16="http://schemas.microsoft.com/office/drawing/2014/main" id="{CF5CE0E4-06E1-B2E6-59E2-941BE9DEA0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2" y="2335"/>
                      <a:ext cx="450" cy="420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382"/>
                        </a:cxn>
                        <a:cxn ang="0">
                          <a:pos x="76" y="420"/>
                        </a:cxn>
                        <a:cxn ang="0">
                          <a:pos x="356" y="400"/>
                        </a:cxn>
                        <a:cxn ang="0">
                          <a:pos x="346" y="360"/>
                        </a:cxn>
                        <a:cxn ang="0">
                          <a:pos x="450" y="42"/>
                        </a:cxn>
                        <a:cxn ang="0">
                          <a:pos x="366" y="48"/>
                        </a:cxn>
                        <a:cxn ang="0">
                          <a:pos x="384" y="0"/>
                        </a:cxn>
                        <a:cxn ang="0">
                          <a:pos x="0" y="8"/>
                        </a:cxn>
                        <a:cxn ang="0">
                          <a:pos x="32" y="366"/>
                        </a:cxn>
                        <a:cxn ang="0">
                          <a:pos x="72" y="382"/>
                        </a:cxn>
                      </a:cxnLst>
                      <a:rect l="0" t="0" r="r" b="b"/>
                      <a:pathLst>
                        <a:path w="450" h="420">
                          <a:moveTo>
                            <a:pt x="72" y="382"/>
                          </a:moveTo>
                          <a:lnTo>
                            <a:pt x="76" y="420"/>
                          </a:lnTo>
                          <a:lnTo>
                            <a:pt x="356" y="400"/>
                          </a:lnTo>
                          <a:lnTo>
                            <a:pt x="346" y="360"/>
                          </a:lnTo>
                          <a:lnTo>
                            <a:pt x="450" y="42"/>
                          </a:lnTo>
                          <a:lnTo>
                            <a:pt x="366" y="48"/>
                          </a:lnTo>
                          <a:lnTo>
                            <a:pt x="384" y="0"/>
                          </a:lnTo>
                          <a:lnTo>
                            <a:pt x="0" y="8"/>
                          </a:lnTo>
                          <a:lnTo>
                            <a:pt x="32" y="366"/>
                          </a:lnTo>
                          <a:lnTo>
                            <a:pt x="72" y="38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3" name="Freeform 2859">
                      <a:extLst>
                        <a:ext uri="{FF2B5EF4-FFF2-40B4-BE49-F238E27FC236}">
                          <a16:creationId xmlns:a16="http://schemas.microsoft.com/office/drawing/2014/main" id="{1DC6E1F1-2CAA-5839-5D1B-7C9B7448EE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6" y="2289"/>
                      <a:ext cx="808" cy="40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" y="96"/>
                        </a:cxn>
                        <a:cxn ang="0">
                          <a:pos x="256" y="88"/>
                        </a:cxn>
                        <a:cxn ang="0">
                          <a:pos x="270" y="326"/>
                        </a:cxn>
                        <a:cxn ang="0">
                          <a:pos x="472" y="394"/>
                        </a:cxn>
                        <a:cxn ang="0">
                          <a:pos x="742" y="380"/>
                        </a:cxn>
                        <a:cxn ang="0">
                          <a:pos x="808" y="408"/>
                        </a:cxn>
                        <a:cxn ang="0">
                          <a:pos x="774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808" h="408">
                          <a:moveTo>
                            <a:pt x="0" y="28"/>
                          </a:moveTo>
                          <a:lnTo>
                            <a:pt x="2" y="96"/>
                          </a:lnTo>
                          <a:lnTo>
                            <a:pt x="256" y="88"/>
                          </a:lnTo>
                          <a:lnTo>
                            <a:pt x="270" y="326"/>
                          </a:lnTo>
                          <a:lnTo>
                            <a:pt x="472" y="394"/>
                          </a:lnTo>
                          <a:lnTo>
                            <a:pt x="742" y="380"/>
                          </a:lnTo>
                          <a:lnTo>
                            <a:pt x="808" y="408"/>
                          </a:lnTo>
                          <a:lnTo>
                            <a:pt x="774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4" name="Freeform 2860">
                      <a:extLst>
                        <a:ext uri="{FF2B5EF4-FFF2-40B4-BE49-F238E27FC236}">
                          <a16:creationId xmlns:a16="http://schemas.microsoft.com/office/drawing/2014/main" id="{D89191B6-4870-C842-D80A-306284DADD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00" y="1631"/>
                      <a:ext cx="500" cy="6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88"/>
                        </a:cxn>
                        <a:cxn ang="0">
                          <a:pos x="452" y="668"/>
                        </a:cxn>
                        <a:cxn ang="0">
                          <a:pos x="500" y="202"/>
                        </a:cxn>
                        <a:cxn ang="0">
                          <a:pos x="312" y="176"/>
                        </a:cxn>
                        <a:cxn ang="0">
                          <a:pos x="336" y="54"/>
                        </a:cxn>
                        <a:cxn ang="0">
                          <a:pos x="76" y="0"/>
                        </a:cxn>
                        <a:cxn ang="0">
                          <a:pos x="0" y="588"/>
                        </a:cxn>
                      </a:cxnLst>
                      <a:rect l="0" t="0" r="r" b="b"/>
                      <a:pathLst>
                        <a:path w="500" h="668">
                          <a:moveTo>
                            <a:pt x="0" y="588"/>
                          </a:moveTo>
                          <a:lnTo>
                            <a:pt x="452" y="668"/>
                          </a:lnTo>
                          <a:lnTo>
                            <a:pt x="500" y="202"/>
                          </a:lnTo>
                          <a:lnTo>
                            <a:pt x="312" y="176"/>
                          </a:lnTo>
                          <a:lnTo>
                            <a:pt x="336" y="54"/>
                          </a:lnTo>
                          <a:lnTo>
                            <a:pt x="76" y="0"/>
                          </a:lnTo>
                          <a:lnTo>
                            <a:pt x="0" y="58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5" name="Freeform 2861">
                      <a:extLst>
                        <a:ext uri="{FF2B5EF4-FFF2-40B4-BE49-F238E27FC236}">
                          <a16:creationId xmlns:a16="http://schemas.microsoft.com/office/drawing/2014/main" id="{696AB0AE-DCE6-8442-4DF0-A517EEB78A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46" y="929"/>
                      <a:ext cx="532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230" y="214"/>
                        </a:cxn>
                        <a:cxn ang="0">
                          <a:pos x="236" y="252"/>
                        </a:cxn>
                        <a:cxn ang="0">
                          <a:pos x="262" y="252"/>
                        </a:cxn>
                        <a:cxn ang="0">
                          <a:pos x="284" y="200"/>
                        </a:cxn>
                        <a:cxn ang="0">
                          <a:pos x="362" y="160"/>
                        </a:cxn>
                        <a:cxn ang="0">
                          <a:pos x="444" y="122"/>
                        </a:cxn>
                        <a:cxn ang="0">
                          <a:pos x="532" y="122"/>
                        </a:cxn>
                        <a:cxn ang="0">
                          <a:pos x="444" y="14"/>
                        </a:cxn>
                        <a:cxn ang="0">
                          <a:pos x="306" y="96"/>
                        </a:cxn>
                        <a:cxn ang="0">
                          <a:pos x="244" y="106"/>
                        </a:cxn>
                        <a:cxn ang="0">
                          <a:pos x="206" y="70"/>
                        </a:cxn>
                        <a:cxn ang="0">
                          <a:pos x="154" y="80"/>
                        </a:cxn>
                        <a:cxn ang="0">
                          <a:pos x="174" y="0"/>
                        </a:cxn>
                        <a:cxn ang="0">
                          <a:pos x="4" y="134"/>
                        </a:cxn>
                        <a:cxn ang="0">
                          <a:pos x="0" y="134"/>
                        </a:cxn>
                        <a:cxn ang="0">
                          <a:pos x="18" y="186"/>
                        </a:cxn>
                        <a:cxn ang="0">
                          <a:pos x="230" y="214"/>
                        </a:cxn>
                      </a:cxnLst>
                      <a:rect l="0" t="0" r="r" b="b"/>
                      <a:pathLst>
                        <a:path w="532" h="252">
                          <a:moveTo>
                            <a:pt x="230" y="214"/>
                          </a:moveTo>
                          <a:lnTo>
                            <a:pt x="236" y="252"/>
                          </a:lnTo>
                          <a:lnTo>
                            <a:pt x="262" y="252"/>
                          </a:lnTo>
                          <a:lnTo>
                            <a:pt x="284" y="200"/>
                          </a:lnTo>
                          <a:lnTo>
                            <a:pt x="362" y="160"/>
                          </a:lnTo>
                          <a:lnTo>
                            <a:pt x="444" y="122"/>
                          </a:lnTo>
                          <a:lnTo>
                            <a:pt x="532" y="122"/>
                          </a:lnTo>
                          <a:lnTo>
                            <a:pt x="444" y="14"/>
                          </a:lnTo>
                          <a:lnTo>
                            <a:pt x="306" y="96"/>
                          </a:lnTo>
                          <a:lnTo>
                            <a:pt x="244" y="106"/>
                          </a:lnTo>
                          <a:lnTo>
                            <a:pt x="206" y="70"/>
                          </a:lnTo>
                          <a:lnTo>
                            <a:pt x="154" y="80"/>
                          </a:lnTo>
                          <a:lnTo>
                            <a:pt x="174" y="0"/>
                          </a:lnTo>
                          <a:lnTo>
                            <a:pt x="4" y="134"/>
                          </a:lnTo>
                          <a:lnTo>
                            <a:pt x="0" y="134"/>
                          </a:lnTo>
                          <a:lnTo>
                            <a:pt x="18" y="186"/>
                          </a:lnTo>
                          <a:lnTo>
                            <a:pt x="230" y="214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6" name="Freeform 2862">
                      <a:extLst>
                        <a:ext uri="{FF2B5EF4-FFF2-40B4-BE49-F238E27FC236}">
                          <a16:creationId xmlns:a16="http://schemas.microsoft.com/office/drawing/2014/main" id="{023E9DE9-5FCB-C5E6-98DA-F1B10C75BD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58" y="1833"/>
                      <a:ext cx="676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670" y="118"/>
                        </a:cxn>
                        <a:cxn ang="0">
                          <a:pos x="662" y="26"/>
                        </a:cxn>
                        <a:cxn ang="0">
                          <a:pos x="50" y="0"/>
                        </a:cxn>
                        <a:cxn ang="0">
                          <a:pos x="0" y="466"/>
                        </a:cxn>
                        <a:cxn ang="0">
                          <a:pos x="594" y="476"/>
                        </a:cxn>
                        <a:cxn ang="0">
                          <a:pos x="676" y="474"/>
                        </a:cxn>
                        <a:cxn ang="0">
                          <a:pos x="668" y="118"/>
                        </a:cxn>
                        <a:cxn ang="0">
                          <a:pos x="670" y="118"/>
                        </a:cxn>
                      </a:cxnLst>
                      <a:rect l="0" t="0" r="r" b="b"/>
                      <a:pathLst>
                        <a:path w="676" h="476">
                          <a:moveTo>
                            <a:pt x="670" y="118"/>
                          </a:moveTo>
                          <a:lnTo>
                            <a:pt x="662" y="26"/>
                          </a:lnTo>
                          <a:lnTo>
                            <a:pt x="50" y="0"/>
                          </a:lnTo>
                          <a:lnTo>
                            <a:pt x="0" y="466"/>
                          </a:lnTo>
                          <a:lnTo>
                            <a:pt x="594" y="476"/>
                          </a:lnTo>
                          <a:lnTo>
                            <a:pt x="676" y="474"/>
                          </a:lnTo>
                          <a:lnTo>
                            <a:pt x="668" y="118"/>
                          </a:lnTo>
                          <a:lnTo>
                            <a:pt x="670" y="118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7" name="Freeform 2863">
                      <a:extLst>
                        <a:ext uri="{FF2B5EF4-FFF2-40B4-BE49-F238E27FC236}">
                          <a16:creationId xmlns:a16="http://schemas.microsoft.com/office/drawing/2014/main" id="{8DB7E86E-714C-1704-4183-879B6BC879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98" y="1433"/>
                      <a:ext cx="742" cy="1358"/>
                    </a:xfrm>
                    <a:custGeom>
                      <a:avLst/>
                      <a:gdLst/>
                      <a:ahLst/>
                      <a:cxnLst>
                        <a:cxn ang="0">
                          <a:pos x="694" y="1314"/>
                        </a:cxn>
                        <a:cxn ang="0">
                          <a:pos x="682" y="1260"/>
                        </a:cxn>
                        <a:cxn ang="0">
                          <a:pos x="732" y="1150"/>
                        </a:cxn>
                        <a:cxn ang="0">
                          <a:pos x="742" y="1140"/>
                        </a:cxn>
                        <a:cxn ang="0">
                          <a:pos x="712" y="1044"/>
                        </a:cxn>
                        <a:cxn ang="0">
                          <a:pos x="324" y="482"/>
                        </a:cxn>
                        <a:cxn ang="0">
                          <a:pos x="334" y="454"/>
                        </a:cxn>
                        <a:cxn ang="0">
                          <a:pos x="324" y="426"/>
                        </a:cxn>
                        <a:cxn ang="0">
                          <a:pos x="402" y="98"/>
                        </a:cxn>
                        <a:cxn ang="0">
                          <a:pos x="70" y="8"/>
                        </a:cxn>
                        <a:cxn ang="0">
                          <a:pos x="68" y="0"/>
                        </a:cxn>
                        <a:cxn ang="0">
                          <a:pos x="70" y="34"/>
                        </a:cxn>
                        <a:cxn ang="0">
                          <a:pos x="0" y="156"/>
                        </a:cxn>
                        <a:cxn ang="0">
                          <a:pos x="42" y="278"/>
                        </a:cxn>
                        <a:cxn ang="0">
                          <a:pos x="32" y="384"/>
                        </a:cxn>
                        <a:cxn ang="0">
                          <a:pos x="102" y="534"/>
                        </a:cxn>
                        <a:cxn ang="0">
                          <a:pos x="102" y="614"/>
                        </a:cxn>
                        <a:cxn ang="0">
                          <a:pos x="122" y="682"/>
                        </a:cxn>
                        <a:cxn ang="0">
                          <a:pos x="90" y="734"/>
                        </a:cxn>
                        <a:cxn ang="0">
                          <a:pos x="190" y="870"/>
                        </a:cxn>
                        <a:cxn ang="0">
                          <a:pos x="190" y="1006"/>
                        </a:cxn>
                        <a:cxn ang="0">
                          <a:pos x="360" y="1114"/>
                        </a:cxn>
                        <a:cxn ang="0">
                          <a:pos x="360" y="1178"/>
                        </a:cxn>
                        <a:cxn ang="0">
                          <a:pos x="450" y="1236"/>
                        </a:cxn>
                        <a:cxn ang="0">
                          <a:pos x="450" y="1342"/>
                        </a:cxn>
                        <a:cxn ang="0">
                          <a:pos x="668" y="1354"/>
                        </a:cxn>
                        <a:cxn ang="0">
                          <a:pos x="672" y="1358"/>
                        </a:cxn>
                        <a:cxn ang="0">
                          <a:pos x="668" y="1354"/>
                        </a:cxn>
                        <a:cxn ang="0">
                          <a:pos x="694" y="1314"/>
                        </a:cxn>
                      </a:cxnLst>
                      <a:rect l="0" t="0" r="r" b="b"/>
                      <a:pathLst>
                        <a:path w="742" h="1358">
                          <a:moveTo>
                            <a:pt x="694" y="1314"/>
                          </a:moveTo>
                          <a:lnTo>
                            <a:pt x="682" y="1260"/>
                          </a:lnTo>
                          <a:lnTo>
                            <a:pt x="732" y="1150"/>
                          </a:lnTo>
                          <a:lnTo>
                            <a:pt x="742" y="1140"/>
                          </a:lnTo>
                          <a:lnTo>
                            <a:pt x="712" y="1044"/>
                          </a:lnTo>
                          <a:lnTo>
                            <a:pt x="324" y="482"/>
                          </a:lnTo>
                          <a:lnTo>
                            <a:pt x="334" y="454"/>
                          </a:lnTo>
                          <a:lnTo>
                            <a:pt x="324" y="426"/>
                          </a:lnTo>
                          <a:lnTo>
                            <a:pt x="402" y="98"/>
                          </a:lnTo>
                          <a:lnTo>
                            <a:pt x="70" y="8"/>
                          </a:lnTo>
                          <a:lnTo>
                            <a:pt x="68" y="0"/>
                          </a:lnTo>
                          <a:lnTo>
                            <a:pt x="70" y="34"/>
                          </a:lnTo>
                          <a:lnTo>
                            <a:pt x="0" y="156"/>
                          </a:lnTo>
                          <a:lnTo>
                            <a:pt x="42" y="278"/>
                          </a:lnTo>
                          <a:lnTo>
                            <a:pt x="32" y="384"/>
                          </a:lnTo>
                          <a:lnTo>
                            <a:pt x="102" y="534"/>
                          </a:lnTo>
                          <a:lnTo>
                            <a:pt x="102" y="614"/>
                          </a:lnTo>
                          <a:lnTo>
                            <a:pt x="122" y="682"/>
                          </a:lnTo>
                          <a:lnTo>
                            <a:pt x="90" y="734"/>
                          </a:lnTo>
                          <a:lnTo>
                            <a:pt x="190" y="870"/>
                          </a:lnTo>
                          <a:lnTo>
                            <a:pt x="190" y="1006"/>
                          </a:lnTo>
                          <a:lnTo>
                            <a:pt x="360" y="1114"/>
                          </a:lnTo>
                          <a:lnTo>
                            <a:pt x="360" y="1178"/>
                          </a:lnTo>
                          <a:lnTo>
                            <a:pt x="450" y="1236"/>
                          </a:lnTo>
                          <a:lnTo>
                            <a:pt x="450" y="1342"/>
                          </a:lnTo>
                          <a:lnTo>
                            <a:pt x="668" y="1354"/>
                          </a:lnTo>
                          <a:lnTo>
                            <a:pt x="672" y="1358"/>
                          </a:lnTo>
                          <a:lnTo>
                            <a:pt x="668" y="1354"/>
                          </a:lnTo>
                          <a:lnTo>
                            <a:pt x="694" y="1314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8" name="Freeform 2864">
                      <a:extLst>
                        <a:ext uri="{FF2B5EF4-FFF2-40B4-BE49-F238E27FC236}">
                          <a16:creationId xmlns:a16="http://schemas.microsoft.com/office/drawing/2014/main" id="{A3BAA711-CC91-03B3-32D5-C1C5475EBF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6" y="1295"/>
                      <a:ext cx="656" cy="550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388"/>
                        </a:cxn>
                        <a:cxn ang="0">
                          <a:pos x="28" y="388"/>
                        </a:cxn>
                        <a:cxn ang="0">
                          <a:pos x="0" y="508"/>
                        </a:cxn>
                        <a:cxn ang="0">
                          <a:pos x="192" y="536"/>
                        </a:cxn>
                        <a:cxn ang="0">
                          <a:pos x="650" y="550"/>
                        </a:cxn>
                        <a:cxn ang="0">
                          <a:pos x="656" y="40"/>
                        </a:cxn>
                        <a:cxn ang="0">
                          <a:pos x="64" y="0"/>
                        </a:cxn>
                        <a:cxn ang="0">
                          <a:pos x="26" y="388"/>
                        </a:cxn>
                      </a:cxnLst>
                      <a:rect l="0" t="0" r="r" b="b"/>
                      <a:pathLst>
                        <a:path w="656" h="550">
                          <a:moveTo>
                            <a:pt x="26" y="388"/>
                          </a:moveTo>
                          <a:lnTo>
                            <a:pt x="28" y="388"/>
                          </a:lnTo>
                          <a:lnTo>
                            <a:pt x="0" y="508"/>
                          </a:lnTo>
                          <a:lnTo>
                            <a:pt x="192" y="536"/>
                          </a:lnTo>
                          <a:lnTo>
                            <a:pt x="650" y="550"/>
                          </a:lnTo>
                          <a:lnTo>
                            <a:pt x="656" y="40"/>
                          </a:lnTo>
                          <a:lnTo>
                            <a:pt x="64" y="0"/>
                          </a:lnTo>
                          <a:lnTo>
                            <a:pt x="26" y="388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39" name="Freeform 2865">
                      <a:extLst>
                        <a:ext uri="{FF2B5EF4-FFF2-40B4-BE49-F238E27FC236}">
                          <a16:creationId xmlns:a16="http://schemas.microsoft.com/office/drawing/2014/main" id="{FB152998-3649-47E2-CA7C-053C86B2F4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66" y="2147"/>
                      <a:ext cx="762" cy="324"/>
                    </a:xfrm>
                    <a:custGeom>
                      <a:avLst/>
                      <a:gdLst/>
                      <a:ahLst/>
                      <a:cxnLst>
                        <a:cxn ang="0">
                          <a:pos x="206" y="304"/>
                        </a:cxn>
                        <a:cxn ang="0">
                          <a:pos x="554" y="246"/>
                        </a:cxn>
                        <a:cxn ang="0">
                          <a:pos x="580" y="154"/>
                        </a:cxn>
                        <a:cxn ang="0">
                          <a:pos x="752" y="30"/>
                        </a:cxn>
                        <a:cxn ang="0">
                          <a:pos x="762" y="0"/>
                        </a:cxn>
                        <a:cxn ang="0">
                          <a:pos x="762" y="0"/>
                        </a:cxn>
                        <a:cxn ang="0">
                          <a:pos x="332" y="88"/>
                        </a:cxn>
                        <a:cxn ang="0">
                          <a:pos x="54" y="134"/>
                        </a:cxn>
                        <a:cxn ang="0">
                          <a:pos x="32" y="134"/>
                        </a:cxn>
                        <a:cxn ang="0">
                          <a:pos x="32" y="230"/>
                        </a:cxn>
                        <a:cxn ang="0">
                          <a:pos x="30" y="230"/>
                        </a:cxn>
                        <a:cxn ang="0">
                          <a:pos x="0" y="324"/>
                        </a:cxn>
                        <a:cxn ang="0">
                          <a:pos x="206" y="304"/>
                        </a:cxn>
                      </a:cxnLst>
                      <a:rect l="0" t="0" r="r" b="b"/>
                      <a:pathLst>
                        <a:path w="762" h="324">
                          <a:moveTo>
                            <a:pt x="206" y="304"/>
                          </a:moveTo>
                          <a:lnTo>
                            <a:pt x="554" y="246"/>
                          </a:lnTo>
                          <a:lnTo>
                            <a:pt x="580" y="154"/>
                          </a:lnTo>
                          <a:lnTo>
                            <a:pt x="752" y="30"/>
                          </a:lnTo>
                          <a:lnTo>
                            <a:pt x="762" y="0"/>
                          </a:lnTo>
                          <a:lnTo>
                            <a:pt x="762" y="0"/>
                          </a:lnTo>
                          <a:lnTo>
                            <a:pt x="332" y="88"/>
                          </a:lnTo>
                          <a:lnTo>
                            <a:pt x="54" y="134"/>
                          </a:lnTo>
                          <a:lnTo>
                            <a:pt x="32" y="134"/>
                          </a:lnTo>
                          <a:lnTo>
                            <a:pt x="32" y="230"/>
                          </a:lnTo>
                          <a:lnTo>
                            <a:pt x="30" y="230"/>
                          </a:lnTo>
                          <a:lnTo>
                            <a:pt x="0" y="324"/>
                          </a:lnTo>
                          <a:lnTo>
                            <a:pt x="206" y="304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0" name="Freeform 2866">
                      <a:extLst>
                        <a:ext uri="{FF2B5EF4-FFF2-40B4-BE49-F238E27FC236}">
                          <a16:creationId xmlns:a16="http://schemas.microsoft.com/office/drawing/2014/main" id="{3B8BFCA4-5A08-C5B5-953A-1B7BFA2BBC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24" y="1975"/>
                      <a:ext cx="788" cy="418"/>
                    </a:xfrm>
                    <a:custGeom>
                      <a:avLst/>
                      <a:gdLst/>
                      <a:ahLst/>
                      <a:cxnLst>
                        <a:cxn ang="0">
                          <a:pos x="196" y="202"/>
                        </a:cxn>
                        <a:cxn ang="0">
                          <a:pos x="26" y="326"/>
                        </a:cxn>
                        <a:cxn ang="0">
                          <a:pos x="0" y="418"/>
                        </a:cxn>
                        <a:cxn ang="0">
                          <a:pos x="62" y="408"/>
                        </a:cxn>
                        <a:cxn ang="0">
                          <a:pos x="312" y="310"/>
                        </a:cxn>
                        <a:cxn ang="0">
                          <a:pos x="344" y="344"/>
                        </a:cxn>
                        <a:cxn ang="0">
                          <a:pos x="424" y="326"/>
                        </a:cxn>
                        <a:cxn ang="0">
                          <a:pos x="558" y="414"/>
                        </a:cxn>
                        <a:cxn ang="0">
                          <a:pos x="560" y="408"/>
                        </a:cxn>
                        <a:cxn ang="0">
                          <a:pos x="628" y="368"/>
                        </a:cxn>
                        <a:cxn ang="0">
                          <a:pos x="628" y="328"/>
                        </a:cxn>
                        <a:cxn ang="0">
                          <a:pos x="678" y="248"/>
                        </a:cxn>
                        <a:cxn ang="0">
                          <a:pos x="738" y="248"/>
                        </a:cxn>
                        <a:cxn ang="0">
                          <a:pos x="788" y="128"/>
                        </a:cxn>
                        <a:cxn ang="0">
                          <a:pos x="788" y="46"/>
                        </a:cxn>
                        <a:cxn ang="0">
                          <a:pos x="754" y="0"/>
                        </a:cxn>
                        <a:cxn ang="0">
                          <a:pos x="208" y="170"/>
                        </a:cxn>
                        <a:cxn ang="0">
                          <a:pos x="196" y="202"/>
                        </a:cxn>
                      </a:cxnLst>
                      <a:rect l="0" t="0" r="r" b="b"/>
                      <a:pathLst>
                        <a:path w="788" h="418">
                          <a:moveTo>
                            <a:pt x="196" y="202"/>
                          </a:moveTo>
                          <a:lnTo>
                            <a:pt x="26" y="326"/>
                          </a:lnTo>
                          <a:lnTo>
                            <a:pt x="0" y="418"/>
                          </a:lnTo>
                          <a:lnTo>
                            <a:pt x="62" y="408"/>
                          </a:lnTo>
                          <a:lnTo>
                            <a:pt x="312" y="310"/>
                          </a:lnTo>
                          <a:lnTo>
                            <a:pt x="344" y="344"/>
                          </a:lnTo>
                          <a:lnTo>
                            <a:pt x="424" y="326"/>
                          </a:lnTo>
                          <a:lnTo>
                            <a:pt x="558" y="414"/>
                          </a:lnTo>
                          <a:lnTo>
                            <a:pt x="560" y="408"/>
                          </a:lnTo>
                          <a:lnTo>
                            <a:pt x="628" y="368"/>
                          </a:lnTo>
                          <a:lnTo>
                            <a:pt x="628" y="328"/>
                          </a:lnTo>
                          <a:lnTo>
                            <a:pt x="678" y="248"/>
                          </a:lnTo>
                          <a:lnTo>
                            <a:pt x="738" y="248"/>
                          </a:lnTo>
                          <a:lnTo>
                            <a:pt x="788" y="128"/>
                          </a:lnTo>
                          <a:lnTo>
                            <a:pt x="788" y="46"/>
                          </a:lnTo>
                          <a:lnTo>
                            <a:pt x="754" y="0"/>
                          </a:lnTo>
                          <a:lnTo>
                            <a:pt x="208" y="170"/>
                          </a:lnTo>
                          <a:lnTo>
                            <a:pt x="196" y="20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1" name="Freeform 2867">
                      <a:extLst>
                        <a:ext uri="{FF2B5EF4-FFF2-40B4-BE49-F238E27FC236}">
                          <a16:creationId xmlns:a16="http://schemas.microsoft.com/office/drawing/2014/main" id="{8767FE85-0D9C-D71F-FC89-AEBCF18F5F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6" y="1349"/>
                      <a:ext cx="110" cy="76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38"/>
                        </a:cxn>
                        <a:cxn ang="0">
                          <a:pos x="0" y="76"/>
                        </a:cxn>
                        <a:cxn ang="0">
                          <a:pos x="46" y="52"/>
                        </a:cxn>
                        <a:cxn ang="0">
                          <a:pos x="106" y="12"/>
                        </a:cxn>
                        <a:cxn ang="0">
                          <a:pos x="110" y="0"/>
                        </a:cxn>
                        <a:cxn ang="0">
                          <a:pos x="98" y="0"/>
                        </a:cxn>
                        <a:cxn ang="0">
                          <a:pos x="14" y="38"/>
                        </a:cxn>
                      </a:cxnLst>
                      <a:rect l="0" t="0" r="r" b="b"/>
                      <a:pathLst>
                        <a:path w="110" h="76">
                          <a:moveTo>
                            <a:pt x="14" y="38"/>
                          </a:moveTo>
                          <a:lnTo>
                            <a:pt x="0" y="76"/>
                          </a:lnTo>
                          <a:lnTo>
                            <a:pt x="46" y="52"/>
                          </a:lnTo>
                          <a:lnTo>
                            <a:pt x="106" y="12"/>
                          </a:lnTo>
                          <a:lnTo>
                            <a:pt x="110" y="0"/>
                          </a:lnTo>
                          <a:lnTo>
                            <a:pt x="98" y="0"/>
                          </a:lnTo>
                          <a:lnTo>
                            <a:pt x="14" y="3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2" name="Freeform 2868">
                      <a:extLst>
                        <a:ext uri="{FF2B5EF4-FFF2-40B4-BE49-F238E27FC236}">
                          <a16:creationId xmlns:a16="http://schemas.microsoft.com/office/drawing/2014/main" id="{BB37C83B-C349-04F0-5239-55573E611B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28" y="1945"/>
                      <a:ext cx="700" cy="362"/>
                    </a:xfrm>
                    <a:custGeom>
                      <a:avLst/>
                      <a:gdLst/>
                      <a:ahLst/>
                      <a:cxnLst>
                        <a:cxn ang="0">
                          <a:pos x="626" y="62"/>
                        </a:cxn>
                        <a:cxn ang="0">
                          <a:pos x="642" y="0"/>
                        </a:cxn>
                        <a:cxn ang="0">
                          <a:pos x="606" y="0"/>
                        </a:cxn>
                        <a:cxn ang="0">
                          <a:pos x="608" y="0"/>
                        </a:cxn>
                        <a:cxn ang="0">
                          <a:pos x="0" y="8"/>
                        </a:cxn>
                        <a:cxn ang="0">
                          <a:pos x="10" y="362"/>
                        </a:cxn>
                        <a:cxn ang="0">
                          <a:pos x="700" y="338"/>
                        </a:cxn>
                        <a:cxn ang="0">
                          <a:pos x="680" y="90"/>
                        </a:cxn>
                        <a:cxn ang="0">
                          <a:pos x="626" y="62"/>
                        </a:cxn>
                      </a:cxnLst>
                      <a:rect l="0" t="0" r="r" b="b"/>
                      <a:pathLst>
                        <a:path w="700" h="362">
                          <a:moveTo>
                            <a:pt x="626" y="62"/>
                          </a:moveTo>
                          <a:lnTo>
                            <a:pt x="642" y="0"/>
                          </a:lnTo>
                          <a:lnTo>
                            <a:pt x="606" y="0"/>
                          </a:lnTo>
                          <a:lnTo>
                            <a:pt x="608" y="0"/>
                          </a:lnTo>
                          <a:lnTo>
                            <a:pt x="0" y="8"/>
                          </a:lnTo>
                          <a:lnTo>
                            <a:pt x="10" y="362"/>
                          </a:lnTo>
                          <a:lnTo>
                            <a:pt x="700" y="338"/>
                          </a:lnTo>
                          <a:lnTo>
                            <a:pt x="680" y="90"/>
                          </a:lnTo>
                          <a:lnTo>
                            <a:pt x="626" y="6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3" name="Freeform 2869">
                      <a:extLst>
                        <a:ext uri="{FF2B5EF4-FFF2-40B4-BE49-F238E27FC236}">
                          <a16:creationId xmlns:a16="http://schemas.microsoft.com/office/drawing/2014/main" id="{1F5C0A34-086D-E302-35C7-B3D14C6DEE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08" y="1089"/>
                      <a:ext cx="390" cy="510"/>
                    </a:xfrm>
                    <a:custGeom>
                      <a:avLst/>
                      <a:gdLst/>
                      <a:ahLst/>
                      <a:cxnLst>
                        <a:cxn ang="0">
                          <a:pos x="350" y="464"/>
                        </a:cxn>
                        <a:cxn ang="0">
                          <a:pos x="338" y="460"/>
                        </a:cxn>
                        <a:cxn ang="0">
                          <a:pos x="390" y="284"/>
                        </a:cxn>
                        <a:cxn ang="0">
                          <a:pos x="320" y="164"/>
                        </a:cxn>
                        <a:cxn ang="0">
                          <a:pos x="280" y="190"/>
                        </a:cxn>
                        <a:cxn ang="0">
                          <a:pos x="250" y="14"/>
                        </a:cxn>
                        <a:cxn ang="0">
                          <a:pos x="100" y="0"/>
                        </a:cxn>
                        <a:cxn ang="0">
                          <a:pos x="100" y="28"/>
                        </a:cxn>
                        <a:cxn ang="0">
                          <a:pos x="22" y="124"/>
                        </a:cxn>
                        <a:cxn ang="0">
                          <a:pos x="0" y="232"/>
                        </a:cxn>
                        <a:cxn ang="0">
                          <a:pos x="12" y="272"/>
                        </a:cxn>
                        <a:cxn ang="0">
                          <a:pos x="50" y="378"/>
                        </a:cxn>
                        <a:cxn ang="0">
                          <a:pos x="50" y="486"/>
                        </a:cxn>
                        <a:cxn ang="0">
                          <a:pos x="24" y="510"/>
                        </a:cxn>
                        <a:cxn ang="0">
                          <a:pos x="212" y="506"/>
                        </a:cxn>
                        <a:cxn ang="0">
                          <a:pos x="350" y="464"/>
                        </a:cxn>
                      </a:cxnLst>
                      <a:rect l="0" t="0" r="r" b="b"/>
                      <a:pathLst>
                        <a:path w="390" h="510">
                          <a:moveTo>
                            <a:pt x="350" y="464"/>
                          </a:moveTo>
                          <a:lnTo>
                            <a:pt x="338" y="460"/>
                          </a:lnTo>
                          <a:lnTo>
                            <a:pt x="390" y="284"/>
                          </a:lnTo>
                          <a:lnTo>
                            <a:pt x="320" y="164"/>
                          </a:lnTo>
                          <a:lnTo>
                            <a:pt x="280" y="190"/>
                          </a:lnTo>
                          <a:lnTo>
                            <a:pt x="250" y="14"/>
                          </a:lnTo>
                          <a:lnTo>
                            <a:pt x="100" y="0"/>
                          </a:lnTo>
                          <a:lnTo>
                            <a:pt x="100" y="28"/>
                          </a:lnTo>
                          <a:lnTo>
                            <a:pt x="22" y="124"/>
                          </a:lnTo>
                          <a:lnTo>
                            <a:pt x="0" y="232"/>
                          </a:lnTo>
                          <a:lnTo>
                            <a:pt x="12" y="272"/>
                          </a:lnTo>
                          <a:lnTo>
                            <a:pt x="50" y="378"/>
                          </a:lnTo>
                          <a:lnTo>
                            <a:pt x="50" y="486"/>
                          </a:lnTo>
                          <a:lnTo>
                            <a:pt x="24" y="510"/>
                          </a:lnTo>
                          <a:lnTo>
                            <a:pt x="212" y="506"/>
                          </a:lnTo>
                          <a:lnTo>
                            <a:pt x="350" y="464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4" name="Freeform 2870">
                      <a:extLst>
                        <a:ext uri="{FF2B5EF4-FFF2-40B4-BE49-F238E27FC236}">
                          <a16:creationId xmlns:a16="http://schemas.microsoft.com/office/drawing/2014/main" id="{57C16D66-ABDD-E0A7-BB02-C6D597D3BF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28" y="1531"/>
                      <a:ext cx="540" cy="942"/>
                    </a:xfrm>
                    <a:custGeom>
                      <a:avLst/>
                      <a:gdLst/>
                      <a:ahLst/>
                      <a:cxnLst>
                        <a:cxn ang="0">
                          <a:pos x="468" y="688"/>
                        </a:cxn>
                        <a:cxn ang="0">
                          <a:pos x="540" y="98"/>
                        </a:cxn>
                        <a:cxn ang="0">
                          <a:pos x="302" y="50"/>
                        </a:cxn>
                        <a:cxn ang="0">
                          <a:pos x="302" y="46"/>
                        </a:cxn>
                        <a:cxn ang="0">
                          <a:pos x="76" y="0"/>
                        </a:cxn>
                        <a:cxn ang="0">
                          <a:pos x="0" y="328"/>
                        </a:cxn>
                        <a:cxn ang="0">
                          <a:pos x="10" y="356"/>
                        </a:cxn>
                        <a:cxn ang="0">
                          <a:pos x="0" y="384"/>
                        </a:cxn>
                        <a:cxn ang="0">
                          <a:pos x="384" y="942"/>
                        </a:cxn>
                        <a:cxn ang="0">
                          <a:pos x="414" y="794"/>
                        </a:cxn>
                        <a:cxn ang="0">
                          <a:pos x="454" y="806"/>
                        </a:cxn>
                        <a:cxn ang="0">
                          <a:pos x="468" y="688"/>
                        </a:cxn>
                        <a:cxn ang="0">
                          <a:pos x="468" y="688"/>
                        </a:cxn>
                        <a:cxn ang="0">
                          <a:pos x="468" y="688"/>
                        </a:cxn>
                      </a:cxnLst>
                      <a:rect l="0" t="0" r="r" b="b"/>
                      <a:pathLst>
                        <a:path w="540" h="942">
                          <a:moveTo>
                            <a:pt x="468" y="688"/>
                          </a:moveTo>
                          <a:lnTo>
                            <a:pt x="540" y="98"/>
                          </a:lnTo>
                          <a:lnTo>
                            <a:pt x="302" y="50"/>
                          </a:lnTo>
                          <a:lnTo>
                            <a:pt x="302" y="46"/>
                          </a:lnTo>
                          <a:lnTo>
                            <a:pt x="76" y="0"/>
                          </a:lnTo>
                          <a:lnTo>
                            <a:pt x="0" y="328"/>
                          </a:lnTo>
                          <a:lnTo>
                            <a:pt x="10" y="356"/>
                          </a:lnTo>
                          <a:lnTo>
                            <a:pt x="0" y="384"/>
                          </a:lnTo>
                          <a:lnTo>
                            <a:pt x="384" y="942"/>
                          </a:lnTo>
                          <a:lnTo>
                            <a:pt x="414" y="794"/>
                          </a:lnTo>
                          <a:lnTo>
                            <a:pt x="454" y="806"/>
                          </a:lnTo>
                          <a:lnTo>
                            <a:pt x="468" y="688"/>
                          </a:lnTo>
                          <a:lnTo>
                            <a:pt x="468" y="688"/>
                          </a:lnTo>
                          <a:lnTo>
                            <a:pt x="468" y="688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7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5" name="Freeform 2871">
                      <a:extLst>
                        <a:ext uri="{FF2B5EF4-FFF2-40B4-BE49-F238E27FC236}">
                          <a16:creationId xmlns:a16="http://schemas.microsoft.com/office/drawing/2014/main" id="{CCD78577-9B84-0389-5EB0-FF1EBE7665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4" y="1185"/>
                      <a:ext cx="86" cy="1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6" y="156"/>
                        </a:cxn>
                        <a:cxn ang="0">
                          <a:pos x="48" y="108"/>
                        </a:cxn>
                        <a:cxn ang="0">
                          <a:pos x="86" y="40"/>
                        </a:cxn>
                        <a:cxn ang="0">
                          <a:pos x="50" y="0"/>
                        </a:cxn>
                        <a:cxn ang="0">
                          <a:pos x="0" y="18"/>
                        </a:cxn>
                      </a:cxnLst>
                      <a:rect l="0" t="0" r="r" b="b"/>
                      <a:pathLst>
                        <a:path w="86" h="156">
                          <a:moveTo>
                            <a:pt x="0" y="18"/>
                          </a:moveTo>
                          <a:lnTo>
                            <a:pt x="26" y="156"/>
                          </a:lnTo>
                          <a:lnTo>
                            <a:pt x="48" y="108"/>
                          </a:lnTo>
                          <a:lnTo>
                            <a:pt x="86" y="40"/>
                          </a:lnTo>
                          <a:lnTo>
                            <a:pt x="50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6" name="Freeform 2872">
                      <a:extLst>
                        <a:ext uri="{FF2B5EF4-FFF2-40B4-BE49-F238E27FC236}">
                          <a16:creationId xmlns:a16="http://schemas.microsoft.com/office/drawing/2014/main" id="{F78BD457-242C-05E8-1300-C583759653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66" y="1699"/>
                      <a:ext cx="710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492" y="106"/>
                        </a:cxn>
                        <a:cxn ang="0">
                          <a:pos x="502" y="26"/>
                        </a:cxn>
                        <a:cxn ang="0">
                          <a:pos x="442" y="0"/>
                        </a:cxn>
                        <a:cxn ang="0">
                          <a:pos x="424" y="26"/>
                        </a:cxn>
                        <a:cxn ang="0">
                          <a:pos x="386" y="26"/>
                        </a:cxn>
                        <a:cxn ang="0">
                          <a:pos x="344" y="84"/>
                        </a:cxn>
                        <a:cxn ang="0">
                          <a:pos x="314" y="158"/>
                        </a:cxn>
                        <a:cxn ang="0">
                          <a:pos x="286" y="132"/>
                        </a:cxn>
                        <a:cxn ang="0">
                          <a:pos x="256" y="296"/>
                        </a:cxn>
                        <a:cxn ang="0">
                          <a:pos x="184" y="340"/>
                        </a:cxn>
                        <a:cxn ang="0">
                          <a:pos x="112" y="306"/>
                        </a:cxn>
                        <a:cxn ang="0">
                          <a:pos x="60" y="402"/>
                        </a:cxn>
                        <a:cxn ang="0">
                          <a:pos x="0" y="474"/>
                        </a:cxn>
                        <a:cxn ang="0">
                          <a:pos x="164" y="444"/>
                        </a:cxn>
                        <a:cxn ang="0">
                          <a:pos x="710" y="272"/>
                        </a:cxn>
                        <a:cxn ang="0">
                          <a:pos x="666" y="214"/>
                        </a:cxn>
                        <a:cxn ang="0">
                          <a:pos x="698" y="96"/>
                        </a:cxn>
                        <a:cxn ang="0">
                          <a:pos x="614" y="116"/>
                        </a:cxn>
                        <a:cxn ang="0">
                          <a:pos x="492" y="106"/>
                        </a:cxn>
                      </a:cxnLst>
                      <a:rect l="0" t="0" r="r" b="b"/>
                      <a:pathLst>
                        <a:path w="710" h="474">
                          <a:moveTo>
                            <a:pt x="492" y="106"/>
                          </a:moveTo>
                          <a:lnTo>
                            <a:pt x="502" y="26"/>
                          </a:lnTo>
                          <a:lnTo>
                            <a:pt x="442" y="0"/>
                          </a:lnTo>
                          <a:lnTo>
                            <a:pt x="424" y="26"/>
                          </a:lnTo>
                          <a:lnTo>
                            <a:pt x="386" y="26"/>
                          </a:lnTo>
                          <a:lnTo>
                            <a:pt x="344" y="84"/>
                          </a:lnTo>
                          <a:lnTo>
                            <a:pt x="314" y="158"/>
                          </a:lnTo>
                          <a:lnTo>
                            <a:pt x="286" y="132"/>
                          </a:lnTo>
                          <a:lnTo>
                            <a:pt x="256" y="296"/>
                          </a:lnTo>
                          <a:lnTo>
                            <a:pt x="184" y="340"/>
                          </a:lnTo>
                          <a:lnTo>
                            <a:pt x="112" y="306"/>
                          </a:lnTo>
                          <a:lnTo>
                            <a:pt x="60" y="402"/>
                          </a:lnTo>
                          <a:lnTo>
                            <a:pt x="0" y="474"/>
                          </a:lnTo>
                          <a:lnTo>
                            <a:pt x="164" y="444"/>
                          </a:lnTo>
                          <a:lnTo>
                            <a:pt x="710" y="272"/>
                          </a:lnTo>
                          <a:lnTo>
                            <a:pt x="666" y="214"/>
                          </a:lnTo>
                          <a:lnTo>
                            <a:pt x="698" y="96"/>
                          </a:lnTo>
                          <a:lnTo>
                            <a:pt x="614" y="116"/>
                          </a:lnTo>
                          <a:lnTo>
                            <a:pt x="492" y="10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7" name="Freeform 2873">
                      <a:extLst>
                        <a:ext uri="{FF2B5EF4-FFF2-40B4-BE49-F238E27FC236}">
                          <a16:creationId xmlns:a16="http://schemas.microsoft.com/office/drawing/2014/main" id="{5661F555-5CFB-8CE9-9D58-19C130C53E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0" y="1591"/>
                      <a:ext cx="442" cy="222"/>
                    </a:xfrm>
                    <a:custGeom>
                      <a:avLst/>
                      <a:gdLst/>
                      <a:ahLst/>
                      <a:cxnLst>
                        <a:cxn ang="0">
                          <a:pos x="316" y="0"/>
                        </a:cxn>
                        <a:cxn ang="0">
                          <a:pos x="0" y="108"/>
                        </a:cxn>
                        <a:cxn ang="0">
                          <a:pos x="24" y="150"/>
                        </a:cxn>
                        <a:cxn ang="0">
                          <a:pos x="126" y="94"/>
                        </a:cxn>
                        <a:cxn ang="0">
                          <a:pos x="178" y="106"/>
                        </a:cxn>
                        <a:cxn ang="0">
                          <a:pos x="178" y="104"/>
                        </a:cxn>
                        <a:cxn ang="0">
                          <a:pos x="180" y="106"/>
                        </a:cxn>
                        <a:cxn ang="0">
                          <a:pos x="180" y="106"/>
                        </a:cxn>
                        <a:cxn ang="0">
                          <a:pos x="242" y="132"/>
                        </a:cxn>
                        <a:cxn ang="0">
                          <a:pos x="232" y="212"/>
                        </a:cxn>
                        <a:cxn ang="0">
                          <a:pos x="354" y="222"/>
                        </a:cxn>
                        <a:cxn ang="0">
                          <a:pos x="436" y="200"/>
                        </a:cxn>
                        <a:cxn ang="0">
                          <a:pos x="442" y="174"/>
                        </a:cxn>
                        <a:cxn ang="0">
                          <a:pos x="442" y="134"/>
                        </a:cxn>
                        <a:cxn ang="0">
                          <a:pos x="374" y="162"/>
                        </a:cxn>
                        <a:cxn ang="0">
                          <a:pos x="316" y="0"/>
                        </a:cxn>
                      </a:cxnLst>
                      <a:rect l="0" t="0" r="r" b="b"/>
                      <a:pathLst>
                        <a:path w="442" h="222">
                          <a:moveTo>
                            <a:pt x="316" y="0"/>
                          </a:moveTo>
                          <a:lnTo>
                            <a:pt x="0" y="108"/>
                          </a:lnTo>
                          <a:lnTo>
                            <a:pt x="24" y="150"/>
                          </a:lnTo>
                          <a:lnTo>
                            <a:pt x="126" y="94"/>
                          </a:lnTo>
                          <a:lnTo>
                            <a:pt x="178" y="106"/>
                          </a:lnTo>
                          <a:lnTo>
                            <a:pt x="178" y="104"/>
                          </a:lnTo>
                          <a:lnTo>
                            <a:pt x="180" y="106"/>
                          </a:lnTo>
                          <a:lnTo>
                            <a:pt x="180" y="106"/>
                          </a:lnTo>
                          <a:lnTo>
                            <a:pt x="242" y="132"/>
                          </a:lnTo>
                          <a:lnTo>
                            <a:pt x="232" y="212"/>
                          </a:lnTo>
                          <a:lnTo>
                            <a:pt x="354" y="222"/>
                          </a:lnTo>
                          <a:lnTo>
                            <a:pt x="436" y="200"/>
                          </a:lnTo>
                          <a:lnTo>
                            <a:pt x="442" y="174"/>
                          </a:lnTo>
                          <a:lnTo>
                            <a:pt x="442" y="134"/>
                          </a:lnTo>
                          <a:lnTo>
                            <a:pt x="374" y="162"/>
                          </a:lnTo>
                          <a:lnTo>
                            <a:pt x="316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8" name="Freeform 2874">
                      <a:extLst>
                        <a:ext uri="{FF2B5EF4-FFF2-40B4-BE49-F238E27FC236}">
                          <a16:creationId xmlns:a16="http://schemas.microsoft.com/office/drawing/2014/main" id="{E1DAE6ED-D6CC-3357-34C0-39831B291A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26" y="1951"/>
                      <a:ext cx="12" cy="35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8" y="356"/>
                        </a:cxn>
                        <a:cxn ang="0">
                          <a:pos x="12" y="356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12" h="356">
                          <a:moveTo>
                            <a:pt x="2" y="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8" y="356"/>
                          </a:lnTo>
                          <a:lnTo>
                            <a:pt x="12" y="356"/>
                          </a:lnTo>
                          <a:lnTo>
                            <a:pt x="2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49" name="Freeform 2875">
                      <a:extLst>
                        <a:ext uri="{FF2B5EF4-FFF2-40B4-BE49-F238E27FC236}">
                          <a16:creationId xmlns:a16="http://schemas.microsoft.com/office/drawing/2014/main" id="{F4E19AD3-2467-F4FB-7F9E-8B03E136E6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02" y="187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0" name="Freeform 2876">
                      <a:extLst>
                        <a:ext uri="{FF2B5EF4-FFF2-40B4-BE49-F238E27FC236}">
                          <a16:creationId xmlns:a16="http://schemas.microsoft.com/office/drawing/2014/main" id="{3CD88B14-68D6-9E7D-BC56-2F84F3D759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10" y="1865"/>
                      <a:ext cx="346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46" y="0"/>
                        </a:cxn>
                        <a:cxn ang="0">
                          <a:pos x="0" y="10"/>
                        </a:cxn>
                        <a:cxn ang="0">
                          <a:pos x="0" y="12"/>
                        </a:cxn>
                        <a:cxn ang="0">
                          <a:pos x="346" y="4"/>
                        </a:cxn>
                        <a:cxn ang="0">
                          <a:pos x="346" y="0"/>
                        </a:cxn>
                      </a:cxnLst>
                      <a:rect l="0" t="0" r="r" b="b"/>
                      <a:pathLst>
                        <a:path w="346" h="12">
                          <a:moveTo>
                            <a:pt x="346" y="0"/>
                          </a:move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346" y="4"/>
                          </a:lnTo>
                          <a:lnTo>
                            <a:pt x="34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1" name="Rectangle 2877">
                      <a:extLst>
                        <a:ext uri="{FF2B5EF4-FFF2-40B4-BE49-F238E27FC236}">
                          <a16:creationId xmlns:a16="http://schemas.microsoft.com/office/drawing/2014/main" id="{20ECCE67-8BC4-709B-BC24-EF2B659C04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2" y="3015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2" name="Freeform 2878">
                      <a:extLst>
                        <a:ext uri="{FF2B5EF4-FFF2-40B4-BE49-F238E27FC236}">
                          <a16:creationId xmlns:a16="http://schemas.microsoft.com/office/drawing/2014/main" id="{6CB71C04-4405-493D-2530-754A8098C5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70" y="2457"/>
                      <a:ext cx="54" cy="5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2" y="558"/>
                        </a:cxn>
                        <a:cxn ang="0">
                          <a:pos x="54" y="55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4" h="558">
                          <a:moveTo>
                            <a:pt x="0" y="0"/>
                          </a:moveTo>
                          <a:lnTo>
                            <a:pt x="52" y="558"/>
                          </a:lnTo>
                          <a:lnTo>
                            <a:pt x="54" y="558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3" name="Freeform 2879">
                      <a:extLst>
                        <a:ext uri="{FF2B5EF4-FFF2-40B4-BE49-F238E27FC236}">
                          <a16:creationId xmlns:a16="http://schemas.microsoft.com/office/drawing/2014/main" id="{B30607DF-E9F6-7D90-A5C2-AF5DFD3735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20" y="2145"/>
                      <a:ext cx="212" cy="248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156"/>
                        </a:cxn>
                        <a:cxn ang="0">
                          <a:pos x="0" y="248"/>
                        </a:cxn>
                        <a:cxn ang="0">
                          <a:pos x="4" y="248"/>
                        </a:cxn>
                        <a:cxn ang="0">
                          <a:pos x="30" y="156"/>
                        </a:cxn>
                        <a:cxn ang="0">
                          <a:pos x="200" y="32"/>
                        </a:cxn>
                        <a:cxn ang="0">
                          <a:pos x="212" y="0"/>
                        </a:cxn>
                        <a:cxn ang="0">
                          <a:pos x="208" y="2"/>
                        </a:cxn>
                        <a:cxn ang="0">
                          <a:pos x="198" y="32"/>
                        </a:cxn>
                        <a:cxn ang="0">
                          <a:pos x="26" y="156"/>
                        </a:cxn>
                      </a:cxnLst>
                      <a:rect l="0" t="0" r="r" b="b"/>
                      <a:pathLst>
                        <a:path w="212" h="248">
                          <a:moveTo>
                            <a:pt x="26" y="156"/>
                          </a:moveTo>
                          <a:lnTo>
                            <a:pt x="0" y="248"/>
                          </a:lnTo>
                          <a:lnTo>
                            <a:pt x="4" y="248"/>
                          </a:lnTo>
                          <a:lnTo>
                            <a:pt x="30" y="156"/>
                          </a:lnTo>
                          <a:lnTo>
                            <a:pt x="200" y="32"/>
                          </a:lnTo>
                          <a:lnTo>
                            <a:pt x="212" y="0"/>
                          </a:lnTo>
                          <a:lnTo>
                            <a:pt x="208" y="2"/>
                          </a:lnTo>
                          <a:lnTo>
                            <a:pt x="198" y="32"/>
                          </a:lnTo>
                          <a:lnTo>
                            <a:pt x="26" y="1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4" name="Freeform 2880">
                      <a:extLst>
                        <a:ext uri="{FF2B5EF4-FFF2-40B4-BE49-F238E27FC236}">
                          <a16:creationId xmlns:a16="http://schemas.microsoft.com/office/drawing/2014/main" id="{1E29BEA9-0079-D442-5E0E-BB868CCB51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6" y="2001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5" name="Freeform 2881">
                      <a:extLst>
                        <a:ext uri="{FF2B5EF4-FFF2-40B4-BE49-F238E27FC236}">
                          <a16:creationId xmlns:a16="http://schemas.microsoft.com/office/drawing/2014/main" id="{D5103E85-1F90-287E-752D-8CB346D67A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60" y="2003"/>
                      <a:ext cx="118" cy="172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98"/>
                        </a:cxn>
                        <a:cxn ang="0">
                          <a:pos x="0" y="172"/>
                        </a:cxn>
                        <a:cxn ang="0">
                          <a:pos x="6" y="170"/>
                        </a:cxn>
                        <a:cxn ang="0">
                          <a:pos x="6" y="170"/>
                        </a:cxn>
                        <a:cxn ang="0">
                          <a:pos x="66" y="98"/>
                        </a:cxn>
                        <a:cxn ang="0">
                          <a:pos x="118" y="2"/>
                        </a:cxn>
                        <a:cxn ang="0">
                          <a:pos x="114" y="0"/>
                        </a:cxn>
                        <a:cxn ang="0">
                          <a:pos x="64" y="98"/>
                        </a:cxn>
                      </a:cxnLst>
                      <a:rect l="0" t="0" r="r" b="b"/>
                      <a:pathLst>
                        <a:path w="118" h="172">
                          <a:moveTo>
                            <a:pt x="64" y="98"/>
                          </a:moveTo>
                          <a:lnTo>
                            <a:pt x="0" y="172"/>
                          </a:lnTo>
                          <a:lnTo>
                            <a:pt x="6" y="170"/>
                          </a:lnTo>
                          <a:lnTo>
                            <a:pt x="6" y="170"/>
                          </a:lnTo>
                          <a:lnTo>
                            <a:pt x="66" y="98"/>
                          </a:lnTo>
                          <a:lnTo>
                            <a:pt x="118" y="2"/>
                          </a:lnTo>
                          <a:lnTo>
                            <a:pt x="114" y="0"/>
                          </a:lnTo>
                          <a:lnTo>
                            <a:pt x="64" y="9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6" name="Freeform 2882">
                      <a:extLst>
                        <a:ext uri="{FF2B5EF4-FFF2-40B4-BE49-F238E27FC236}">
                          <a16:creationId xmlns:a16="http://schemas.microsoft.com/office/drawing/2014/main" id="{B23CD4C6-5DD4-B4AA-868D-49CDE94F27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72" y="1655"/>
                      <a:ext cx="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2" y="6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7" name="Freeform 2883">
                      <a:extLst>
                        <a:ext uri="{FF2B5EF4-FFF2-40B4-BE49-F238E27FC236}">
                          <a16:creationId xmlns:a16="http://schemas.microsoft.com/office/drawing/2014/main" id="{16B128B0-356D-CF81-A149-7D1B79C713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6" y="1581"/>
                      <a:ext cx="96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96" y="80"/>
                        </a:cxn>
                        <a:cxn ang="0">
                          <a:pos x="96" y="74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96" h="80">
                          <a:moveTo>
                            <a:pt x="0" y="2"/>
                          </a:moveTo>
                          <a:lnTo>
                            <a:pt x="96" y="80"/>
                          </a:lnTo>
                          <a:lnTo>
                            <a:pt x="96" y="74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8" name="Freeform 2884">
                      <a:extLst>
                        <a:ext uri="{FF2B5EF4-FFF2-40B4-BE49-F238E27FC236}">
                          <a16:creationId xmlns:a16="http://schemas.microsoft.com/office/drawing/2014/main" id="{F2EDE797-7F05-4027-6B75-596B4B1CDE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4" y="142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2"/>
                          </a:moveTo>
                          <a:lnTo>
                            <a:pt x="2" y="2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59" name="Freeform 2885">
                      <a:extLst>
                        <a:ext uri="{FF2B5EF4-FFF2-40B4-BE49-F238E27FC236}">
                          <a16:creationId xmlns:a16="http://schemas.microsoft.com/office/drawing/2014/main" id="{B0C6657F-02A2-186A-602D-17720B8609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16" y="1347"/>
                      <a:ext cx="6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6" y="2"/>
                        </a:cxn>
                        <a:cxn ang="0">
                          <a:pos x="6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6" h="2">
                          <a:moveTo>
                            <a:pt x="4" y="0"/>
                          </a:move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6" y="2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0" name="Freeform 2886">
                      <a:extLst>
                        <a:ext uri="{FF2B5EF4-FFF2-40B4-BE49-F238E27FC236}">
                          <a16:creationId xmlns:a16="http://schemas.microsoft.com/office/drawing/2014/main" id="{6A3F3523-5DFC-3358-7583-E76E442EB5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82" y="1347"/>
                      <a:ext cx="236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222" y="0"/>
                        </a:cxn>
                        <a:cxn ang="0">
                          <a:pos x="136" y="40"/>
                        </a:cxn>
                        <a:cxn ang="0">
                          <a:pos x="124" y="70"/>
                        </a:cxn>
                        <a:cxn ang="0">
                          <a:pos x="0" y="42"/>
                        </a:cxn>
                        <a:cxn ang="0">
                          <a:pos x="0" y="44"/>
                        </a:cxn>
                        <a:cxn ang="0">
                          <a:pos x="124" y="72"/>
                        </a:cxn>
                        <a:cxn ang="0">
                          <a:pos x="122" y="80"/>
                        </a:cxn>
                        <a:cxn ang="0">
                          <a:pos x="124" y="78"/>
                        </a:cxn>
                        <a:cxn ang="0">
                          <a:pos x="138" y="40"/>
                        </a:cxn>
                        <a:cxn ang="0">
                          <a:pos x="222" y="2"/>
                        </a:cxn>
                        <a:cxn ang="0">
                          <a:pos x="234" y="2"/>
                        </a:cxn>
                        <a:cxn ang="0">
                          <a:pos x="236" y="0"/>
                        </a:cxn>
                        <a:cxn ang="0">
                          <a:pos x="222" y="0"/>
                        </a:cxn>
                      </a:cxnLst>
                      <a:rect l="0" t="0" r="r" b="b"/>
                      <a:pathLst>
                        <a:path w="236" h="80">
                          <a:moveTo>
                            <a:pt x="222" y="0"/>
                          </a:moveTo>
                          <a:lnTo>
                            <a:pt x="136" y="40"/>
                          </a:lnTo>
                          <a:lnTo>
                            <a:pt x="124" y="70"/>
                          </a:lnTo>
                          <a:lnTo>
                            <a:pt x="0" y="42"/>
                          </a:lnTo>
                          <a:lnTo>
                            <a:pt x="0" y="44"/>
                          </a:lnTo>
                          <a:lnTo>
                            <a:pt x="124" y="72"/>
                          </a:lnTo>
                          <a:lnTo>
                            <a:pt x="122" y="80"/>
                          </a:lnTo>
                          <a:lnTo>
                            <a:pt x="124" y="78"/>
                          </a:lnTo>
                          <a:lnTo>
                            <a:pt x="138" y="40"/>
                          </a:lnTo>
                          <a:lnTo>
                            <a:pt x="222" y="2"/>
                          </a:lnTo>
                          <a:lnTo>
                            <a:pt x="234" y="2"/>
                          </a:lnTo>
                          <a:lnTo>
                            <a:pt x="236" y="0"/>
                          </a:lnTo>
                          <a:lnTo>
                            <a:pt x="22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1" name="Rectangle 2887">
                      <a:extLst>
                        <a:ext uri="{FF2B5EF4-FFF2-40B4-BE49-F238E27FC236}">
                          <a16:creationId xmlns:a16="http://schemas.microsoft.com/office/drawing/2014/main" id="{FF4D6567-0D23-42C2-761A-F3F3371387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2" y="917"/>
                      <a:ext cx="6" cy="6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2" name="Freeform 2888">
                      <a:extLst>
                        <a:ext uri="{FF2B5EF4-FFF2-40B4-BE49-F238E27FC236}">
                          <a16:creationId xmlns:a16="http://schemas.microsoft.com/office/drawing/2014/main" id="{541D0B26-8E71-5FC3-C28F-8CE692CAEF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88" y="711"/>
                      <a:ext cx="1590" cy="974"/>
                    </a:xfrm>
                    <a:custGeom>
                      <a:avLst/>
                      <a:gdLst/>
                      <a:ahLst/>
                      <a:cxnLst>
                        <a:cxn ang="0">
                          <a:pos x="1590" y="166"/>
                        </a:cxn>
                        <a:cxn ang="0">
                          <a:pos x="1580" y="616"/>
                        </a:cxn>
                        <a:cxn ang="0">
                          <a:pos x="978" y="650"/>
                        </a:cxn>
                        <a:cxn ang="0">
                          <a:pos x="908" y="626"/>
                        </a:cxn>
                        <a:cxn ang="0">
                          <a:pos x="754" y="534"/>
                        </a:cxn>
                        <a:cxn ang="0">
                          <a:pos x="714" y="476"/>
                        </a:cxn>
                        <a:cxn ang="0">
                          <a:pos x="710" y="326"/>
                        </a:cxn>
                        <a:cxn ang="0">
                          <a:pos x="668" y="24"/>
                        </a:cxn>
                        <a:cxn ang="0">
                          <a:pos x="636" y="166"/>
                        </a:cxn>
                        <a:cxn ang="0">
                          <a:pos x="736" y="346"/>
                        </a:cxn>
                        <a:cxn ang="0">
                          <a:pos x="756" y="472"/>
                        </a:cxn>
                        <a:cxn ang="0">
                          <a:pos x="818" y="642"/>
                        </a:cxn>
                        <a:cxn ang="0">
                          <a:pos x="948" y="618"/>
                        </a:cxn>
                        <a:cxn ang="0">
                          <a:pos x="948" y="964"/>
                        </a:cxn>
                        <a:cxn ang="0">
                          <a:pos x="502" y="598"/>
                        </a:cxn>
                        <a:cxn ang="0">
                          <a:pos x="560" y="436"/>
                        </a:cxn>
                        <a:cxn ang="0">
                          <a:pos x="592" y="2"/>
                        </a:cxn>
                        <a:cxn ang="0">
                          <a:pos x="524" y="342"/>
                        </a:cxn>
                        <a:cxn ang="0">
                          <a:pos x="400" y="334"/>
                        </a:cxn>
                        <a:cxn ang="0">
                          <a:pos x="110" y="318"/>
                        </a:cxn>
                        <a:cxn ang="0">
                          <a:pos x="0" y="206"/>
                        </a:cxn>
                        <a:cxn ang="0">
                          <a:pos x="96" y="238"/>
                        </a:cxn>
                        <a:cxn ang="0">
                          <a:pos x="284" y="356"/>
                        </a:cxn>
                        <a:cxn ang="0">
                          <a:pos x="534" y="378"/>
                        </a:cxn>
                        <a:cxn ang="0">
                          <a:pos x="486" y="572"/>
                        </a:cxn>
                        <a:cxn ang="0">
                          <a:pos x="444" y="862"/>
                        </a:cxn>
                        <a:cxn ang="0">
                          <a:pos x="446" y="866"/>
                        </a:cxn>
                        <a:cxn ang="0">
                          <a:pos x="442" y="870"/>
                        </a:cxn>
                        <a:cxn ang="0">
                          <a:pos x="682" y="914"/>
                        </a:cxn>
                        <a:cxn ang="0">
                          <a:pos x="688" y="920"/>
                        </a:cxn>
                        <a:cxn ang="0">
                          <a:pos x="948" y="970"/>
                        </a:cxn>
                        <a:cxn ang="0">
                          <a:pos x="992" y="584"/>
                        </a:cxn>
                        <a:cxn ang="0">
                          <a:pos x="1584" y="624"/>
                        </a:cxn>
                        <a:cxn ang="0">
                          <a:pos x="1586" y="524"/>
                        </a:cxn>
                        <a:cxn ang="0">
                          <a:pos x="1584" y="520"/>
                        </a:cxn>
                      </a:cxnLst>
                      <a:rect l="0" t="0" r="r" b="b"/>
                      <a:pathLst>
                        <a:path w="1590" h="974">
                          <a:moveTo>
                            <a:pt x="1586" y="520"/>
                          </a:moveTo>
                          <a:lnTo>
                            <a:pt x="1590" y="166"/>
                          </a:lnTo>
                          <a:lnTo>
                            <a:pt x="1584" y="164"/>
                          </a:lnTo>
                          <a:lnTo>
                            <a:pt x="1580" y="616"/>
                          </a:lnTo>
                          <a:lnTo>
                            <a:pt x="986" y="578"/>
                          </a:lnTo>
                          <a:lnTo>
                            <a:pt x="978" y="650"/>
                          </a:lnTo>
                          <a:lnTo>
                            <a:pt x="952" y="614"/>
                          </a:lnTo>
                          <a:lnTo>
                            <a:pt x="908" y="626"/>
                          </a:lnTo>
                          <a:lnTo>
                            <a:pt x="824" y="638"/>
                          </a:lnTo>
                          <a:lnTo>
                            <a:pt x="754" y="534"/>
                          </a:lnTo>
                          <a:lnTo>
                            <a:pt x="762" y="464"/>
                          </a:lnTo>
                          <a:lnTo>
                            <a:pt x="714" y="476"/>
                          </a:lnTo>
                          <a:lnTo>
                            <a:pt x="744" y="346"/>
                          </a:lnTo>
                          <a:lnTo>
                            <a:pt x="710" y="326"/>
                          </a:lnTo>
                          <a:lnTo>
                            <a:pt x="644" y="168"/>
                          </a:lnTo>
                          <a:lnTo>
                            <a:pt x="668" y="24"/>
                          </a:lnTo>
                          <a:lnTo>
                            <a:pt x="662" y="22"/>
                          </a:lnTo>
                          <a:lnTo>
                            <a:pt x="636" y="166"/>
                          </a:lnTo>
                          <a:lnTo>
                            <a:pt x="708" y="332"/>
                          </a:lnTo>
                          <a:lnTo>
                            <a:pt x="736" y="346"/>
                          </a:lnTo>
                          <a:lnTo>
                            <a:pt x="706" y="484"/>
                          </a:lnTo>
                          <a:lnTo>
                            <a:pt x="756" y="472"/>
                          </a:lnTo>
                          <a:lnTo>
                            <a:pt x="746" y="534"/>
                          </a:lnTo>
                          <a:lnTo>
                            <a:pt x="818" y="642"/>
                          </a:lnTo>
                          <a:lnTo>
                            <a:pt x="910" y="632"/>
                          </a:lnTo>
                          <a:lnTo>
                            <a:pt x="948" y="618"/>
                          </a:lnTo>
                          <a:lnTo>
                            <a:pt x="976" y="656"/>
                          </a:lnTo>
                          <a:lnTo>
                            <a:pt x="948" y="964"/>
                          </a:lnTo>
                          <a:lnTo>
                            <a:pt x="452" y="864"/>
                          </a:lnTo>
                          <a:lnTo>
                            <a:pt x="502" y="598"/>
                          </a:lnTo>
                          <a:lnTo>
                            <a:pt x="492" y="572"/>
                          </a:lnTo>
                          <a:lnTo>
                            <a:pt x="560" y="436"/>
                          </a:lnTo>
                          <a:lnTo>
                            <a:pt x="530" y="342"/>
                          </a:lnTo>
                          <a:lnTo>
                            <a:pt x="592" y="2"/>
                          </a:lnTo>
                          <a:lnTo>
                            <a:pt x="584" y="0"/>
                          </a:lnTo>
                          <a:lnTo>
                            <a:pt x="524" y="342"/>
                          </a:lnTo>
                          <a:lnTo>
                            <a:pt x="532" y="368"/>
                          </a:lnTo>
                          <a:lnTo>
                            <a:pt x="400" y="334"/>
                          </a:lnTo>
                          <a:lnTo>
                            <a:pt x="284" y="350"/>
                          </a:lnTo>
                          <a:lnTo>
                            <a:pt x="110" y="318"/>
                          </a:lnTo>
                          <a:lnTo>
                            <a:pt x="100" y="234"/>
                          </a:lnTo>
                          <a:lnTo>
                            <a:pt x="0" y="206"/>
                          </a:lnTo>
                          <a:lnTo>
                            <a:pt x="0" y="212"/>
                          </a:lnTo>
                          <a:lnTo>
                            <a:pt x="96" y="238"/>
                          </a:lnTo>
                          <a:lnTo>
                            <a:pt x="104" y="324"/>
                          </a:lnTo>
                          <a:lnTo>
                            <a:pt x="284" y="356"/>
                          </a:lnTo>
                          <a:lnTo>
                            <a:pt x="400" y="340"/>
                          </a:lnTo>
                          <a:lnTo>
                            <a:pt x="534" y="378"/>
                          </a:lnTo>
                          <a:lnTo>
                            <a:pt x="554" y="436"/>
                          </a:lnTo>
                          <a:lnTo>
                            <a:pt x="486" y="572"/>
                          </a:lnTo>
                          <a:lnTo>
                            <a:pt x="494" y="598"/>
                          </a:lnTo>
                          <a:lnTo>
                            <a:pt x="444" y="862"/>
                          </a:lnTo>
                          <a:lnTo>
                            <a:pt x="446" y="862"/>
                          </a:lnTo>
                          <a:lnTo>
                            <a:pt x="446" y="866"/>
                          </a:lnTo>
                          <a:lnTo>
                            <a:pt x="442" y="866"/>
                          </a:lnTo>
                          <a:lnTo>
                            <a:pt x="442" y="870"/>
                          </a:lnTo>
                          <a:lnTo>
                            <a:pt x="680" y="918"/>
                          </a:lnTo>
                          <a:lnTo>
                            <a:pt x="682" y="914"/>
                          </a:lnTo>
                          <a:lnTo>
                            <a:pt x="688" y="914"/>
                          </a:lnTo>
                          <a:lnTo>
                            <a:pt x="688" y="920"/>
                          </a:lnTo>
                          <a:lnTo>
                            <a:pt x="948" y="974"/>
                          </a:lnTo>
                          <a:lnTo>
                            <a:pt x="948" y="970"/>
                          </a:lnTo>
                          <a:lnTo>
                            <a:pt x="954" y="972"/>
                          </a:lnTo>
                          <a:lnTo>
                            <a:pt x="992" y="584"/>
                          </a:lnTo>
                          <a:lnTo>
                            <a:pt x="1584" y="624"/>
                          </a:lnTo>
                          <a:lnTo>
                            <a:pt x="1584" y="624"/>
                          </a:lnTo>
                          <a:lnTo>
                            <a:pt x="1586" y="624"/>
                          </a:lnTo>
                          <a:lnTo>
                            <a:pt x="1586" y="524"/>
                          </a:lnTo>
                          <a:lnTo>
                            <a:pt x="1584" y="524"/>
                          </a:lnTo>
                          <a:lnTo>
                            <a:pt x="1584" y="520"/>
                          </a:lnTo>
                          <a:lnTo>
                            <a:pt x="1586" y="5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3" name="Rectangle 2889">
                      <a:extLst>
                        <a:ext uri="{FF2B5EF4-FFF2-40B4-BE49-F238E27FC236}">
                          <a16:creationId xmlns:a16="http://schemas.microsoft.com/office/drawing/2014/main" id="{E6B1FF7A-B11E-B7A4-98D3-9ACE5B72AC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6" y="1433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4" name="Freeform 2890">
                      <a:extLst>
                        <a:ext uri="{FF2B5EF4-FFF2-40B4-BE49-F238E27FC236}">
                          <a16:creationId xmlns:a16="http://schemas.microsoft.com/office/drawing/2014/main" id="{E7F487CC-8DFF-FD38-D700-A61CBD2A71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70" y="2791"/>
                      <a:ext cx="2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5" name="Freeform 2891">
                      <a:extLst>
                        <a:ext uri="{FF2B5EF4-FFF2-40B4-BE49-F238E27FC236}">
                          <a16:creationId xmlns:a16="http://schemas.microsoft.com/office/drawing/2014/main" id="{1EC1A1C2-9A51-6A8F-4046-29C51EF6EB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96" y="1629"/>
                      <a:ext cx="80" cy="590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0" y="590"/>
                        </a:cxn>
                        <a:cxn ang="0">
                          <a:pos x="4" y="590"/>
                        </a:cxn>
                        <a:cxn ang="0">
                          <a:pos x="80" y="2"/>
                        </a:cxn>
                        <a:cxn ang="0">
                          <a:pos x="72" y="0"/>
                        </a:cxn>
                      </a:cxnLst>
                      <a:rect l="0" t="0" r="r" b="b"/>
                      <a:pathLst>
                        <a:path w="80" h="590">
                          <a:moveTo>
                            <a:pt x="72" y="0"/>
                          </a:moveTo>
                          <a:lnTo>
                            <a:pt x="0" y="590"/>
                          </a:lnTo>
                          <a:lnTo>
                            <a:pt x="4" y="590"/>
                          </a:lnTo>
                          <a:lnTo>
                            <a:pt x="80" y="2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6" name="Freeform 2892">
                      <a:extLst>
                        <a:ext uri="{FF2B5EF4-FFF2-40B4-BE49-F238E27FC236}">
                          <a16:creationId xmlns:a16="http://schemas.microsoft.com/office/drawing/2014/main" id="{389ECA8B-346B-5CEB-B44F-0589CEEF97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6" y="1433"/>
                      <a:ext cx="734" cy="1358"/>
                    </a:xfrm>
                    <a:custGeom>
                      <a:avLst/>
                      <a:gdLst/>
                      <a:ahLst/>
                      <a:cxnLst>
                        <a:cxn ang="0">
                          <a:pos x="618" y="1262"/>
                        </a:cxn>
                        <a:cxn ang="0">
                          <a:pos x="668" y="1154"/>
                        </a:cxn>
                        <a:cxn ang="0">
                          <a:pos x="680" y="1140"/>
                        </a:cxn>
                        <a:cxn ang="0">
                          <a:pos x="648" y="1044"/>
                        </a:cxn>
                        <a:cxn ang="0">
                          <a:pos x="678" y="896"/>
                        </a:cxn>
                        <a:cxn ang="0">
                          <a:pos x="718" y="910"/>
                        </a:cxn>
                        <a:cxn ang="0">
                          <a:pos x="734" y="790"/>
                        </a:cxn>
                        <a:cxn ang="0">
                          <a:pos x="730" y="788"/>
                        </a:cxn>
                        <a:cxn ang="0">
                          <a:pos x="730" y="786"/>
                        </a:cxn>
                        <a:cxn ang="0">
                          <a:pos x="716" y="904"/>
                        </a:cxn>
                        <a:cxn ang="0">
                          <a:pos x="676" y="892"/>
                        </a:cxn>
                        <a:cxn ang="0">
                          <a:pos x="646" y="1040"/>
                        </a:cxn>
                        <a:cxn ang="0">
                          <a:pos x="262" y="482"/>
                        </a:cxn>
                        <a:cxn ang="0">
                          <a:pos x="272" y="454"/>
                        </a:cxn>
                        <a:cxn ang="0">
                          <a:pos x="262" y="426"/>
                        </a:cxn>
                        <a:cxn ang="0">
                          <a:pos x="338" y="98"/>
                        </a:cxn>
                        <a:cxn ang="0">
                          <a:pos x="564" y="144"/>
                        </a:cxn>
                        <a:cxn ang="0">
                          <a:pos x="566" y="140"/>
                        </a:cxn>
                        <a:cxn ang="0">
                          <a:pos x="338" y="9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8"/>
                        </a:cxn>
                        <a:cxn ang="0">
                          <a:pos x="334" y="98"/>
                        </a:cxn>
                        <a:cxn ang="0">
                          <a:pos x="256" y="426"/>
                        </a:cxn>
                        <a:cxn ang="0">
                          <a:pos x="266" y="454"/>
                        </a:cxn>
                        <a:cxn ang="0">
                          <a:pos x="256" y="482"/>
                        </a:cxn>
                        <a:cxn ang="0">
                          <a:pos x="644" y="1044"/>
                        </a:cxn>
                        <a:cxn ang="0">
                          <a:pos x="674" y="1140"/>
                        </a:cxn>
                        <a:cxn ang="0">
                          <a:pos x="664" y="1150"/>
                        </a:cxn>
                        <a:cxn ang="0">
                          <a:pos x="614" y="1260"/>
                        </a:cxn>
                        <a:cxn ang="0">
                          <a:pos x="626" y="1314"/>
                        </a:cxn>
                        <a:cxn ang="0">
                          <a:pos x="600" y="1354"/>
                        </a:cxn>
                        <a:cxn ang="0">
                          <a:pos x="604" y="1358"/>
                        </a:cxn>
                        <a:cxn ang="0">
                          <a:pos x="606" y="1358"/>
                        </a:cxn>
                        <a:cxn ang="0">
                          <a:pos x="630" y="1316"/>
                        </a:cxn>
                        <a:cxn ang="0">
                          <a:pos x="618" y="1262"/>
                        </a:cxn>
                      </a:cxnLst>
                      <a:rect l="0" t="0" r="r" b="b"/>
                      <a:pathLst>
                        <a:path w="734" h="1358">
                          <a:moveTo>
                            <a:pt x="618" y="1262"/>
                          </a:moveTo>
                          <a:lnTo>
                            <a:pt x="668" y="1154"/>
                          </a:lnTo>
                          <a:lnTo>
                            <a:pt x="680" y="1140"/>
                          </a:lnTo>
                          <a:lnTo>
                            <a:pt x="648" y="1044"/>
                          </a:lnTo>
                          <a:lnTo>
                            <a:pt x="678" y="896"/>
                          </a:lnTo>
                          <a:lnTo>
                            <a:pt x="718" y="910"/>
                          </a:lnTo>
                          <a:lnTo>
                            <a:pt x="734" y="790"/>
                          </a:lnTo>
                          <a:lnTo>
                            <a:pt x="730" y="788"/>
                          </a:lnTo>
                          <a:lnTo>
                            <a:pt x="730" y="786"/>
                          </a:lnTo>
                          <a:lnTo>
                            <a:pt x="716" y="904"/>
                          </a:lnTo>
                          <a:lnTo>
                            <a:pt x="676" y="892"/>
                          </a:lnTo>
                          <a:lnTo>
                            <a:pt x="646" y="1040"/>
                          </a:lnTo>
                          <a:lnTo>
                            <a:pt x="262" y="482"/>
                          </a:lnTo>
                          <a:lnTo>
                            <a:pt x="272" y="454"/>
                          </a:lnTo>
                          <a:lnTo>
                            <a:pt x="262" y="426"/>
                          </a:lnTo>
                          <a:lnTo>
                            <a:pt x="338" y="98"/>
                          </a:lnTo>
                          <a:lnTo>
                            <a:pt x="564" y="144"/>
                          </a:lnTo>
                          <a:lnTo>
                            <a:pt x="566" y="140"/>
                          </a:lnTo>
                          <a:lnTo>
                            <a:pt x="338" y="9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8"/>
                          </a:lnTo>
                          <a:lnTo>
                            <a:pt x="334" y="98"/>
                          </a:lnTo>
                          <a:lnTo>
                            <a:pt x="256" y="426"/>
                          </a:lnTo>
                          <a:lnTo>
                            <a:pt x="266" y="454"/>
                          </a:lnTo>
                          <a:lnTo>
                            <a:pt x="256" y="482"/>
                          </a:lnTo>
                          <a:lnTo>
                            <a:pt x="644" y="1044"/>
                          </a:lnTo>
                          <a:lnTo>
                            <a:pt x="674" y="1140"/>
                          </a:lnTo>
                          <a:lnTo>
                            <a:pt x="664" y="1150"/>
                          </a:lnTo>
                          <a:lnTo>
                            <a:pt x="614" y="1260"/>
                          </a:lnTo>
                          <a:lnTo>
                            <a:pt x="626" y="1314"/>
                          </a:lnTo>
                          <a:lnTo>
                            <a:pt x="600" y="1354"/>
                          </a:lnTo>
                          <a:lnTo>
                            <a:pt x="604" y="1358"/>
                          </a:lnTo>
                          <a:lnTo>
                            <a:pt x="606" y="1358"/>
                          </a:lnTo>
                          <a:lnTo>
                            <a:pt x="630" y="1316"/>
                          </a:lnTo>
                          <a:lnTo>
                            <a:pt x="618" y="126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7" name="Freeform 2893">
                      <a:extLst>
                        <a:ext uri="{FF2B5EF4-FFF2-40B4-BE49-F238E27FC236}">
                          <a16:creationId xmlns:a16="http://schemas.microsoft.com/office/drawing/2014/main" id="{E9929AAA-B1A0-226C-F77A-A01673F02A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30" y="1573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4" y="4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0"/>
                          </a:move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4" y="4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8" name="Freeform 2894">
                      <a:extLst>
                        <a:ext uri="{FF2B5EF4-FFF2-40B4-BE49-F238E27FC236}">
                          <a16:creationId xmlns:a16="http://schemas.microsoft.com/office/drawing/2014/main" id="{ECA07C3E-EBAC-508E-81D2-CF9F0D4DDD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68" y="1625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8" y="6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8" y="0"/>
                          </a:move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8" y="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69" name="Freeform 2895">
                      <a:extLst>
                        <a:ext uri="{FF2B5EF4-FFF2-40B4-BE49-F238E27FC236}">
                          <a16:creationId xmlns:a16="http://schemas.microsoft.com/office/drawing/2014/main" id="{4D33B0C5-D6F6-BE6A-6F0D-9790F2D681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76" y="3155"/>
                      <a:ext cx="4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4">
                          <a:moveTo>
                            <a:pt x="4" y="0"/>
                          </a:move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0" name="Freeform 2896">
                      <a:extLst>
                        <a:ext uri="{FF2B5EF4-FFF2-40B4-BE49-F238E27FC236}">
                          <a16:creationId xmlns:a16="http://schemas.microsoft.com/office/drawing/2014/main" id="{780312FF-3AB2-8E36-C188-0452419330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4" y="2981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1" name="Freeform 2897">
                      <a:extLst>
                        <a:ext uri="{FF2B5EF4-FFF2-40B4-BE49-F238E27FC236}">
                          <a16:creationId xmlns:a16="http://schemas.microsoft.com/office/drawing/2014/main" id="{C0502422-2ABD-51BD-9E6F-5E46579195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10" y="3007"/>
                      <a:ext cx="8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8" y="2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0" y="0"/>
                          </a:move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2" name="Freeform 2898">
                      <a:extLst>
                        <a:ext uri="{FF2B5EF4-FFF2-40B4-BE49-F238E27FC236}">
                          <a16:creationId xmlns:a16="http://schemas.microsoft.com/office/drawing/2014/main" id="{DFCA42B7-4B17-BB7D-4568-D6EBE6EB57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0" y="2759"/>
                      <a:ext cx="92" cy="396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54"/>
                        </a:cxn>
                        <a:cxn ang="0">
                          <a:pos x="24" y="134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18" y="136"/>
                        </a:cxn>
                        <a:cxn ang="0">
                          <a:pos x="88" y="254"/>
                        </a:cxn>
                        <a:cxn ang="0">
                          <a:pos x="78" y="350"/>
                        </a:cxn>
                        <a:cxn ang="0">
                          <a:pos x="64" y="394"/>
                        </a:cxn>
                        <a:cxn ang="0">
                          <a:pos x="66" y="396"/>
                        </a:cxn>
                        <a:cxn ang="0">
                          <a:pos x="70" y="396"/>
                        </a:cxn>
                        <a:cxn ang="0">
                          <a:pos x="84" y="352"/>
                        </a:cxn>
                        <a:cxn ang="0">
                          <a:pos x="92" y="254"/>
                        </a:cxn>
                      </a:cxnLst>
                      <a:rect l="0" t="0" r="r" b="b"/>
                      <a:pathLst>
                        <a:path w="92" h="396">
                          <a:moveTo>
                            <a:pt x="92" y="254"/>
                          </a:moveTo>
                          <a:lnTo>
                            <a:pt x="24" y="134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18" y="136"/>
                          </a:lnTo>
                          <a:lnTo>
                            <a:pt x="88" y="254"/>
                          </a:lnTo>
                          <a:lnTo>
                            <a:pt x="78" y="350"/>
                          </a:lnTo>
                          <a:lnTo>
                            <a:pt x="64" y="394"/>
                          </a:lnTo>
                          <a:lnTo>
                            <a:pt x="66" y="396"/>
                          </a:lnTo>
                          <a:lnTo>
                            <a:pt x="70" y="396"/>
                          </a:lnTo>
                          <a:lnTo>
                            <a:pt x="84" y="352"/>
                          </a:lnTo>
                          <a:lnTo>
                            <a:pt x="92" y="2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3" name="Rectangle 2899">
                      <a:extLst>
                        <a:ext uri="{FF2B5EF4-FFF2-40B4-BE49-F238E27FC236}">
                          <a16:creationId xmlns:a16="http://schemas.microsoft.com/office/drawing/2014/main" id="{6061F70A-E1DF-E80E-CE83-66F36FB676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6" y="2219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4" name="Freeform 2900">
                      <a:extLst>
                        <a:ext uri="{FF2B5EF4-FFF2-40B4-BE49-F238E27FC236}">
                          <a16:creationId xmlns:a16="http://schemas.microsoft.com/office/drawing/2014/main" id="{0D19CB81-7B45-8DEB-365A-69BCC41431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00" y="1335"/>
                      <a:ext cx="1918" cy="1672"/>
                    </a:xfrm>
                    <a:custGeom>
                      <a:avLst/>
                      <a:gdLst/>
                      <a:ahLst/>
                      <a:cxnLst>
                        <a:cxn ang="0">
                          <a:pos x="1038" y="1058"/>
                        </a:cxn>
                        <a:cxn ang="0">
                          <a:pos x="1320" y="1284"/>
                        </a:cxn>
                        <a:cxn ang="0">
                          <a:pos x="1796" y="1340"/>
                        </a:cxn>
                        <a:cxn ang="0">
                          <a:pos x="1910" y="1424"/>
                        </a:cxn>
                        <a:cxn ang="0">
                          <a:pos x="1918" y="1420"/>
                        </a:cxn>
                        <a:cxn ang="0">
                          <a:pos x="1874" y="1366"/>
                        </a:cxn>
                        <a:cxn ang="0">
                          <a:pos x="1864" y="1366"/>
                        </a:cxn>
                        <a:cxn ang="0">
                          <a:pos x="1798" y="1334"/>
                        </a:cxn>
                        <a:cxn ang="0">
                          <a:pos x="1326" y="1280"/>
                        </a:cxn>
                        <a:cxn ang="0">
                          <a:pos x="1058" y="1050"/>
                        </a:cxn>
                        <a:cxn ang="0">
                          <a:pos x="1830" y="954"/>
                        </a:cxn>
                        <a:cxn ang="0">
                          <a:pos x="1138" y="972"/>
                        </a:cxn>
                        <a:cxn ang="0">
                          <a:pos x="1134" y="974"/>
                        </a:cxn>
                        <a:cxn ang="0">
                          <a:pos x="1052" y="974"/>
                        </a:cxn>
                        <a:cxn ang="0">
                          <a:pos x="508" y="498"/>
                        </a:cxn>
                        <a:cxn ang="0">
                          <a:pos x="1128" y="616"/>
                        </a:cxn>
                        <a:cxn ang="0">
                          <a:pos x="1128" y="618"/>
                        </a:cxn>
                        <a:cxn ang="0">
                          <a:pos x="1734" y="610"/>
                        </a:cxn>
                        <a:cxn ang="0">
                          <a:pos x="1726" y="604"/>
                        </a:cxn>
                        <a:cxn ang="0">
                          <a:pos x="1710" y="542"/>
                        </a:cxn>
                        <a:cxn ang="0">
                          <a:pos x="1726" y="604"/>
                        </a:cxn>
                        <a:cxn ang="0">
                          <a:pos x="1126" y="518"/>
                        </a:cxn>
                        <a:cxn ang="0">
                          <a:pos x="972" y="252"/>
                        </a:cxn>
                        <a:cxn ang="0">
                          <a:pos x="972" y="248"/>
                        </a:cxn>
                        <a:cxn ang="0">
                          <a:pos x="976" y="0"/>
                        </a:cxn>
                        <a:cxn ang="0">
                          <a:pos x="974" y="0"/>
                        </a:cxn>
                        <a:cxn ang="0">
                          <a:pos x="966" y="510"/>
                        </a:cxn>
                        <a:cxn ang="0">
                          <a:pos x="316" y="468"/>
                        </a:cxn>
                        <a:cxn ang="0">
                          <a:pos x="342" y="348"/>
                        </a:cxn>
                        <a:cxn ang="0">
                          <a:pos x="336" y="350"/>
                        </a:cxn>
                        <a:cxn ang="0">
                          <a:pos x="500" y="498"/>
                        </a:cxn>
                        <a:cxn ang="0">
                          <a:pos x="0" y="884"/>
                        </a:cxn>
                        <a:cxn ang="0">
                          <a:pos x="452" y="968"/>
                        </a:cxn>
                        <a:cxn ang="0">
                          <a:pos x="418" y="1672"/>
                        </a:cxn>
                        <a:cxn ang="0">
                          <a:pos x="1050" y="982"/>
                        </a:cxn>
                        <a:cxn ang="0">
                          <a:pos x="1030" y="1050"/>
                        </a:cxn>
                        <a:cxn ang="0">
                          <a:pos x="672" y="1602"/>
                        </a:cxn>
                        <a:cxn ang="0">
                          <a:pos x="674" y="1646"/>
                        </a:cxn>
                        <a:cxn ang="0">
                          <a:pos x="676" y="1610"/>
                        </a:cxn>
                      </a:cxnLst>
                      <a:rect l="0" t="0" r="r" b="b"/>
                      <a:pathLst>
                        <a:path w="1918" h="1672">
                          <a:moveTo>
                            <a:pt x="1046" y="1620"/>
                          </a:moveTo>
                          <a:lnTo>
                            <a:pt x="1038" y="1058"/>
                          </a:lnTo>
                          <a:lnTo>
                            <a:pt x="1308" y="1048"/>
                          </a:lnTo>
                          <a:lnTo>
                            <a:pt x="1320" y="1284"/>
                          </a:lnTo>
                          <a:lnTo>
                            <a:pt x="1528" y="1352"/>
                          </a:lnTo>
                          <a:lnTo>
                            <a:pt x="1796" y="1340"/>
                          </a:lnTo>
                          <a:lnTo>
                            <a:pt x="1906" y="1386"/>
                          </a:lnTo>
                          <a:lnTo>
                            <a:pt x="1910" y="1424"/>
                          </a:lnTo>
                          <a:lnTo>
                            <a:pt x="1910" y="1420"/>
                          </a:lnTo>
                          <a:lnTo>
                            <a:pt x="1918" y="1420"/>
                          </a:lnTo>
                          <a:lnTo>
                            <a:pt x="1914" y="1382"/>
                          </a:lnTo>
                          <a:lnTo>
                            <a:pt x="1874" y="1366"/>
                          </a:lnTo>
                          <a:lnTo>
                            <a:pt x="1874" y="1370"/>
                          </a:lnTo>
                          <a:lnTo>
                            <a:pt x="1864" y="1366"/>
                          </a:lnTo>
                          <a:lnTo>
                            <a:pt x="1864" y="1362"/>
                          </a:lnTo>
                          <a:lnTo>
                            <a:pt x="1798" y="1334"/>
                          </a:lnTo>
                          <a:lnTo>
                            <a:pt x="1528" y="1348"/>
                          </a:lnTo>
                          <a:lnTo>
                            <a:pt x="1326" y="1280"/>
                          </a:lnTo>
                          <a:lnTo>
                            <a:pt x="1312" y="1042"/>
                          </a:lnTo>
                          <a:lnTo>
                            <a:pt x="1058" y="1050"/>
                          </a:lnTo>
                          <a:lnTo>
                            <a:pt x="1056" y="982"/>
                          </a:lnTo>
                          <a:lnTo>
                            <a:pt x="1830" y="954"/>
                          </a:lnTo>
                          <a:lnTo>
                            <a:pt x="1828" y="948"/>
                          </a:lnTo>
                          <a:lnTo>
                            <a:pt x="1138" y="972"/>
                          </a:lnTo>
                          <a:lnTo>
                            <a:pt x="1138" y="974"/>
                          </a:lnTo>
                          <a:lnTo>
                            <a:pt x="1134" y="974"/>
                          </a:lnTo>
                          <a:lnTo>
                            <a:pt x="1134" y="972"/>
                          </a:lnTo>
                          <a:lnTo>
                            <a:pt x="1052" y="974"/>
                          </a:lnTo>
                          <a:lnTo>
                            <a:pt x="458" y="964"/>
                          </a:lnTo>
                          <a:lnTo>
                            <a:pt x="508" y="498"/>
                          </a:lnTo>
                          <a:lnTo>
                            <a:pt x="1120" y="524"/>
                          </a:lnTo>
                          <a:lnTo>
                            <a:pt x="1128" y="616"/>
                          </a:lnTo>
                          <a:lnTo>
                            <a:pt x="1128" y="616"/>
                          </a:lnTo>
                          <a:lnTo>
                            <a:pt x="1128" y="618"/>
                          </a:lnTo>
                          <a:lnTo>
                            <a:pt x="1736" y="610"/>
                          </a:lnTo>
                          <a:lnTo>
                            <a:pt x="1734" y="610"/>
                          </a:lnTo>
                          <a:lnTo>
                            <a:pt x="1726" y="610"/>
                          </a:lnTo>
                          <a:lnTo>
                            <a:pt x="1726" y="604"/>
                          </a:lnTo>
                          <a:lnTo>
                            <a:pt x="1732" y="604"/>
                          </a:lnTo>
                          <a:lnTo>
                            <a:pt x="1710" y="542"/>
                          </a:lnTo>
                          <a:lnTo>
                            <a:pt x="1704" y="542"/>
                          </a:lnTo>
                          <a:lnTo>
                            <a:pt x="1726" y="604"/>
                          </a:lnTo>
                          <a:lnTo>
                            <a:pt x="1132" y="612"/>
                          </a:lnTo>
                          <a:lnTo>
                            <a:pt x="1126" y="518"/>
                          </a:lnTo>
                          <a:lnTo>
                            <a:pt x="968" y="514"/>
                          </a:lnTo>
                          <a:lnTo>
                            <a:pt x="972" y="252"/>
                          </a:lnTo>
                          <a:lnTo>
                            <a:pt x="972" y="252"/>
                          </a:lnTo>
                          <a:lnTo>
                            <a:pt x="972" y="248"/>
                          </a:lnTo>
                          <a:lnTo>
                            <a:pt x="972" y="248"/>
                          </a:lnTo>
                          <a:lnTo>
                            <a:pt x="976" y="0"/>
                          </a:lnTo>
                          <a:lnTo>
                            <a:pt x="974" y="0"/>
                          </a:lnTo>
                          <a:lnTo>
                            <a:pt x="974" y="0"/>
                          </a:lnTo>
                          <a:lnTo>
                            <a:pt x="972" y="0"/>
                          </a:lnTo>
                          <a:lnTo>
                            <a:pt x="966" y="510"/>
                          </a:lnTo>
                          <a:lnTo>
                            <a:pt x="508" y="496"/>
                          </a:lnTo>
                          <a:lnTo>
                            <a:pt x="316" y="468"/>
                          </a:lnTo>
                          <a:lnTo>
                            <a:pt x="344" y="348"/>
                          </a:lnTo>
                          <a:lnTo>
                            <a:pt x="342" y="348"/>
                          </a:lnTo>
                          <a:lnTo>
                            <a:pt x="342" y="352"/>
                          </a:lnTo>
                          <a:lnTo>
                            <a:pt x="336" y="350"/>
                          </a:lnTo>
                          <a:lnTo>
                            <a:pt x="312" y="472"/>
                          </a:lnTo>
                          <a:lnTo>
                            <a:pt x="500" y="498"/>
                          </a:lnTo>
                          <a:lnTo>
                            <a:pt x="452" y="964"/>
                          </a:lnTo>
                          <a:lnTo>
                            <a:pt x="0" y="884"/>
                          </a:lnTo>
                          <a:lnTo>
                            <a:pt x="0" y="888"/>
                          </a:lnTo>
                          <a:lnTo>
                            <a:pt x="452" y="968"/>
                          </a:lnTo>
                          <a:lnTo>
                            <a:pt x="410" y="1672"/>
                          </a:lnTo>
                          <a:lnTo>
                            <a:pt x="418" y="1672"/>
                          </a:lnTo>
                          <a:lnTo>
                            <a:pt x="458" y="968"/>
                          </a:lnTo>
                          <a:lnTo>
                            <a:pt x="1050" y="982"/>
                          </a:lnTo>
                          <a:lnTo>
                            <a:pt x="1050" y="1050"/>
                          </a:lnTo>
                          <a:lnTo>
                            <a:pt x="1030" y="1050"/>
                          </a:lnTo>
                          <a:lnTo>
                            <a:pt x="1038" y="1610"/>
                          </a:lnTo>
                          <a:lnTo>
                            <a:pt x="672" y="1602"/>
                          </a:lnTo>
                          <a:lnTo>
                            <a:pt x="670" y="1642"/>
                          </a:lnTo>
                          <a:lnTo>
                            <a:pt x="674" y="1646"/>
                          </a:lnTo>
                          <a:lnTo>
                            <a:pt x="676" y="1648"/>
                          </a:lnTo>
                          <a:lnTo>
                            <a:pt x="676" y="1610"/>
                          </a:lnTo>
                          <a:lnTo>
                            <a:pt x="1046" y="16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5" name="Freeform 2901">
                      <a:extLst>
                        <a:ext uri="{FF2B5EF4-FFF2-40B4-BE49-F238E27FC236}">
                          <a16:creationId xmlns:a16="http://schemas.microsoft.com/office/drawing/2014/main" id="{5B51D8F7-5180-64B8-F7C6-2BFC1F48A8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4" y="1481"/>
                      <a:ext cx="106" cy="39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36"/>
                        </a:cxn>
                        <a:cxn ang="0">
                          <a:pos x="8" y="0"/>
                        </a:cxn>
                        <a:cxn ang="0">
                          <a:pos x="0" y="2"/>
                        </a:cxn>
                        <a:cxn ang="0">
                          <a:pos x="4" y="140"/>
                        </a:cxn>
                        <a:cxn ang="0">
                          <a:pos x="98" y="394"/>
                        </a:cxn>
                        <a:cxn ang="0">
                          <a:pos x="106" y="394"/>
                        </a:cxn>
                        <a:cxn ang="0">
                          <a:pos x="12" y="136"/>
                        </a:cxn>
                      </a:cxnLst>
                      <a:rect l="0" t="0" r="r" b="b"/>
                      <a:pathLst>
                        <a:path w="106" h="394">
                          <a:moveTo>
                            <a:pt x="12" y="136"/>
                          </a:moveTo>
                          <a:lnTo>
                            <a:pt x="8" y="0"/>
                          </a:lnTo>
                          <a:lnTo>
                            <a:pt x="0" y="2"/>
                          </a:lnTo>
                          <a:lnTo>
                            <a:pt x="4" y="140"/>
                          </a:lnTo>
                          <a:lnTo>
                            <a:pt x="98" y="394"/>
                          </a:lnTo>
                          <a:lnTo>
                            <a:pt x="106" y="394"/>
                          </a:lnTo>
                          <a:lnTo>
                            <a:pt x="12" y="13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6" name="Freeform 2902">
                      <a:extLst>
                        <a:ext uri="{FF2B5EF4-FFF2-40B4-BE49-F238E27FC236}">
                          <a16:creationId xmlns:a16="http://schemas.microsoft.com/office/drawing/2014/main" id="{25C376F0-DE8D-6506-7628-166793B04C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4" y="847"/>
                      <a:ext cx="98" cy="634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626"/>
                        </a:cxn>
                        <a:cxn ang="0">
                          <a:pos x="92" y="448"/>
                        </a:cxn>
                        <a:cxn ang="0">
                          <a:pos x="62" y="410"/>
                        </a:cxn>
                        <a:cxn ang="0">
                          <a:pos x="80" y="378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74" y="378"/>
                        </a:cxn>
                        <a:cxn ang="0">
                          <a:pos x="54" y="410"/>
                        </a:cxn>
                        <a:cxn ang="0">
                          <a:pos x="84" y="448"/>
                        </a:cxn>
                        <a:cxn ang="0">
                          <a:pos x="90" y="634"/>
                        </a:cxn>
                        <a:cxn ang="0">
                          <a:pos x="90" y="626"/>
                        </a:cxn>
                        <a:cxn ang="0">
                          <a:pos x="98" y="626"/>
                        </a:cxn>
                      </a:cxnLst>
                      <a:rect l="0" t="0" r="r" b="b"/>
                      <a:pathLst>
                        <a:path w="98" h="634">
                          <a:moveTo>
                            <a:pt x="98" y="626"/>
                          </a:moveTo>
                          <a:lnTo>
                            <a:pt x="92" y="448"/>
                          </a:lnTo>
                          <a:lnTo>
                            <a:pt x="62" y="410"/>
                          </a:lnTo>
                          <a:lnTo>
                            <a:pt x="80" y="378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74" y="378"/>
                          </a:lnTo>
                          <a:lnTo>
                            <a:pt x="54" y="410"/>
                          </a:lnTo>
                          <a:lnTo>
                            <a:pt x="84" y="448"/>
                          </a:lnTo>
                          <a:lnTo>
                            <a:pt x="90" y="634"/>
                          </a:lnTo>
                          <a:lnTo>
                            <a:pt x="90" y="626"/>
                          </a:lnTo>
                          <a:lnTo>
                            <a:pt x="98" y="6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7" name="Rectangle 2903">
                      <a:extLst>
                        <a:ext uri="{FF2B5EF4-FFF2-40B4-BE49-F238E27FC236}">
                          <a16:creationId xmlns:a16="http://schemas.microsoft.com/office/drawing/2014/main" id="{D829DC66-4563-3F95-E9FE-079133CCAF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8" y="1951"/>
                      <a:ext cx="1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8" name="Rectangle 2904">
                      <a:extLst>
                        <a:ext uri="{FF2B5EF4-FFF2-40B4-BE49-F238E27FC236}">
                          <a16:creationId xmlns:a16="http://schemas.microsoft.com/office/drawing/2014/main" id="{812B483E-C5C4-A130-42AD-DDE5237FEE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2307"/>
                      <a:ext cx="4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79" name="Freeform 2905">
                      <a:extLst>
                        <a:ext uri="{FF2B5EF4-FFF2-40B4-BE49-F238E27FC236}">
                          <a16:creationId xmlns:a16="http://schemas.microsoft.com/office/drawing/2014/main" id="{B9048915-9DCC-CA02-D3CC-EF6370EDEF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02" y="1875"/>
                      <a:ext cx="8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8" y="2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0" name="Freeform 2906">
                      <a:extLst>
                        <a:ext uri="{FF2B5EF4-FFF2-40B4-BE49-F238E27FC236}">
                          <a16:creationId xmlns:a16="http://schemas.microsoft.com/office/drawing/2014/main" id="{047AC7C1-BE6B-BCE2-DFF3-2362FE114B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36" y="1681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6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4"/>
                          </a:moveTo>
                          <a:lnTo>
                            <a:pt x="6" y="6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1" name="Rectangle 2907">
                      <a:extLst>
                        <a:ext uri="{FF2B5EF4-FFF2-40B4-BE49-F238E27FC236}">
                          <a16:creationId xmlns:a16="http://schemas.microsoft.com/office/drawing/2014/main" id="{B2C5275D-1246-4F2C-5DC0-21250C1FFA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335"/>
                      <a:ext cx="2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2" name="Freeform 2908">
                      <a:extLst>
                        <a:ext uri="{FF2B5EF4-FFF2-40B4-BE49-F238E27FC236}">
                          <a16:creationId xmlns:a16="http://schemas.microsoft.com/office/drawing/2014/main" id="{15F54FA6-45AA-60E7-C9E2-09EE2EA695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96" y="2219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4" y="4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4" y="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3" name="Freeform 2909">
                      <a:extLst>
                        <a:ext uri="{FF2B5EF4-FFF2-40B4-BE49-F238E27FC236}">
                          <a16:creationId xmlns:a16="http://schemas.microsoft.com/office/drawing/2014/main" id="{66E90A66-C6BF-964A-DEB3-5EDAAA3732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2" y="1581"/>
                      <a:ext cx="644" cy="62"/>
                    </a:xfrm>
                    <a:custGeom>
                      <a:avLst/>
                      <a:gdLst/>
                      <a:ahLst/>
                      <a:cxnLst>
                        <a:cxn ang="0">
                          <a:pos x="644" y="62"/>
                        </a:cxn>
                        <a:cxn ang="0">
                          <a:pos x="642" y="54"/>
                        </a:cxn>
                        <a:cxn ang="0">
                          <a:pos x="474" y="0"/>
                        </a:cxn>
                        <a:cxn ang="0">
                          <a:pos x="0" y="2"/>
                        </a:cxn>
                        <a:cxn ang="0">
                          <a:pos x="0" y="6"/>
                        </a:cxn>
                        <a:cxn ang="0">
                          <a:pos x="474" y="4"/>
                        </a:cxn>
                        <a:cxn ang="0">
                          <a:pos x="644" y="62"/>
                        </a:cxn>
                      </a:cxnLst>
                      <a:rect l="0" t="0" r="r" b="b"/>
                      <a:pathLst>
                        <a:path w="644" h="62">
                          <a:moveTo>
                            <a:pt x="644" y="62"/>
                          </a:moveTo>
                          <a:lnTo>
                            <a:pt x="642" y="54"/>
                          </a:lnTo>
                          <a:lnTo>
                            <a:pt x="474" y="0"/>
                          </a:lnTo>
                          <a:lnTo>
                            <a:pt x="0" y="2"/>
                          </a:lnTo>
                          <a:lnTo>
                            <a:pt x="0" y="6"/>
                          </a:lnTo>
                          <a:lnTo>
                            <a:pt x="474" y="4"/>
                          </a:lnTo>
                          <a:lnTo>
                            <a:pt x="644" y="6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4" name="Rectangle 2910">
                      <a:extLst>
                        <a:ext uri="{FF2B5EF4-FFF2-40B4-BE49-F238E27FC236}">
                          <a16:creationId xmlns:a16="http://schemas.microsoft.com/office/drawing/2014/main" id="{F098AF0D-8D1F-0BDF-3FCF-2867EBB122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583"/>
                      <a:ext cx="1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5" name="Freeform 2911">
                      <a:extLst>
                        <a:ext uri="{FF2B5EF4-FFF2-40B4-BE49-F238E27FC236}">
                          <a16:creationId xmlns:a16="http://schemas.microsoft.com/office/drawing/2014/main" id="{2E1ECAE8-F3F9-D875-2CA4-CD118D4B34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6" y="1623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4" y="4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2" y="6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4" y="4"/>
                          </a:moveTo>
                          <a:lnTo>
                            <a:pt x="4" y="4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2" y="6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6" name="Freeform 2912">
                      <a:extLst>
                        <a:ext uri="{FF2B5EF4-FFF2-40B4-BE49-F238E27FC236}">
                          <a16:creationId xmlns:a16="http://schemas.microsoft.com/office/drawing/2014/main" id="{0D7A39F5-1BCE-5826-8BBA-056FFA419F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40" y="104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4"/>
                        </a:cxn>
                        <a:cxn ang="0">
                          <a:pos x="0" y="6"/>
                        </a:cxn>
                        <a:cxn ang="0">
                          <a:pos x="4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4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7" name="Freeform 2913">
                      <a:extLst>
                        <a:ext uri="{FF2B5EF4-FFF2-40B4-BE49-F238E27FC236}">
                          <a16:creationId xmlns:a16="http://schemas.microsoft.com/office/drawing/2014/main" id="{84ECBC1D-BFDD-69DC-519E-66CC85C30F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62" y="1049"/>
                      <a:ext cx="576" cy="118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0"/>
                        </a:cxn>
                        <a:cxn ang="0">
                          <a:pos x="30" y="268"/>
                        </a:cxn>
                        <a:cxn ang="0">
                          <a:pos x="168" y="352"/>
                        </a:cxn>
                        <a:cxn ang="0">
                          <a:pos x="178" y="410"/>
                        </a:cxn>
                        <a:cxn ang="0">
                          <a:pos x="194" y="484"/>
                        </a:cxn>
                        <a:cxn ang="0">
                          <a:pos x="266" y="554"/>
                        </a:cxn>
                        <a:cxn ang="0">
                          <a:pos x="274" y="610"/>
                        </a:cxn>
                        <a:cxn ang="0">
                          <a:pos x="214" y="676"/>
                        </a:cxn>
                        <a:cxn ang="0">
                          <a:pos x="234" y="716"/>
                        </a:cxn>
                        <a:cxn ang="0">
                          <a:pos x="194" y="786"/>
                        </a:cxn>
                        <a:cxn ang="0">
                          <a:pos x="194" y="816"/>
                        </a:cxn>
                        <a:cxn ang="0">
                          <a:pos x="196" y="816"/>
                        </a:cxn>
                        <a:cxn ang="0">
                          <a:pos x="196" y="820"/>
                        </a:cxn>
                        <a:cxn ang="0">
                          <a:pos x="194" y="820"/>
                        </a:cxn>
                        <a:cxn ang="0">
                          <a:pos x="194" y="834"/>
                        </a:cxn>
                        <a:cxn ang="0">
                          <a:pos x="292" y="960"/>
                        </a:cxn>
                        <a:cxn ang="0">
                          <a:pos x="324" y="960"/>
                        </a:cxn>
                        <a:cxn ang="0">
                          <a:pos x="324" y="1040"/>
                        </a:cxn>
                        <a:cxn ang="0">
                          <a:pos x="404" y="1098"/>
                        </a:cxn>
                        <a:cxn ang="0">
                          <a:pos x="434" y="1180"/>
                        </a:cxn>
                        <a:cxn ang="0">
                          <a:pos x="456" y="1136"/>
                        </a:cxn>
                        <a:cxn ang="0">
                          <a:pos x="506" y="1162"/>
                        </a:cxn>
                        <a:cxn ang="0">
                          <a:pos x="548" y="1106"/>
                        </a:cxn>
                        <a:cxn ang="0">
                          <a:pos x="560" y="1024"/>
                        </a:cxn>
                        <a:cxn ang="0">
                          <a:pos x="576" y="942"/>
                        </a:cxn>
                        <a:cxn ang="0">
                          <a:pos x="538" y="578"/>
                        </a:cxn>
                        <a:cxn ang="0">
                          <a:pos x="536" y="580"/>
                        </a:cxn>
                        <a:cxn ang="0">
                          <a:pos x="534" y="578"/>
                        </a:cxn>
                        <a:cxn ang="0">
                          <a:pos x="574" y="942"/>
                        </a:cxn>
                        <a:cxn ang="0">
                          <a:pos x="554" y="1024"/>
                        </a:cxn>
                        <a:cxn ang="0">
                          <a:pos x="546" y="1106"/>
                        </a:cxn>
                        <a:cxn ang="0">
                          <a:pos x="506" y="1158"/>
                        </a:cxn>
                        <a:cxn ang="0">
                          <a:pos x="456" y="1130"/>
                        </a:cxn>
                        <a:cxn ang="0">
                          <a:pos x="434" y="1172"/>
                        </a:cxn>
                        <a:cxn ang="0">
                          <a:pos x="406" y="1094"/>
                        </a:cxn>
                        <a:cxn ang="0">
                          <a:pos x="328" y="1040"/>
                        </a:cxn>
                        <a:cxn ang="0">
                          <a:pos x="328" y="956"/>
                        </a:cxn>
                        <a:cxn ang="0">
                          <a:pos x="294" y="956"/>
                        </a:cxn>
                        <a:cxn ang="0">
                          <a:pos x="198" y="834"/>
                        </a:cxn>
                        <a:cxn ang="0">
                          <a:pos x="198" y="786"/>
                        </a:cxn>
                        <a:cxn ang="0">
                          <a:pos x="240" y="716"/>
                        </a:cxn>
                        <a:cxn ang="0">
                          <a:pos x="220" y="676"/>
                        </a:cxn>
                        <a:cxn ang="0">
                          <a:pos x="276" y="610"/>
                        </a:cxn>
                        <a:cxn ang="0">
                          <a:pos x="268" y="550"/>
                        </a:cxn>
                        <a:cxn ang="0">
                          <a:pos x="198" y="484"/>
                        </a:cxn>
                        <a:cxn ang="0">
                          <a:pos x="170" y="350"/>
                        </a:cxn>
                        <a:cxn ang="0">
                          <a:pos x="32" y="268"/>
                        </a:cxn>
                        <a:cxn ang="0">
                          <a:pos x="4" y="134"/>
                        </a:cxn>
                        <a:cxn ang="0">
                          <a:pos x="40" y="92"/>
                        </a:cxn>
                        <a:cxn ang="0">
                          <a:pos x="82" y="0"/>
                        </a:cxn>
                        <a:cxn ang="0">
                          <a:pos x="78" y="0"/>
                        </a:cxn>
                        <a:cxn ang="0">
                          <a:pos x="40" y="88"/>
                        </a:cxn>
                        <a:cxn ang="0">
                          <a:pos x="0" y="130"/>
                        </a:cxn>
                      </a:cxnLst>
                      <a:rect l="0" t="0" r="r" b="b"/>
                      <a:pathLst>
                        <a:path w="576" h="1180">
                          <a:moveTo>
                            <a:pt x="0" y="130"/>
                          </a:moveTo>
                          <a:lnTo>
                            <a:pt x="30" y="268"/>
                          </a:lnTo>
                          <a:lnTo>
                            <a:pt x="168" y="352"/>
                          </a:lnTo>
                          <a:lnTo>
                            <a:pt x="178" y="410"/>
                          </a:lnTo>
                          <a:lnTo>
                            <a:pt x="194" y="484"/>
                          </a:lnTo>
                          <a:lnTo>
                            <a:pt x="266" y="554"/>
                          </a:lnTo>
                          <a:lnTo>
                            <a:pt x="274" y="610"/>
                          </a:lnTo>
                          <a:lnTo>
                            <a:pt x="214" y="676"/>
                          </a:lnTo>
                          <a:lnTo>
                            <a:pt x="234" y="716"/>
                          </a:lnTo>
                          <a:lnTo>
                            <a:pt x="194" y="786"/>
                          </a:lnTo>
                          <a:lnTo>
                            <a:pt x="194" y="816"/>
                          </a:lnTo>
                          <a:lnTo>
                            <a:pt x="196" y="816"/>
                          </a:lnTo>
                          <a:lnTo>
                            <a:pt x="196" y="820"/>
                          </a:lnTo>
                          <a:lnTo>
                            <a:pt x="194" y="820"/>
                          </a:lnTo>
                          <a:lnTo>
                            <a:pt x="194" y="834"/>
                          </a:lnTo>
                          <a:lnTo>
                            <a:pt x="292" y="960"/>
                          </a:lnTo>
                          <a:lnTo>
                            <a:pt x="324" y="960"/>
                          </a:lnTo>
                          <a:lnTo>
                            <a:pt x="324" y="1040"/>
                          </a:lnTo>
                          <a:lnTo>
                            <a:pt x="404" y="1098"/>
                          </a:lnTo>
                          <a:lnTo>
                            <a:pt x="434" y="1180"/>
                          </a:lnTo>
                          <a:lnTo>
                            <a:pt x="456" y="1136"/>
                          </a:lnTo>
                          <a:lnTo>
                            <a:pt x="506" y="1162"/>
                          </a:lnTo>
                          <a:lnTo>
                            <a:pt x="548" y="1106"/>
                          </a:lnTo>
                          <a:lnTo>
                            <a:pt x="560" y="1024"/>
                          </a:lnTo>
                          <a:lnTo>
                            <a:pt x="576" y="942"/>
                          </a:lnTo>
                          <a:lnTo>
                            <a:pt x="538" y="578"/>
                          </a:lnTo>
                          <a:lnTo>
                            <a:pt x="536" y="580"/>
                          </a:lnTo>
                          <a:lnTo>
                            <a:pt x="534" y="578"/>
                          </a:lnTo>
                          <a:lnTo>
                            <a:pt x="574" y="942"/>
                          </a:lnTo>
                          <a:lnTo>
                            <a:pt x="554" y="1024"/>
                          </a:lnTo>
                          <a:lnTo>
                            <a:pt x="546" y="1106"/>
                          </a:lnTo>
                          <a:lnTo>
                            <a:pt x="506" y="1158"/>
                          </a:lnTo>
                          <a:lnTo>
                            <a:pt x="456" y="1130"/>
                          </a:lnTo>
                          <a:lnTo>
                            <a:pt x="434" y="1172"/>
                          </a:lnTo>
                          <a:lnTo>
                            <a:pt x="406" y="1094"/>
                          </a:lnTo>
                          <a:lnTo>
                            <a:pt x="328" y="1040"/>
                          </a:lnTo>
                          <a:lnTo>
                            <a:pt x="328" y="956"/>
                          </a:lnTo>
                          <a:lnTo>
                            <a:pt x="294" y="956"/>
                          </a:lnTo>
                          <a:lnTo>
                            <a:pt x="198" y="834"/>
                          </a:lnTo>
                          <a:lnTo>
                            <a:pt x="198" y="786"/>
                          </a:lnTo>
                          <a:lnTo>
                            <a:pt x="240" y="716"/>
                          </a:lnTo>
                          <a:lnTo>
                            <a:pt x="220" y="676"/>
                          </a:lnTo>
                          <a:lnTo>
                            <a:pt x="276" y="610"/>
                          </a:lnTo>
                          <a:lnTo>
                            <a:pt x="268" y="550"/>
                          </a:lnTo>
                          <a:lnTo>
                            <a:pt x="198" y="484"/>
                          </a:lnTo>
                          <a:lnTo>
                            <a:pt x="170" y="350"/>
                          </a:lnTo>
                          <a:lnTo>
                            <a:pt x="32" y="268"/>
                          </a:lnTo>
                          <a:lnTo>
                            <a:pt x="4" y="134"/>
                          </a:lnTo>
                          <a:lnTo>
                            <a:pt x="40" y="92"/>
                          </a:lnTo>
                          <a:lnTo>
                            <a:pt x="82" y="0"/>
                          </a:lnTo>
                          <a:lnTo>
                            <a:pt x="78" y="0"/>
                          </a:lnTo>
                          <a:lnTo>
                            <a:pt x="40" y="88"/>
                          </a:lnTo>
                          <a:lnTo>
                            <a:pt x="0" y="13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8" name="Rectangle 2914">
                      <a:extLst>
                        <a:ext uri="{FF2B5EF4-FFF2-40B4-BE49-F238E27FC236}">
                          <a16:creationId xmlns:a16="http://schemas.microsoft.com/office/drawing/2014/main" id="{A0B8415C-7931-FBA5-CA3A-296BFBABC0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6" y="1865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89" name="Freeform 2915">
                      <a:extLst>
                        <a:ext uri="{FF2B5EF4-FFF2-40B4-BE49-F238E27FC236}">
                          <a16:creationId xmlns:a16="http://schemas.microsoft.com/office/drawing/2014/main" id="{FD11C7CD-CA61-4E0E-9E28-0D938E4881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12" y="1457"/>
                      <a:ext cx="428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428" y="6"/>
                        </a:cxn>
                        <a:cxn ang="0">
                          <a:pos x="426" y="0"/>
                        </a:cxn>
                        <a:cxn ang="0">
                          <a:pos x="0" y="16"/>
                        </a:cxn>
                        <a:cxn ang="0">
                          <a:pos x="0" y="24"/>
                        </a:cxn>
                        <a:cxn ang="0">
                          <a:pos x="428" y="6"/>
                        </a:cxn>
                      </a:cxnLst>
                      <a:rect l="0" t="0" r="r" b="b"/>
                      <a:pathLst>
                        <a:path w="428" h="24">
                          <a:moveTo>
                            <a:pt x="428" y="6"/>
                          </a:moveTo>
                          <a:lnTo>
                            <a:pt x="426" y="0"/>
                          </a:lnTo>
                          <a:lnTo>
                            <a:pt x="0" y="16"/>
                          </a:lnTo>
                          <a:lnTo>
                            <a:pt x="0" y="24"/>
                          </a:lnTo>
                          <a:lnTo>
                            <a:pt x="428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0" name="Freeform 2916">
                      <a:extLst>
                        <a:ext uri="{FF2B5EF4-FFF2-40B4-BE49-F238E27FC236}">
                          <a16:creationId xmlns:a16="http://schemas.microsoft.com/office/drawing/2014/main" id="{A21938BE-674B-19A1-4BE6-0D500E1805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4" y="1481"/>
                      <a:ext cx="1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1" name="Freeform 2917">
                      <a:extLst>
                        <a:ext uri="{FF2B5EF4-FFF2-40B4-BE49-F238E27FC236}">
                          <a16:creationId xmlns:a16="http://schemas.microsoft.com/office/drawing/2014/main" id="{9D3255DA-7D9E-55E6-28C5-7A6EC97A29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4" y="1473"/>
                      <a:ext cx="8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8"/>
                        </a:cxn>
                        <a:cxn ang="0">
                          <a:pos x="0" y="10"/>
                        </a:cxn>
                        <a:cxn ang="0">
                          <a:pos x="8" y="8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8" h="10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0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2" name="Freeform 2918">
                      <a:extLst>
                        <a:ext uri="{FF2B5EF4-FFF2-40B4-BE49-F238E27FC236}">
                          <a16:creationId xmlns:a16="http://schemas.microsoft.com/office/drawing/2014/main" id="{89A931B2-840B-B784-0770-177C07FC37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4" y="1229"/>
                      <a:ext cx="61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12" y="0"/>
                        </a:cxn>
                        <a:cxn ang="0">
                          <a:pos x="0" y="2"/>
                        </a:cxn>
                        <a:cxn ang="0">
                          <a:pos x="0" y="6"/>
                        </a:cxn>
                        <a:cxn ang="0">
                          <a:pos x="610" y="4"/>
                        </a:cxn>
                        <a:cxn ang="0">
                          <a:pos x="612" y="0"/>
                        </a:cxn>
                      </a:cxnLst>
                      <a:rect l="0" t="0" r="r" b="b"/>
                      <a:pathLst>
                        <a:path w="612" h="6">
                          <a:moveTo>
                            <a:pt x="612" y="0"/>
                          </a:moveTo>
                          <a:lnTo>
                            <a:pt x="0" y="2"/>
                          </a:lnTo>
                          <a:lnTo>
                            <a:pt x="0" y="6"/>
                          </a:lnTo>
                          <a:lnTo>
                            <a:pt x="610" y="4"/>
                          </a:lnTo>
                          <a:lnTo>
                            <a:pt x="61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3" name="Rectangle 2919">
                      <a:extLst>
                        <a:ext uri="{FF2B5EF4-FFF2-40B4-BE49-F238E27FC236}">
                          <a16:creationId xmlns:a16="http://schemas.microsoft.com/office/drawing/2014/main" id="{A1FD3E14-FB8F-53A4-E7A3-48525B6641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231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4" name="Freeform 2920">
                      <a:extLst>
                        <a:ext uri="{FF2B5EF4-FFF2-40B4-BE49-F238E27FC236}">
                          <a16:creationId xmlns:a16="http://schemas.microsoft.com/office/drawing/2014/main" id="{DCC7C8A6-4C8F-1720-5ECB-9908556CB9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08" y="1181"/>
                      <a:ext cx="1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14" y="4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4" y="4"/>
                          </a:moveTo>
                          <a:lnTo>
                            <a:pt x="14" y="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5" name="Freeform 2921">
                      <a:extLst>
                        <a:ext uri="{FF2B5EF4-FFF2-40B4-BE49-F238E27FC236}">
                          <a16:creationId xmlns:a16="http://schemas.microsoft.com/office/drawing/2014/main" id="{5B8F61D3-DF3C-21A0-4AD3-9EFE869C8E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40" y="1063"/>
                      <a:ext cx="272" cy="122"/>
                    </a:xfrm>
                    <a:custGeom>
                      <a:avLst/>
                      <a:gdLst/>
                      <a:ahLst/>
                      <a:cxnLst>
                        <a:cxn ang="0">
                          <a:pos x="230" y="84"/>
                        </a:cxn>
                        <a:cxn ang="0">
                          <a:pos x="240" y="122"/>
                        </a:cxn>
                        <a:cxn ang="0">
                          <a:pos x="272" y="122"/>
                        </a:cxn>
                        <a:cxn ang="0">
                          <a:pos x="268" y="122"/>
                        </a:cxn>
                        <a:cxn ang="0">
                          <a:pos x="268" y="118"/>
                        </a:cxn>
                        <a:cxn ang="0">
                          <a:pos x="242" y="118"/>
                        </a:cxn>
                        <a:cxn ang="0">
                          <a:pos x="236" y="80"/>
                        </a:cxn>
                        <a:cxn ang="0">
                          <a:pos x="24" y="5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22" y="58"/>
                        </a:cxn>
                        <a:cxn ang="0">
                          <a:pos x="230" y="84"/>
                        </a:cxn>
                      </a:cxnLst>
                      <a:rect l="0" t="0" r="r" b="b"/>
                      <a:pathLst>
                        <a:path w="272" h="122">
                          <a:moveTo>
                            <a:pt x="230" y="84"/>
                          </a:moveTo>
                          <a:lnTo>
                            <a:pt x="240" y="122"/>
                          </a:lnTo>
                          <a:lnTo>
                            <a:pt x="272" y="122"/>
                          </a:lnTo>
                          <a:lnTo>
                            <a:pt x="268" y="122"/>
                          </a:lnTo>
                          <a:lnTo>
                            <a:pt x="268" y="118"/>
                          </a:lnTo>
                          <a:lnTo>
                            <a:pt x="242" y="118"/>
                          </a:lnTo>
                          <a:lnTo>
                            <a:pt x="236" y="80"/>
                          </a:lnTo>
                          <a:lnTo>
                            <a:pt x="24" y="5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22" y="58"/>
                          </a:lnTo>
                          <a:lnTo>
                            <a:pt x="230" y="8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6" name="Freeform 2922">
                      <a:extLst>
                        <a:ext uri="{FF2B5EF4-FFF2-40B4-BE49-F238E27FC236}">
                          <a16:creationId xmlns:a16="http://schemas.microsoft.com/office/drawing/2014/main" id="{E9C78444-99ED-1345-1310-D99337ADCF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2" y="1939"/>
                      <a:ext cx="142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6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  <a:cxn ang="0">
                          <a:pos x="2" y="6"/>
                        </a:cxn>
                        <a:cxn ang="0">
                          <a:pos x="38" y="6"/>
                        </a:cxn>
                        <a:cxn ang="0">
                          <a:pos x="22" y="68"/>
                        </a:cxn>
                        <a:cxn ang="0">
                          <a:pos x="76" y="96"/>
                        </a:cxn>
                        <a:cxn ang="0">
                          <a:pos x="96" y="344"/>
                        </a:cxn>
                        <a:cxn ang="0">
                          <a:pos x="102" y="344"/>
                        </a:cxn>
                        <a:cxn ang="0">
                          <a:pos x="100" y="350"/>
                        </a:cxn>
                        <a:cxn ang="0">
                          <a:pos x="98" y="350"/>
                        </a:cxn>
                        <a:cxn ang="0">
                          <a:pos x="132" y="758"/>
                        </a:cxn>
                        <a:cxn ang="0">
                          <a:pos x="142" y="762"/>
                        </a:cxn>
                        <a:cxn ang="0">
                          <a:pos x="110" y="404"/>
                        </a:cxn>
                        <a:cxn ang="0">
                          <a:pos x="106" y="404"/>
                        </a:cxn>
                        <a:cxn ang="0">
                          <a:pos x="106" y="400"/>
                        </a:cxn>
                        <a:cxn ang="0">
                          <a:pos x="110" y="400"/>
                        </a:cxn>
                        <a:cxn ang="0">
                          <a:pos x="82" y="90"/>
                        </a:cxn>
                        <a:cxn ang="0">
                          <a:pos x="28" y="66"/>
                        </a:cxn>
                      </a:cxnLst>
                      <a:rect l="0" t="0" r="r" b="b"/>
                      <a:pathLst>
                        <a:path w="142" h="762">
                          <a:moveTo>
                            <a:pt x="28" y="66"/>
                          </a:moveTo>
                          <a:lnTo>
                            <a:pt x="46" y="0"/>
                          </a:lnTo>
                          <a:lnTo>
                            <a:pt x="0" y="0"/>
                          </a:lnTo>
                          <a:lnTo>
                            <a:pt x="2" y="6"/>
                          </a:lnTo>
                          <a:lnTo>
                            <a:pt x="38" y="6"/>
                          </a:lnTo>
                          <a:lnTo>
                            <a:pt x="22" y="68"/>
                          </a:lnTo>
                          <a:lnTo>
                            <a:pt x="76" y="96"/>
                          </a:lnTo>
                          <a:lnTo>
                            <a:pt x="96" y="344"/>
                          </a:lnTo>
                          <a:lnTo>
                            <a:pt x="102" y="344"/>
                          </a:lnTo>
                          <a:lnTo>
                            <a:pt x="100" y="350"/>
                          </a:lnTo>
                          <a:lnTo>
                            <a:pt x="98" y="350"/>
                          </a:lnTo>
                          <a:lnTo>
                            <a:pt x="132" y="758"/>
                          </a:lnTo>
                          <a:lnTo>
                            <a:pt x="142" y="762"/>
                          </a:lnTo>
                          <a:lnTo>
                            <a:pt x="110" y="404"/>
                          </a:lnTo>
                          <a:lnTo>
                            <a:pt x="106" y="404"/>
                          </a:lnTo>
                          <a:lnTo>
                            <a:pt x="106" y="400"/>
                          </a:lnTo>
                          <a:lnTo>
                            <a:pt x="110" y="400"/>
                          </a:lnTo>
                          <a:lnTo>
                            <a:pt x="82" y="90"/>
                          </a:lnTo>
                          <a:lnTo>
                            <a:pt x="28" y="6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7" name="Freeform 2923">
                      <a:extLst>
                        <a:ext uri="{FF2B5EF4-FFF2-40B4-BE49-F238E27FC236}">
                          <a16:creationId xmlns:a16="http://schemas.microsoft.com/office/drawing/2014/main" id="{C01DA605-C36E-B0C6-90B5-5E1993DD76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64" y="2697"/>
                      <a:ext cx="10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0" y="8"/>
                        </a:cxn>
                        <a:cxn ang="0">
                          <a:pos x="10" y="4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0" y="4"/>
                          </a:moveTo>
                          <a:lnTo>
                            <a:pt x="10" y="8"/>
                          </a:lnTo>
                          <a:lnTo>
                            <a:pt x="10" y="4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8" name="Freeform 2924">
                      <a:extLst>
                        <a:ext uri="{FF2B5EF4-FFF2-40B4-BE49-F238E27FC236}">
                          <a16:creationId xmlns:a16="http://schemas.microsoft.com/office/drawing/2014/main" id="{A2E1F58D-88C6-14ED-B36D-2D1EAED0D7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28" y="228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2" y="6"/>
                        </a:cxn>
                        <a:cxn ang="0">
                          <a:pos x="4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0"/>
                          </a:lnTo>
                          <a:lnTo>
                            <a:pt x="2" y="6"/>
                          </a:lnTo>
                          <a:lnTo>
                            <a:pt x="4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99" name="Freeform 2925">
                      <a:extLst>
                        <a:ext uri="{FF2B5EF4-FFF2-40B4-BE49-F238E27FC236}">
                          <a16:creationId xmlns:a16="http://schemas.microsoft.com/office/drawing/2014/main" id="{9604C7CE-14C4-00FF-FDDC-9C098F20F0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26" y="1939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8" y="6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8" y="6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0" name="Freeform 2926">
                      <a:extLst>
                        <a:ext uri="{FF2B5EF4-FFF2-40B4-BE49-F238E27FC236}">
                          <a16:creationId xmlns:a16="http://schemas.microsoft.com/office/drawing/2014/main" id="{DAB523B4-3A22-FD96-9282-0B20F4F69D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76" y="1971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4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1" name="Freeform 2927">
                      <a:extLst>
                        <a:ext uri="{FF2B5EF4-FFF2-40B4-BE49-F238E27FC236}">
                          <a16:creationId xmlns:a16="http://schemas.microsoft.com/office/drawing/2014/main" id="{196AE5B9-402D-4BDC-6C71-343F9D7D70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2" y="1971"/>
                      <a:ext cx="173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1024" y="202"/>
                        </a:cxn>
                        <a:cxn ang="0">
                          <a:pos x="1022" y="206"/>
                        </a:cxn>
                        <a:cxn ang="0">
                          <a:pos x="1014" y="210"/>
                        </a:cxn>
                        <a:cxn ang="0">
                          <a:pos x="1018" y="204"/>
                        </a:cxn>
                        <a:cxn ang="0">
                          <a:pos x="756" y="258"/>
                        </a:cxn>
                        <a:cxn ang="0">
                          <a:pos x="476" y="304"/>
                        </a:cxn>
                        <a:cxn ang="0">
                          <a:pos x="454" y="308"/>
                        </a:cxn>
                        <a:cxn ang="0">
                          <a:pos x="454" y="402"/>
                        </a:cxn>
                        <a:cxn ang="0">
                          <a:pos x="374" y="408"/>
                        </a:cxn>
                        <a:cxn ang="0">
                          <a:pos x="390" y="360"/>
                        </a:cxn>
                        <a:cxn ang="0">
                          <a:pos x="0" y="368"/>
                        </a:cxn>
                        <a:cxn ang="0">
                          <a:pos x="0" y="372"/>
                        </a:cxn>
                        <a:cxn ang="0">
                          <a:pos x="384" y="364"/>
                        </a:cxn>
                        <a:cxn ang="0">
                          <a:pos x="366" y="412"/>
                        </a:cxn>
                        <a:cxn ang="0">
                          <a:pos x="450" y="406"/>
                        </a:cxn>
                        <a:cxn ang="0">
                          <a:pos x="450" y="404"/>
                        </a:cxn>
                        <a:cxn ang="0">
                          <a:pos x="454" y="404"/>
                        </a:cxn>
                        <a:cxn ang="0">
                          <a:pos x="454" y="406"/>
                        </a:cxn>
                        <a:cxn ang="0">
                          <a:pos x="456" y="406"/>
                        </a:cxn>
                        <a:cxn ang="0">
                          <a:pos x="456" y="310"/>
                        </a:cxn>
                        <a:cxn ang="0">
                          <a:pos x="478" y="310"/>
                        </a:cxn>
                        <a:cxn ang="0">
                          <a:pos x="756" y="264"/>
                        </a:cxn>
                        <a:cxn ang="0">
                          <a:pos x="1186" y="176"/>
                        </a:cxn>
                        <a:cxn ang="0">
                          <a:pos x="1186" y="176"/>
                        </a:cxn>
                        <a:cxn ang="0">
                          <a:pos x="1188" y="174"/>
                        </a:cxn>
                        <a:cxn ang="0">
                          <a:pos x="1192" y="172"/>
                        </a:cxn>
                        <a:cxn ang="0">
                          <a:pos x="1190" y="174"/>
                        </a:cxn>
                        <a:cxn ang="0">
                          <a:pos x="1736" y="4"/>
                        </a:cxn>
                        <a:cxn ang="0">
                          <a:pos x="1734" y="0"/>
                        </a:cxn>
                        <a:cxn ang="0">
                          <a:pos x="1188" y="172"/>
                        </a:cxn>
                        <a:cxn ang="0">
                          <a:pos x="1024" y="202"/>
                        </a:cxn>
                      </a:cxnLst>
                      <a:rect l="0" t="0" r="r" b="b"/>
                      <a:pathLst>
                        <a:path w="1736" h="412">
                          <a:moveTo>
                            <a:pt x="1024" y="202"/>
                          </a:moveTo>
                          <a:lnTo>
                            <a:pt x="1022" y="206"/>
                          </a:lnTo>
                          <a:lnTo>
                            <a:pt x="1014" y="210"/>
                          </a:lnTo>
                          <a:lnTo>
                            <a:pt x="1018" y="204"/>
                          </a:lnTo>
                          <a:lnTo>
                            <a:pt x="756" y="258"/>
                          </a:lnTo>
                          <a:lnTo>
                            <a:pt x="476" y="304"/>
                          </a:lnTo>
                          <a:lnTo>
                            <a:pt x="454" y="308"/>
                          </a:lnTo>
                          <a:lnTo>
                            <a:pt x="454" y="402"/>
                          </a:lnTo>
                          <a:lnTo>
                            <a:pt x="374" y="408"/>
                          </a:lnTo>
                          <a:lnTo>
                            <a:pt x="390" y="360"/>
                          </a:lnTo>
                          <a:lnTo>
                            <a:pt x="0" y="368"/>
                          </a:lnTo>
                          <a:lnTo>
                            <a:pt x="0" y="372"/>
                          </a:lnTo>
                          <a:lnTo>
                            <a:pt x="384" y="364"/>
                          </a:lnTo>
                          <a:lnTo>
                            <a:pt x="366" y="412"/>
                          </a:lnTo>
                          <a:lnTo>
                            <a:pt x="450" y="406"/>
                          </a:lnTo>
                          <a:lnTo>
                            <a:pt x="450" y="404"/>
                          </a:lnTo>
                          <a:lnTo>
                            <a:pt x="454" y="404"/>
                          </a:lnTo>
                          <a:lnTo>
                            <a:pt x="454" y="406"/>
                          </a:lnTo>
                          <a:lnTo>
                            <a:pt x="456" y="406"/>
                          </a:lnTo>
                          <a:lnTo>
                            <a:pt x="456" y="310"/>
                          </a:lnTo>
                          <a:lnTo>
                            <a:pt x="478" y="310"/>
                          </a:lnTo>
                          <a:lnTo>
                            <a:pt x="756" y="264"/>
                          </a:lnTo>
                          <a:lnTo>
                            <a:pt x="1186" y="176"/>
                          </a:lnTo>
                          <a:lnTo>
                            <a:pt x="1186" y="176"/>
                          </a:lnTo>
                          <a:lnTo>
                            <a:pt x="1188" y="174"/>
                          </a:lnTo>
                          <a:lnTo>
                            <a:pt x="1192" y="172"/>
                          </a:lnTo>
                          <a:lnTo>
                            <a:pt x="1190" y="174"/>
                          </a:lnTo>
                          <a:lnTo>
                            <a:pt x="1736" y="4"/>
                          </a:lnTo>
                          <a:lnTo>
                            <a:pt x="1734" y="0"/>
                          </a:lnTo>
                          <a:lnTo>
                            <a:pt x="1188" y="172"/>
                          </a:lnTo>
                          <a:lnTo>
                            <a:pt x="1024" y="20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2" name="Freeform 2928">
                      <a:extLst>
                        <a:ext uri="{FF2B5EF4-FFF2-40B4-BE49-F238E27FC236}">
                          <a16:creationId xmlns:a16="http://schemas.microsoft.com/office/drawing/2014/main" id="{8D1158CA-7F62-C265-82DE-CD5140284F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28" y="2143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2" y="2"/>
                        </a:cxn>
                        <a:cxn ang="0">
                          <a:pos x="0" y="4"/>
                        </a:cxn>
                        <a:cxn ang="0">
                          <a:pos x="4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6" y="0"/>
                          </a:moveTo>
                          <a:lnTo>
                            <a:pt x="2" y="2"/>
                          </a:lnTo>
                          <a:lnTo>
                            <a:pt x="0" y="4"/>
                          </a:lnTo>
                          <a:lnTo>
                            <a:pt x="4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3" name="Freeform 2929">
                      <a:extLst>
                        <a:ext uri="{FF2B5EF4-FFF2-40B4-BE49-F238E27FC236}">
                          <a16:creationId xmlns:a16="http://schemas.microsoft.com/office/drawing/2014/main" id="{E7229F7E-7008-C945-9B74-F1BDAC1FA1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56" y="2173"/>
                      <a:ext cx="10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"/>
                        </a:cxn>
                        <a:cxn ang="0">
                          <a:pos x="0" y="8"/>
                        </a:cxn>
                        <a:cxn ang="0">
                          <a:pos x="8" y="4"/>
                        </a:cxn>
                        <a:cxn ang="0">
                          <a:pos x="10" y="0"/>
                        </a:cxn>
                        <a:cxn ang="0">
                          <a:pos x="10" y="0"/>
                        </a:cxn>
                        <a:cxn ang="0">
                          <a:pos x="4" y="2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4" y="2"/>
                          </a:moveTo>
                          <a:lnTo>
                            <a:pt x="0" y="8"/>
                          </a:lnTo>
                          <a:lnTo>
                            <a:pt x="8" y="4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4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4" name="Rectangle 2930">
                      <a:extLst>
                        <a:ext uri="{FF2B5EF4-FFF2-40B4-BE49-F238E27FC236}">
                          <a16:creationId xmlns:a16="http://schemas.microsoft.com/office/drawing/2014/main" id="{FBD52449-E061-B5B4-A2BE-7A6D524D22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339"/>
                      <a:ext cx="4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5" name="Freeform 2931">
                      <a:extLst>
                        <a:ext uri="{FF2B5EF4-FFF2-40B4-BE49-F238E27FC236}">
                          <a16:creationId xmlns:a16="http://schemas.microsoft.com/office/drawing/2014/main" id="{B116B1F3-67DE-435C-658E-535D7E1DB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80" y="238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6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6" name="Freeform 2932">
                      <a:extLst>
                        <a:ext uri="{FF2B5EF4-FFF2-40B4-BE49-F238E27FC236}">
                          <a16:creationId xmlns:a16="http://schemas.microsoft.com/office/drawing/2014/main" id="{FAE7A06B-493A-C445-F02A-0AD3A4F697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04" y="3041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2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2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7" name="Freeform 2933">
                      <a:extLst>
                        <a:ext uri="{FF2B5EF4-FFF2-40B4-BE49-F238E27FC236}">
                          <a16:creationId xmlns:a16="http://schemas.microsoft.com/office/drawing/2014/main" id="{D55E230C-D9BD-265D-A32A-9AA0B1F07B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8" y="2285"/>
                      <a:ext cx="1464" cy="756"/>
                    </a:xfrm>
                    <a:custGeom>
                      <a:avLst/>
                      <a:gdLst/>
                      <a:ahLst/>
                      <a:cxnLst>
                        <a:cxn ang="0">
                          <a:pos x="1250" y="34"/>
                        </a:cxn>
                        <a:cxn ang="0">
                          <a:pos x="1218" y="0"/>
                        </a:cxn>
                        <a:cxn ang="0">
                          <a:pos x="968" y="98"/>
                        </a:cxn>
                        <a:cxn ang="0">
                          <a:pos x="906" y="108"/>
                        </a:cxn>
                        <a:cxn ang="0">
                          <a:pos x="906" y="108"/>
                        </a:cxn>
                        <a:cxn ang="0">
                          <a:pos x="900" y="112"/>
                        </a:cxn>
                        <a:cxn ang="0">
                          <a:pos x="902" y="108"/>
                        </a:cxn>
                        <a:cxn ang="0">
                          <a:pos x="554" y="166"/>
                        </a:cxn>
                        <a:cxn ang="0">
                          <a:pos x="348" y="186"/>
                        </a:cxn>
                        <a:cxn ang="0">
                          <a:pos x="378" y="92"/>
                        </a:cxn>
                        <a:cxn ang="0">
                          <a:pos x="374" y="92"/>
                        </a:cxn>
                        <a:cxn ang="0">
                          <a:pos x="270" y="410"/>
                        </a:cxn>
                        <a:cxn ang="0">
                          <a:pos x="280" y="450"/>
                        </a:cxn>
                        <a:cxn ang="0">
                          <a:pos x="0" y="470"/>
                        </a:cxn>
                        <a:cxn ang="0">
                          <a:pos x="0" y="474"/>
                        </a:cxn>
                        <a:cxn ang="0">
                          <a:pos x="280" y="454"/>
                        </a:cxn>
                        <a:cxn ang="0">
                          <a:pos x="310" y="544"/>
                        </a:cxn>
                        <a:cxn ang="0">
                          <a:pos x="276" y="694"/>
                        </a:cxn>
                        <a:cxn ang="0">
                          <a:pos x="448" y="684"/>
                        </a:cxn>
                        <a:cxn ang="0">
                          <a:pos x="486" y="756"/>
                        </a:cxn>
                        <a:cxn ang="0">
                          <a:pos x="490" y="756"/>
                        </a:cxn>
                        <a:cxn ang="0">
                          <a:pos x="452" y="678"/>
                        </a:cxn>
                        <a:cxn ang="0">
                          <a:pos x="280" y="692"/>
                        </a:cxn>
                        <a:cxn ang="0">
                          <a:pos x="312" y="542"/>
                        </a:cxn>
                        <a:cxn ang="0">
                          <a:pos x="274" y="410"/>
                        </a:cxn>
                        <a:cxn ang="0">
                          <a:pos x="348" y="192"/>
                        </a:cxn>
                        <a:cxn ang="0">
                          <a:pos x="552" y="170"/>
                        </a:cxn>
                        <a:cxn ang="0">
                          <a:pos x="780" y="134"/>
                        </a:cxn>
                        <a:cxn ang="0">
                          <a:pos x="780" y="132"/>
                        </a:cxn>
                        <a:cxn ang="0">
                          <a:pos x="786" y="130"/>
                        </a:cxn>
                        <a:cxn ang="0">
                          <a:pos x="786" y="132"/>
                        </a:cxn>
                        <a:cxn ang="0">
                          <a:pos x="968" y="102"/>
                        </a:cxn>
                        <a:cxn ang="0">
                          <a:pos x="1218" y="6"/>
                        </a:cxn>
                        <a:cxn ang="0">
                          <a:pos x="1248" y="38"/>
                        </a:cxn>
                        <a:cxn ang="0">
                          <a:pos x="1330" y="22"/>
                        </a:cxn>
                        <a:cxn ang="0">
                          <a:pos x="1462" y="110"/>
                        </a:cxn>
                        <a:cxn ang="0">
                          <a:pos x="1464" y="104"/>
                        </a:cxn>
                        <a:cxn ang="0">
                          <a:pos x="1330" y="16"/>
                        </a:cxn>
                        <a:cxn ang="0">
                          <a:pos x="1250" y="34"/>
                        </a:cxn>
                      </a:cxnLst>
                      <a:rect l="0" t="0" r="r" b="b"/>
                      <a:pathLst>
                        <a:path w="1464" h="756">
                          <a:moveTo>
                            <a:pt x="1250" y="34"/>
                          </a:moveTo>
                          <a:lnTo>
                            <a:pt x="1218" y="0"/>
                          </a:lnTo>
                          <a:lnTo>
                            <a:pt x="968" y="98"/>
                          </a:lnTo>
                          <a:lnTo>
                            <a:pt x="906" y="108"/>
                          </a:lnTo>
                          <a:lnTo>
                            <a:pt x="906" y="108"/>
                          </a:lnTo>
                          <a:lnTo>
                            <a:pt x="900" y="112"/>
                          </a:lnTo>
                          <a:lnTo>
                            <a:pt x="902" y="108"/>
                          </a:lnTo>
                          <a:lnTo>
                            <a:pt x="554" y="166"/>
                          </a:lnTo>
                          <a:lnTo>
                            <a:pt x="348" y="186"/>
                          </a:lnTo>
                          <a:lnTo>
                            <a:pt x="378" y="92"/>
                          </a:lnTo>
                          <a:lnTo>
                            <a:pt x="374" y="92"/>
                          </a:lnTo>
                          <a:lnTo>
                            <a:pt x="270" y="410"/>
                          </a:lnTo>
                          <a:lnTo>
                            <a:pt x="280" y="450"/>
                          </a:lnTo>
                          <a:lnTo>
                            <a:pt x="0" y="470"/>
                          </a:lnTo>
                          <a:lnTo>
                            <a:pt x="0" y="474"/>
                          </a:lnTo>
                          <a:lnTo>
                            <a:pt x="280" y="454"/>
                          </a:lnTo>
                          <a:lnTo>
                            <a:pt x="310" y="544"/>
                          </a:lnTo>
                          <a:lnTo>
                            <a:pt x="276" y="694"/>
                          </a:lnTo>
                          <a:lnTo>
                            <a:pt x="448" y="684"/>
                          </a:lnTo>
                          <a:lnTo>
                            <a:pt x="486" y="756"/>
                          </a:lnTo>
                          <a:lnTo>
                            <a:pt x="490" y="756"/>
                          </a:lnTo>
                          <a:lnTo>
                            <a:pt x="452" y="678"/>
                          </a:lnTo>
                          <a:lnTo>
                            <a:pt x="280" y="692"/>
                          </a:lnTo>
                          <a:lnTo>
                            <a:pt x="312" y="542"/>
                          </a:lnTo>
                          <a:lnTo>
                            <a:pt x="274" y="410"/>
                          </a:lnTo>
                          <a:lnTo>
                            <a:pt x="348" y="192"/>
                          </a:lnTo>
                          <a:lnTo>
                            <a:pt x="552" y="170"/>
                          </a:lnTo>
                          <a:lnTo>
                            <a:pt x="780" y="134"/>
                          </a:lnTo>
                          <a:lnTo>
                            <a:pt x="780" y="132"/>
                          </a:lnTo>
                          <a:lnTo>
                            <a:pt x="786" y="130"/>
                          </a:lnTo>
                          <a:lnTo>
                            <a:pt x="786" y="132"/>
                          </a:lnTo>
                          <a:lnTo>
                            <a:pt x="968" y="102"/>
                          </a:lnTo>
                          <a:lnTo>
                            <a:pt x="1218" y="6"/>
                          </a:lnTo>
                          <a:lnTo>
                            <a:pt x="1248" y="38"/>
                          </a:lnTo>
                          <a:lnTo>
                            <a:pt x="1330" y="22"/>
                          </a:lnTo>
                          <a:lnTo>
                            <a:pt x="1462" y="110"/>
                          </a:lnTo>
                          <a:lnTo>
                            <a:pt x="1464" y="104"/>
                          </a:lnTo>
                          <a:lnTo>
                            <a:pt x="1330" y="16"/>
                          </a:lnTo>
                          <a:lnTo>
                            <a:pt x="1250" y="3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8" name="Rectangle 2934">
                      <a:extLst>
                        <a:ext uri="{FF2B5EF4-FFF2-40B4-BE49-F238E27FC236}">
                          <a16:creationId xmlns:a16="http://schemas.microsoft.com/office/drawing/2014/main" id="{CF2FD307-6C29-A917-2AD8-576A25ED7E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0" y="2759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09" name="Freeform 2935">
                      <a:extLst>
                        <a:ext uri="{FF2B5EF4-FFF2-40B4-BE49-F238E27FC236}">
                          <a16:creationId xmlns:a16="http://schemas.microsoft.com/office/drawing/2014/main" id="{CB80DB86-FADC-10D8-EF10-30C7EEE0C5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18" y="2393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0" name="Freeform 2936">
                      <a:extLst>
                        <a:ext uri="{FF2B5EF4-FFF2-40B4-BE49-F238E27FC236}">
                          <a16:creationId xmlns:a16="http://schemas.microsoft.com/office/drawing/2014/main" id="{BDE5533F-DDBB-6CC5-709C-D1CEC33957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0" y="2755"/>
                      <a:ext cx="8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8" y="4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8" h="4">
                          <a:moveTo>
                            <a:pt x="0" y="4"/>
                          </a:moveTo>
                          <a:lnTo>
                            <a:pt x="0" y="4"/>
                          </a:lnTo>
                          <a:lnTo>
                            <a:pt x="8" y="4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1" name="Rectangle 2937">
                      <a:extLst>
                        <a:ext uri="{FF2B5EF4-FFF2-40B4-BE49-F238E27FC236}">
                          <a16:creationId xmlns:a16="http://schemas.microsoft.com/office/drawing/2014/main" id="{44823FB0-C26F-7847-7D9B-D13C71A630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2375"/>
                      <a:ext cx="4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2" name="Freeform 2938">
                      <a:extLst>
                        <a:ext uri="{FF2B5EF4-FFF2-40B4-BE49-F238E27FC236}">
                          <a16:creationId xmlns:a16="http://schemas.microsoft.com/office/drawing/2014/main" id="{46607CB8-E04C-DBCB-ED83-4F72CB5585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06" y="2997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4"/>
                        </a:cxn>
                        <a:cxn ang="0">
                          <a:pos x="4" y="0"/>
                        </a:cxn>
                        <a:cxn ang="0">
                          <a:pos x="0" y="2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4"/>
                          </a:lnTo>
                          <a:lnTo>
                            <a:pt x="4" y="0"/>
                          </a:lnTo>
                          <a:lnTo>
                            <a:pt x="0" y="2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3" name="Freeform 2939">
                      <a:extLst>
                        <a:ext uri="{FF2B5EF4-FFF2-40B4-BE49-F238E27FC236}">
                          <a16:creationId xmlns:a16="http://schemas.microsoft.com/office/drawing/2014/main" id="{37D0C23E-99E0-F63F-3FE6-1B4174D2F3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2" y="2417"/>
                      <a:ext cx="668" cy="582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474"/>
                        </a:cxn>
                        <a:cxn ang="0">
                          <a:pos x="280" y="486"/>
                        </a:cxn>
                        <a:cxn ang="0">
                          <a:pos x="302" y="516"/>
                        </a:cxn>
                        <a:cxn ang="0">
                          <a:pos x="562" y="474"/>
                        </a:cxn>
                        <a:cxn ang="0">
                          <a:pos x="604" y="488"/>
                        </a:cxn>
                        <a:cxn ang="0">
                          <a:pos x="604" y="438"/>
                        </a:cxn>
                        <a:cxn ang="0">
                          <a:pos x="668" y="438"/>
                        </a:cxn>
                        <a:cxn ang="0">
                          <a:pos x="668" y="430"/>
                        </a:cxn>
                        <a:cxn ang="0">
                          <a:pos x="598" y="432"/>
                        </a:cxn>
                        <a:cxn ang="0">
                          <a:pos x="598" y="480"/>
                        </a:cxn>
                        <a:cxn ang="0">
                          <a:pos x="564" y="468"/>
                        </a:cxn>
                        <a:cxn ang="0">
                          <a:pos x="302" y="510"/>
                        </a:cxn>
                        <a:cxn ang="0">
                          <a:pos x="284" y="486"/>
                        </a:cxn>
                        <a:cxn ang="0">
                          <a:pos x="262" y="330"/>
                        </a:cxn>
                        <a:cxn ang="0">
                          <a:pos x="142" y="0"/>
                        </a:cxn>
                        <a:cxn ang="0">
                          <a:pos x="136" y="2"/>
                        </a:cxn>
                        <a:cxn ang="0">
                          <a:pos x="260" y="332"/>
                        </a:cxn>
                        <a:cxn ang="0">
                          <a:pos x="278" y="468"/>
                        </a:cxn>
                        <a:cxn ang="0">
                          <a:pos x="0" y="492"/>
                        </a:cxn>
                        <a:cxn ang="0">
                          <a:pos x="44" y="582"/>
                        </a:cxn>
                        <a:cxn ang="0">
                          <a:pos x="48" y="580"/>
                        </a:cxn>
                        <a:cxn ang="0">
                          <a:pos x="4" y="494"/>
                        </a:cxn>
                        <a:cxn ang="0">
                          <a:pos x="278" y="474"/>
                        </a:cxn>
                      </a:cxnLst>
                      <a:rect l="0" t="0" r="r" b="b"/>
                      <a:pathLst>
                        <a:path w="668" h="582">
                          <a:moveTo>
                            <a:pt x="278" y="474"/>
                          </a:moveTo>
                          <a:lnTo>
                            <a:pt x="280" y="486"/>
                          </a:lnTo>
                          <a:lnTo>
                            <a:pt x="302" y="516"/>
                          </a:lnTo>
                          <a:lnTo>
                            <a:pt x="562" y="474"/>
                          </a:lnTo>
                          <a:lnTo>
                            <a:pt x="604" y="488"/>
                          </a:lnTo>
                          <a:lnTo>
                            <a:pt x="604" y="438"/>
                          </a:lnTo>
                          <a:lnTo>
                            <a:pt x="668" y="438"/>
                          </a:lnTo>
                          <a:lnTo>
                            <a:pt x="668" y="430"/>
                          </a:lnTo>
                          <a:lnTo>
                            <a:pt x="598" y="432"/>
                          </a:lnTo>
                          <a:lnTo>
                            <a:pt x="598" y="480"/>
                          </a:lnTo>
                          <a:lnTo>
                            <a:pt x="564" y="468"/>
                          </a:lnTo>
                          <a:lnTo>
                            <a:pt x="302" y="510"/>
                          </a:lnTo>
                          <a:lnTo>
                            <a:pt x="284" y="486"/>
                          </a:lnTo>
                          <a:lnTo>
                            <a:pt x="262" y="330"/>
                          </a:lnTo>
                          <a:lnTo>
                            <a:pt x="142" y="0"/>
                          </a:lnTo>
                          <a:lnTo>
                            <a:pt x="136" y="2"/>
                          </a:lnTo>
                          <a:lnTo>
                            <a:pt x="260" y="332"/>
                          </a:lnTo>
                          <a:lnTo>
                            <a:pt x="278" y="468"/>
                          </a:lnTo>
                          <a:lnTo>
                            <a:pt x="0" y="492"/>
                          </a:lnTo>
                          <a:lnTo>
                            <a:pt x="44" y="582"/>
                          </a:lnTo>
                          <a:lnTo>
                            <a:pt x="48" y="580"/>
                          </a:lnTo>
                          <a:lnTo>
                            <a:pt x="4" y="494"/>
                          </a:lnTo>
                          <a:lnTo>
                            <a:pt x="278" y="47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4" name="Freeform 2940">
                      <a:extLst>
                        <a:ext uri="{FF2B5EF4-FFF2-40B4-BE49-F238E27FC236}">
                          <a16:creationId xmlns:a16="http://schemas.microsoft.com/office/drawing/2014/main" id="{8347C15E-5542-D40D-E547-70F65D8B82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98" y="2415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2"/>
                        </a:cxn>
                        <a:cxn ang="0">
                          <a:pos x="0" y="4"/>
                        </a:cxn>
                        <a:cxn ang="0">
                          <a:pos x="6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6" y="0"/>
                          </a:moveTo>
                          <a:lnTo>
                            <a:pt x="0" y="2"/>
                          </a:lnTo>
                          <a:lnTo>
                            <a:pt x="0" y="4"/>
                          </a:lnTo>
                          <a:lnTo>
                            <a:pt x="6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5" name="Freeform 2941">
                      <a:extLst>
                        <a:ext uri="{FF2B5EF4-FFF2-40B4-BE49-F238E27FC236}">
                          <a16:creationId xmlns:a16="http://schemas.microsoft.com/office/drawing/2014/main" id="{F515DA3E-2E92-8916-7FCF-BE8206B5C8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0" y="266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4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4" y="2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6" name="Freeform 2942">
                      <a:extLst>
                        <a:ext uri="{FF2B5EF4-FFF2-40B4-BE49-F238E27FC236}">
                          <a16:creationId xmlns:a16="http://schemas.microsoft.com/office/drawing/2014/main" id="{365A7B86-55B1-D207-9893-9C9F48CE25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36" y="2359"/>
                      <a:ext cx="316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50"/>
                        </a:cxn>
                        <a:cxn ang="0">
                          <a:pos x="6" y="54"/>
                        </a:cxn>
                        <a:cxn ang="0">
                          <a:pos x="28" y="0"/>
                        </a:cxn>
                        <a:cxn ang="0">
                          <a:pos x="22" y="2"/>
                        </a:cxn>
                        <a:cxn ang="0">
                          <a:pos x="0" y="56"/>
                        </a:cxn>
                        <a:cxn ang="0">
                          <a:pos x="52" y="54"/>
                        </a:cxn>
                        <a:cxn ang="0">
                          <a:pos x="52" y="88"/>
                        </a:cxn>
                        <a:cxn ang="0">
                          <a:pos x="314" y="312"/>
                        </a:cxn>
                        <a:cxn ang="0">
                          <a:pos x="316" y="310"/>
                        </a:cxn>
                        <a:cxn ang="0">
                          <a:pos x="54" y="86"/>
                        </a:cxn>
                        <a:cxn ang="0">
                          <a:pos x="54" y="50"/>
                        </a:cxn>
                      </a:cxnLst>
                      <a:rect l="0" t="0" r="r" b="b"/>
                      <a:pathLst>
                        <a:path w="316" h="312">
                          <a:moveTo>
                            <a:pt x="54" y="50"/>
                          </a:moveTo>
                          <a:lnTo>
                            <a:pt x="6" y="54"/>
                          </a:lnTo>
                          <a:lnTo>
                            <a:pt x="28" y="0"/>
                          </a:lnTo>
                          <a:lnTo>
                            <a:pt x="22" y="2"/>
                          </a:lnTo>
                          <a:lnTo>
                            <a:pt x="0" y="56"/>
                          </a:lnTo>
                          <a:lnTo>
                            <a:pt x="52" y="54"/>
                          </a:lnTo>
                          <a:lnTo>
                            <a:pt x="52" y="88"/>
                          </a:lnTo>
                          <a:lnTo>
                            <a:pt x="314" y="312"/>
                          </a:lnTo>
                          <a:lnTo>
                            <a:pt x="316" y="310"/>
                          </a:lnTo>
                          <a:lnTo>
                            <a:pt x="54" y="86"/>
                          </a:lnTo>
                          <a:lnTo>
                            <a:pt x="54" y="5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7" name="Freeform 2943">
                      <a:extLst>
                        <a:ext uri="{FF2B5EF4-FFF2-40B4-BE49-F238E27FC236}">
                          <a16:creationId xmlns:a16="http://schemas.microsoft.com/office/drawing/2014/main" id="{DBC1D639-2559-904A-6746-8F0D36BE47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58" y="1551"/>
                      <a:ext cx="1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2"/>
                        </a:cxn>
                        <a:cxn ang="0">
                          <a:pos x="6" y="0"/>
                        </a:cxn>
                        <a:cxn ang="0">
                          <a:pos x="0" y="2"/>
                        </a:cxn>
                        <a:cxn ang="0">
                          <a:pos x="6" y="4"/>
                        </a:cxn>
                        <a:cxn ang="0">
                          <a:pos x="12" y="2"/>
                        </a:cxn>
                      </a:cxnLst>
                      <a:rect l="0" t="0" r="r" b="b"/>
                      <a:pathLst>
                        <a:path w="12" h="4">
                          <a:moveTo>
                            <a:pt x="12" y="2"/>
                          </a:moveTo>
                          <a:lnTo>
                            <a:pt x="6" y="0"/>
                          </a:lnTo>
                          <a:lnTo>
                            <a:pt x="0" y="2"/>
                          </a:lnTo>
                          <a:lnTo>
                            <a:pt x="6" y="4"/>
                          </a:lnTo>
                          <a:lnTo>
                            <a:pt x="1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8" name="Freeform 2944">
                      <a:extLst>
                        <a:ext uri="{FF2B5EF4-FFF2-40B4-BE49-F238E27FC236}">
                          <a16:creationId xmlns:a16="http://schemas.microsoft.com/office/drawing/2014/main" id="{FD60D441-A3AE-6E96-68A2-F7F9A73520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4" y="1599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  <a:cxn ang="0">
                          <a:pos x="8" y="0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2" y="6"/>
                          </a:lnTo>
                          <a:lnTo>
                            <a:pt x="8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19" name="Freeform 2945">
                      <a:extLst>
                        <a:ext uri="{FF2B5EF4-FFF2-40B4-BE49-F238E27FC236}">
                          <a16:creationId xmlns:a16="http://schemas.microsoft.com/office/drawing/2014/main" id="{304C6E10-68C2-1201-B520-7E5AF5BC7F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6" y="1553"/>
                      <a:ext cx="338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258" y="342"/>
                        </a:cxn>
                        <a:cxn ang="0">
                          <a:pos x="258" y="340"/>
                        </a:cxn>
                        <a:cxn ang="0">
                          <a:pos x="262" y="340"/>
                        </a:cxn>
                        <a:cxn ang="0">
                          <a:pos x="196" y="46"/>
                        </a:cxn>
                        <a:cxn ang="0">
                          <a:pos x="338" y="2"/>
                        </a:cxn>
                        <a:cxn ang="0">
                          <a:pos x="332" y="0"/>
                        </a:cxn>
                        <a:cxn ang="0">
                          <a:pos x="194" y="42"/>
                        </a:cxn>
                        <a:cxn ang="0">
                          <a:pos x="6" y="46"/>
                        </a:cxn>
                        <a:cxn ang="0">
                          <a:pos x="0" y="52"/>
                        </a:cxn>
                        <a:cxn ang="0">
                          <a:pos x="190" y="46"/>
                        </a:cxn>
                        <a:cxn ang="0">
                          <a:pos x="258" y="342"/>
                        </a:cxn>
                      </a:cxnLst>
                      <a:rect l="0" t="0" r="r" b="b"/>
                      <a:pathLst>
                        <a:path w="338" h="342">
                          <a:moveTo>
                            <a:pt x="258" y="342"/>
                          </a:moveTo>
                          <a:lnTo>
                            <a:pt x="258" y="340"/>
                          </a:lnTo>
                          <a:lnTo>
                            <a:pt x="262" y="340"/>
                          </a:lnTo>
                          <a:lnTo>
                            <a:pt x="196" y="46"/>
                          </a:lnTo>
                          <a:lnTo>
                            <a:pt x="338" y="2"/>
                          </a:lnTo>
                          <a:lnTo>
                            <a:pt x="332" y="0"/>
                          </a:lnTo>
                          <a:lnTo>
                            <a:pt x="194" y="42"/>
                          </a:lnTo>
                          <a:lnTo>
                            <a:pt x="6" y="46"/>
                          </a:lnTo>
                          <a:lnTo>
                            <a:pt x="0" y="52"/>
                          </a:lnTo>
                          <a:lnTo>
                            <a:pt x="190" y="46"/>
                          </a:lnTo>
                          <a:lnTo>
                            <a:pt x="258" y="3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0" name="Freeform 2946">
                      <a:extLst>
                        <a:ext uri="{FF2B5EF4-FFF2-40B4-BE49-F238E27FC236}">
                          <a16:creationId xmlns:a16="http://schemas.microsoft.com/office/drawing/2014/main" id="{13C30E53-9FD9-739A-39E0-9F336ECF40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14" y="1897"/>
                      <a:ext cx="278" cy="234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12"/>
                        </a:cxn>
                        <a:cxn ang="0">
                          <a:pos x="236" y="52"/>
                        </a:cxn>
                        <a:cxn ang="0">
                          <a:pos x="186" y="160"/>
                        </a:cxn>
                        <a:cxn ang="0">
                          <a:pos x="158" y="146"/>
                        </a:cxn>
                        <a:cxn ang="0">
                          <a:pos x="78" y="200"/>
                        </a:cxn>
                        <a:cxn ang="0">
                          <a:pos x="54" y="186"/>
                        </a:cxn>
                        <a:cxn ang="0">
                          <a:pos x="0" y="230"/>
                        </a:cxn>
                        <a:cxn ang="0">
                          <a:pos x="0" y="234"/>
                        </a:cxn>
                        <a:cxn ang="0">
                          <a:pos x="54" y="190"/>
                        </a:cxn>
                        <a:cxn ang="0">
                          <a:pos x="78" y="206"/>
                        </a:cxn>
                        <a:cxn ang="0">
                          <a:pos x="158" y="150"/>
                        </a:cxn>
                        <a:cxn ang="0">
                          <a:pos x="188" y="164"/>
                        </a:cxn>
                        <a:cxn ang="0">
                          <a:pos x="238" y="54"/>
                        </a:cxn>
                        <a:cxn ang="0">
                          <a:pos x="278" y="14"/>
                        </a:cxn>
                        <a:cxn ang="0">
                          <a:pos x="274" y="2"/>
                        </a:cxn>
                        <a:cxn ang="0">
                          <a:pos x="270" y="0"/>
                        </a:cxn>
                        <a:cxn ang="0">
                          <a:pos x="274" y="12"/>
                        </a:cxn>
                      </a:cxnLst>
                      <a:rect l="0" t="0" r="r" b="b"/>
                      <a:pathLst>
                        <a:path w="278" h="234">
                          <a:moveTo>
                            <a:pt x="274" y="12"/>
                          </a:moveTo>
                          <a:lnTo>
                            <a:pt x="236" y="52"/>
                          </a:lnTo>
                          <a:lnTo>
                            <a:pt x="186" y="160"/>
                          </a:lnTo>
                          <a:lnTo>
                            <a:pt x="158" y="146"/>
                          </a:lnTo>
                          <a:lnTo>
                            <a:pt x="78" y="200"/>
                          </a:lnTo>
                          <a:lnTo>
                            <a:pt x="54" y="186"/>
                          </a:lnTo>
                          <a:lnTo>
                            <a:pt x="0" y="230"/>
                          </a:lnTo>
                          <a:lnTo>
                            <a:pt x="0" y="234"/>
                          </a:lnTo>
                          <a:lnTo>
                            <a:pt x="54" y="190"/>
                          </a:lnTo>
                          <a:lnTo>
                            <a:pt x="78" y="206"/>
                          </a:lnTo>
                          <a:lnTo>
                            <a:pt x="158" y="150"/>
                          </a:lnTo>
                          <a:lnTo>
                            <a:pt x="188" y="164"/>
                          </a:lnTo>
                          <a:lnTo>
                            <a:pt x="238" y="54"/>
                          </a:lnTo>
                          <a:lnTo>
                            <a:pt x="278" y="14"/>
                          </a:lnTo>
                          <a:lnTo>
                            <a:pt x="274" y="2"/>
                          </a:lnTo>
                          <a:lnTo>
                            <a:pt x="270" y="0"/>
                          </a:lnTo>
                          <a:lnTo>
                            <a:pt x="274" y="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1" name="Freeform 2947">
                      <a:extLst>
                        <a:ext uri="{FF2B5EF4-FFF2-40B4-BE49-F238E27FC236}">
                          <a16:creationId xmlns:a16="http://schemas.microsoft.com/office/drawing/2014/main" id="{620E4B30-017B-5A0C-0386-3EB8F2EF76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08" y="169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48">
                      <a:extLst>
                        <a:ext uri="{FF2B5EF4-FFF2-40B4-BE49-F238E27FC236}">
                          <a16:creationId xmlns:a16="http://schemas.microsoft.com/office/drawing/2014/main" id="{DDD435A7-C482-0379-6660-9227FCE586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4" y="1895"/>
                      <a:ext cx="1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3" name="Freeform 2949">
                      <a:extLst>
                        <a:ext uri="{FF2B5EF4-FFF2-40B4-BE49-F238E27FC236}">
                          <a16:creationId xmlns:a16="http://schemas.microsoft.com/office/drawing/2014/main" id="{CB50E831-B5AB-23C7-1E3E-97327B1D6B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8" y="1469"/>
                      <a:ext cx="336" cy="534"/>
                    </a:xfrm>
                    <a:custGeom>
                      <a:avLst/>
                      <a:gdLst/>
                      <a:ahLst/>
                      <a:cxnLst>
                        <a:cxn ang="0">
                          <a:pos x="106" y="466"/>
                        </a:cxn>
                        <a:cxn ang="0">
                          <a:pos x="196" y="454"/>
                        </a:cxn>
                        <a:cxn ang="0">
                          <a:pos x="220" y="470"/>
                        </a:cxn>
                        <a:cxn ang="0">
                          <a:pos x="234" y="512"/>
                        </a:cxn>
                        <a:cxn ang="0">
                          <a:pos x="286" y="534"/>
                        </a:cxn>
                        <a:cxn ang="0">
                          <a:pos x="288" y="532"/>
                        </a:cxn>
                        <a:cxn ang="0">
                          <a:pos x="236" y="510"/>
                        </a:cxn>
                        <a:cxn ang="0">
                          <a:pos x="226" y="474"/>
                        </a:cxn>
                        <a:cxn ang="0">
                          <a:pos x="232" y="480"/>
                        </a:cxn>
                        <a:cxn ang="0">
                          <a:pos x="290" y="348"/>
                        </a:cxn>
                        <a:cxn ang="0">
                          <a:pos x="324" y="288"/>
                        </a:cxn>
                        <a:cxn ang="0">
                          <a:pos x="334" y="210"/>
                        </a:cxn>
                        <a:cxn ang="0">
                          <a:pos x="334" y="208"/>
                        </a:cxn>
                        <a:cxn ang="0">
                          <a:pos x="334" y="208"/>
                        </a:cxn>
                        <a:cxn ang="0">
                          <a:pos x="336" y="200"/>
                        </a:cxn>
                        <a:cxn ang="0">
                          <a:pos x="262" y="0"/>
                        </a:cxn>
                        <a:cxn ang="0">
                          <a:pos x="260" y="6"/>
                        </a:cxn>
                        <a:cxn ang="0">
                          <a:pos x="330" y="202"/>
                        </a:cxn>
                        <a:cxn ang="0">
                          <a:pos x="320" y="286"/>
                        </a:cxn>
                        <a:cxn ang="0">
                          <a:pos x="288" y="346"/>
                        </a:cxn>
                        <a:cxn ang="0">
                          <a:pos x="232" y="470"/>
                        </a:cxn>
                        <a:cxn ang="0">
                          <a:pos x="198" y="450"/>
                        </a:cxn>
                        <a:cxn ang="0">
                          <a:pos x="106" y="462"/>
                        </a:cxn>
                        <a:cxn ang="0">
                          <a:pos x="0" y="424"/>
                        </a:cxn>
                        <a:cxn ang="0">
                          <a:pos x="0" y="430"/>
                        </a:cxn>
                        <a:cxn ang="0">
                          <a:pos x="106" y="466"/>
                        </a:cxn>
                      </a:cxnLst>
                      <a:rect l="0" t="0" r="r" b="b"/>
                      <a:pathLst>
                        <a:path w="336" h="534">
                          <a:moveTo>
                            <a:pt x="106" y="466"/>
                          </a:moveTo>
                          <a:lnTo>
                            <a:pt x="196" y="454"/>
                          </a:lnTo>
                          <a:lnTo>
                            <a:pt x="220" y="470"/>
                          </a:lnTo>
                          <a:lnTo>
                            <a:pt x="234" y="512"/>
                          </a:lnTo>
                          <a:lnTo>
                            <a:pt x="286" y="534"/>
                          </a:lnTo>
                          <a:lnTo>
                            <a:pt x="288" y="532"/>
                          </a:lnTo>
                          <a:lnTo>
                            <a:pt x="236" y="510"/>
                          </a:lnTo>
                          <a:lnTo>
                            <a:pt x="226" y="474"/>
                          </a:lnTo>
                          <a:lnTo>
                            <a:pt x="232" y="480"/>
                          </a:lnTo>
                          <a:lnTo>
                            <a:pt x="290" y="348"/>
                          </a:lnTo>
                          <a:lnTo>
                            <a:pt x="324" y="288"/>
                          </a:lnTo>
                          <a:lnTo>
                            <a:pt x="334" y="210"/>
                          </a:lnTo>
                          <a:lnTo>
                            <a:pt x="334" y="208"/>
                          </a:lnTo>
                          <a:lnTo>
                            <a:pt x="334" y="208"/>
                          </a:lnTo>
                          <a:lnTo>
                            <a:pt x="336" y="200"/>
                          </a:lnTo>
                          <a:lnTo>
                            <a:pt x="262" y="0"/>
                          </a:lnTo>
                          <a:lnTo>
                            <a:pt x="260" y="6"/>
                          </a:lnTo>
                          <a:lnTo>
                            <a:pt x="330" y="202"/>
                          </a:lnTo>
                          <a:lnTo>
                            <a:pt x="320" y="286"/>
                          </a:lnTo>
                          <a:lnTo>
                            <a:pt x="288" y="346"/>
                          </a:lnTo>
                          <a:lnTo>
                            <a:pt x="232" y="470"/>
                          </a:lnTo>
                          <a:lnTo>
                            <a:pt x="198" y="450"/>
                          </a:lnTo>
                          <a:lnTo>
                            <a:pt x="106" y="462"/>
                          </a:lnTo>
                          <a:lnTo>
                            <a:pt x="0" y="424"/>
                          </a:lnTo>
                          <a:lnTo>
                            <a:pt x="0" y="430"/>
                          </a:lnTo>
                          <a:lnTo>
                            <a:pt x="106" y="46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4" name="Freeform 2950">
                      <a:extLst>
                        <a:ext uri="{FF2B5EF4-FFF2-40B4-BE49-F238E27FC236}">
                          <a16:creationId xmlns:a16="http://schemas.microsoft.com/office/drawing/2014/main" id="{77E3E84C-4DF3-6509-A079-910375D888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8" y="1699"/>
                      <a:ext cx="330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328" y="0"/>
                        </a:cxn>
                        <a:cxn ang="0">
                          <a:pos x="312" y="22"/>
                        </a:cxn>
                        <a:cxn ang="0">
                          <a:pos x="272" y="22"/>
                        </a:cxn>
                        <a:cxn ang="0">
                          <a:pos x="230" y="84"/>
                        </a:cxn>
                        <a:cxn ang="0">
                          <a:pos x="202" y="154"/>
                        </a:cxn>
                        <a:cxn ang="0">
                          <a:pos x="172" y="130"/>
                        </a:cxn>
                        <a:cxn ang="0">
                          <a:pos x="142" y="294"/>
                        </a:cxn>
                        <a:cxn ang="0">
                          <a:pos x="72" y="336"/>
                        </a:cxn>
                        <a:cxn ang="0">
                          <a:pos x="0" y="304"/>
                        </a:cxn>
                        <a:cxn ang="0">
                          <a:pos x="0" y="304"/>
                        </a:cxn>
                        <a:cxn ang="0">
                          <a:pos x="0" y="306"/>
                        </a:cxn>
                        <a:cxn ang="0">
                          <a:pos x="72" y="340"/>
                        </a:cxn>
                        <a:cxn ang="0">
                          <a:pos x="144" y="296"/>
                        </a:cxn>
                        <a:cxn ang="0">
                          <a:pos x="174" y="132"/>
                        </a:cxn>
                        <a:cxn ang="0">
                          <a:pos x="202" y="158"/>
                        </a:cxn>
                        <a:cxn ang="0">
                          <a:pos x="232" y="84"/>
                        </a:cxn>
                        <a:cxn ang="0">
                          <a:pos x="274" y="26"/>
                        </a:cxn>
                        <a:cxn ang="0">
                          <a:pos x="312" y="26"/>
                        </a:cxn>
                        <a:cxn ang="0">
                          <a:pos x="330" y="0"/>
                        </a:cxn>
                        <a:cxn ang="0">
                          <a:pos x="330" y="0"/>
                        </a:cxn>
                        <a:cxn ang="0">
                          <a:pos x="328" y="0"/>
                        </a:cxn>
                      </a:cxnLst>
                      <a:rect l="0" t="0" r="r" b="b"/>
                      <a:pathLst>
                        <a:path w="330" h="340">
                          <a:moveTo>
                            <a:pt x="328" y="0"/>
                          </a:moveTo>
                          <a:lnTo>
                            <a:pt x="312" y="22"/>
                          </a:lnTo>
                          <a:lnTo>
                            <a:pt x="272" y="22"/>
                          </a:lnTo>
                          <a:lnTo>
                            <a:pt x="230" y="84"/>
                          </a:lnTo>
                          <a:lnTo>
                            <a:pt x="202" y="154"/>
                          </a:lnTo>
                          <a:lnTo>
                            <a:pt x="172" y="130"/>
                          </a:lnTo>
                          <a:lnTo>
                            <a:pt x="142" y="294"/>
                          </a:lnTo>
                          <a:lnTo>
                            <a:pt x="72" y="336"/>
                          </a:lnTo>
                          <a:lnTo>
                            <a:pt x="0" y="304"/>
                          </a:lnTo>
                          <a:lnTo>
                            <a:pt x="0" y="304"/>
                          </a:lnTo>
                          <a:lnTo>
                            <a:pt x="0" y="306"/>
                          </a:lnTo>
                          <a:lnTo>
                            <a:pt x="72" y="340"/>
                          </a:lnTo>
                          <a:lnTo>
                            <a:pt x="144" y="296"/>
                          </a:lnTo>
                          <a:lnTo>
                            <a:pt x="174" y="132"/>
                          </a:lnTo>
                          <a:lnTo>
                            <a:pt x="202" y="158"/>
                          </a:lnTo>
                          <a:lnTo>
                            <a:pt x="232" y="84"/>
                          </a:lnTo>
                          <a:lnTo>
                            <a:pt x="274" y="26"/>
                          </a:lnTo>
                          <a:lnTo>
                            <a:pt x="312" y="26"/>
                          </a:lnTo>
                          <a:lnTo>
                            <a:pt x="330" y="0"/>
                          </a:lnTo>
                          <a:lnTo>
                            <a:pt x="330" y="0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5" name="Freeform 2951">
                      <a:extLst>
                        <a:ext uri="{FF2B5EF4-FFF2-40B4-BE49-F238E27FC236}">
                          <a16:creationId xmlns:a16="http://schemas.microsoft.com/office/drawing/2014/main" id="{FD9F2901-F55A-6B71-565F-5015619753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4" y="2001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4" y="4"/>
                        </a:cxn>
                        <a:cxn ang="0">
                          <a:pos x="4" y="2"/>
                        </a:cxn>
                        <a:cxn ang="0">
                          <a:pos x="4" y="2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2"/>
                          </a:move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4" y="4"/>
                          </a:lnTo>
                          <a:lnTo>
                            <a:pt x="4" y="2"/>
                          </a:lnTo>
                          <a:lnTo>
                            <a:pt x="4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6" name="Freeform 2952">
                      <a:extLst>
                        <a:ext uri="{FF2B5EF4-FFF2-40B4-BE49-F238E27FC236}">
                          <a16:creationId xmlns:a16="http://schemas.microsoft.com/office/drawing/2014/main" id="{FBAE3C1B-1833-9EB9-EB4F-B0169B9C41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4" y="1893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4"/>
                        </a:cxn>
                        <a:cxn ang="0">
                          <a:pos x="4" y="6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0" y="2"/>
                          </a:moveTo>
                          <a:lnTo>
                            <a:pt x="0" y="4"/>
                          </a:lnTo>
                          <a:lnTo>
                            <a:pt x="4" y="6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7" name="Freeform 2953">
                      <a:extLst>
                        <a:ext uri="{FF2B5EF4-FFF2-40B4-BE49-F238E27FC236}">
                          <a16:creationId xmlns:a16="http://schemas.microsoft.com/office/drawing/2014/main" id="{E25E02A9-F8B6-FDE2-7F98-0C68F942BB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4" y="178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6"/>
                        </a:cxn>
                        <a:cxn ang="0">
                          <a:pos x="4" y="0"/>
                        </a:cxn>
                        <a:cxn ang="0">
                          <a:pos x="2" y="2"/>
                        </a:cxn>
                        <a:cxn ang="0">
                          <a:pos x="0" y="6"/>
                        </a:cxn>
                        <a:cxn ang="0">
                          <a:pos x="4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4" y="6"/>
                          </a:moveTo>
                          <a:lnTo>
                            <a:pt x="4" y="0"/>
                          </a:lnTo>
                          <a:lnTo>
                            <a:pt x="2" y="2"/>
                          </a:lnTo>
                          <a:lnTo>
                            <a:pt x="0" y="6"/>
                          </a:lnTo>
                          <a:lnTo>
                            <a:pt x="4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8" name="Freeform 2954">
                      <a:extLst>
                        <a:ext uri="{FF2B5EF4-FFF2-40B4-BE49-F238E27FC236}">
                          <a16:creationId xmlns:a16="http://schemas.microsoft.com/office/drawing/2014/main" id="{340A8A74-B84D-2F62-0299-E07C314978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08" y="1697"/>
                      <a:ext cx="258" cy="11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06"/>
                        </a:cxn>
                        <a:cxn ang="0">
                          <a:pos x="64" y="26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2"/>
                        </a:cxn>
                        <a:cxn ang="0">
                          <a:pos x="0" y="2"/>
                        </a:cxn>
                        <a:cxn ang="0">
                          <a:pos x="60" y="28"/>
                        </a:cxn>
                        <a:cxn ang="0">
                          <a:pos x="50" y="108"/>
                        </a:cxn>
                        <a:cxn ang="0">
                          <a:pos x="172" y="118"/>
                        </a:cxn>
                        <a:cxn ang="0">
                          <a:pos x="256" y="98"/>
                        </a:cxn>
                        <a:cxn ang="0">
                          <a:pos x="258" y="94"/>
                        </a:cxn>
                        <a:cxn ang="0">
                          <a:pos x="176" y="116"/>
                        </a:cxn>
                        <a:cxn ang="0">
                          <a:pos x="54" y="106"/>
                        </a:cxn>
                      </a:cxnLst>
                      <a:rect l="0" t="0" r="r" b="b"/>
                      <a:pathLst>
                        <a:path w="258" h="118">
                          <a:moveTo>
                            <a:pt x="54" y="106"/>
                          </a:moveTo>
                          <a:lnTo>
                            <a:pt x="64" y="26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2"/>
                          </a:lnTo>
                          <a:lnTo>
                            <a:pt x="0" y="2"/>
                          </a:lnTo>
                          <a:lnTo>
                            <a:pt x="60" y="28"/>
                          </a:lnTo>
                          <a:lnTo>
                            <a:pt x="50" y="108"/>
                          </a:lnTo>
                          <a:lnTo>
                            <a:pt x="172" y="118"/>
                          </a:lnTo>
                          <a:lnTo>
                            <a:pt x="256" y="98"/>
                          </a:lnTo>
                          <a:lnTo>
                            <a:pt x="258" y="94"/>
                          </a:lnTo>
                          <a:lnTo>
                            <a:pt x="176" y="116"/>
                          </a:lnTo>
                          <a:lnTo>
                            <a:pt x="54" y="10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29" name="Freeform 2955">
                      <a:extLst>
                        <a:ext uri="{FF2B5EF4-FFF2-40B4-BE49-F238E27FC236}">
                          <a16:creationId xmlns:a16="http://schemas.microsoft.com/office/drawing/2014/main" id="{6D8BB0F7-8734-FF92-40E7-03898E6D0D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22" y="1673"/>
                      <a:ext cx="28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56"/>
                        </a:cxn>
                        <a:cxn ang="0">
                          <a:pos x="106" y="26"/>
                        </a:cxn>
                        <a:cxn ang="0">
                          <a:pos x="132" y="72"/>
                        </a:cxn>
                        <a:cxn ang="0">
                          <a:pos x="238" y="16"/>
                        </a:cxn>
                        <a:cxn ang="0">
                          <a:pos x="284" y="26"/>
                        </a:cxn>
                        <a:cxn ang="0">
                          <a:pos x="286" y="24"/>
                        </a:cxn>
                        <a:cxn ang="0">
                          <a:pos x="234" y="12"/>
                        </a:cxn>
                        <a:cxn ang="0">
                          <a:pos x="132" y="68"/>
                        </a:cxn>
                        <a:cxn ang="0">
                          <a:pos x="108" y="26"/>
                        </a:cxn>
                        <a:cxn ang="0">
                          <a:pos x="108" y="26"/>
                        </a:cxn>
                        <a:cxn ang="0">
                          <a:pos x="106" y="24"/>
                        </a:cxn>
                        <a:cxn ang="0">
                          <a:pos x="20" y="5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0" y="6"/>
                        </a:cxn>
                        <a:cxn ang="0">
                          <a:pos x="18" y="56"/>
                        </a:cxn>
                      </a:cxnLst>
                      <a:rect l="0" t="0" r="r" b="b"/>
                      <a:pathLst>
                        <a:path w="286" h="72">
                          <a:moveTo>
                            <a:pt x="18" y="56"/>
                          </a:moveTo>
                          <a:lnTo>
                            <a:pt x="106" y="26"/>
                          </a:lnTo>
                          <a:lnTo>
                            <a:pt x="132" y="72"/>
                          </a:lnTo>
                          <a:lnTo>
                            <a:pt x="238" y="16"/>
                          </a:lnTo>
                          <a:lnTo>
                            <a:pt x="284" y="26"/>
                          </a:lnTo>
                          <a:lnTo>
                            <a:pt x="286" y="24"/>
                          </a:lnTo>
                          <a:lnTo>
                            <a:pt x="234" y="12"/>
                          </a:lnTo>
                          <a:lnTo>
                            <a:pt x="132" y="68"/>
                          </a:lnTo>
                          <a:lnTo>
                            <a:pt x="108" y="26"/>
                          </a:lnTo>
                          <a:lnTo>
                            <a:pt x="108" y="26"/>
                          </a:lnTo>
                          <a:lnTo>
                            <a:pt x="106" y="24"/>
                          </a:lnTo>
                          <a:lnTo>
                            <a:pt x="20" y="50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18" y="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0" name="Freeform 2956">
                      <a:extLst>
                        <a:ext uri="{FF2B5EF4-FFF2-40B4-BE49-F238E27FC236}">
                          <a16:creationId xmlns:a16="http://schemas.microsoft.com/office/drawing/2014/main" id="{50F96823-0C0A-4D75-3C22-5413F33559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06" y="1697"/>
                      <a:ext cx="4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4" y="2"/>
                        </a:cxn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2" y="2"/>
                          </a:moveTo>
                          <a:lnTo>
                            <a:pt x="2" y="2"/>
                          </a:lnTo>
                          <a:lnTo>
                            <a:pt x="4" y="2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1" name="Rectangle 2957">
                      <a:extLst>
                        <a:ext uri="{FF2B5EF4-FFF2-40B4-BE49-F238E27FC236}">
                          <a16:creationId xmlns:a16="http://schemas.microsoft.com/office/drawing/2014/main" id="{9A1AC8B9-A7F1-73C2-7BE5-9298EFCEC0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2" y="1677"/>
                      <a:ext cx="1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2" name="Freeform 2958">
                      <a:extLst>
                        <a:ext uri="{FF2B5EF4-FFF2-40B4-BE49-F238E27FC236}">
                          <a16:creationId xmlns:a16="http://schemas.microsoft.com/office/drawing/2014/main" id="{D8128511-69CC-2FB0-0192-E3CDD3642E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6" y="1321"/>
                      <a:ext cx="490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462" y="258"/>
                        </a:cxn>
                        <a:cxn ang="0">
                          <a:pos x="490" y="190"/>
                        </a:cxn>
                        <a:cxn ang="0">
                          <a:pos x="452" y="138"/>
                        </a:cxn>
                        <a:cxn ang="0">
                          <a:pos x="462" y="68"/>
                        </a:cxn>
                        <a:cxn ang="0">
                          <a:pos x="382" y="0"/>
                        </a:cxn>
                        <a:cxn ang="0">
                          <a:pos x="18" y="120"/>
                        </a:cxn>
                        <a:cxn ang="0">
                          <a:pos x="2" y="74"/>
                        </a:cxn>
                        <a:cxn ang="0">
                          <a:pos x="0" y="76"/>
                        </a:cxn>
                        <a:cxn ang="0">
                          <a:pos x="16" y="124"/>
                        </a:cxn>
                        <a:cxn ang="0">
                          <a:pos x="382" y="4"/>
                        </a:cxn>
                        <a:cxn ang="0">
                          <a:pos x="458" y="70"/>
                        </a:cxn>
                        <a:cxn ang="0">
                          <a:pos x="448" y="138"/>
                        </a:cxn>
                        <a:cxn ang="0">
                          <a:pos x="488" y="190"/>
                        </a:cxn>
                        <a:cxn ang="0">
                          <a:pos x="458" y="256"/>
                        </a:cxn>
                        <a:cxn ang="0">
                          <a:pos x="428" y="266"/>
                        </a:cxn>
                        <a:cxn ang="0">
                          <a:pos x="430" y="270"/>
                        </a:cxn>
                        <a:cxn ang="0">
                          <a:pos x="462" y="258"/>
                        </a:cxn>
                      </a:cxnLst>
                      <a:rect l="0" t="0" r="r" b="b"/>
                      <a:pathLst>
                        <a:path w="490" h="270">
                          <a:moveTo>
                            <a:pt x="462" y="258"/>
                          </a:moveTo>
                          <a:lnTo>
                            <a:pt x="490" y="190"/>
                          </a:lnTo>
                          <a:lnTo>
                            <a:pt x="452" y="138"/>
                          </a:lnTo>
                          <a:lnTo>
                            <a:pt x="462" y="68"/>
                          </a:lnTo>
                          <a:lnTo>
                            <a:pt x="382" y="0"/>
                          </a:lnTo>
                          <a:lnTo>
                            <a:pt x="18" y="120"/>
                          </a:lnTo>
                          <a:lnTo>
                            <a:pt x="2" y="74"/>
                          </a:lnTo>
                          <a:lnTo>
                            <a:pt x="0" y="76"/>
                          </a:lnTo>
                          <a:lnTo>
                            <a:pt x="16" y="124"/>
                          </a:lnTo>
                          <a:lnTo>
                            <a:pt x="382" y="4"/>
                          </a:lnTo>
                          <a:lnTo>
                            <a:pt x="458" y="70"/>
                          </a:lnTo>
                          <a:lnTo>
                            <a:pt x="448" y="138"/>
                          </a:lnTo>
                          <a:lnTo>
                            <a:pt x="488" y="190"/>
                          </a:lnTo>
                          <a:lnTo>
                            <a:pt x="458" y="256"/>
                          </a:lnTo>
                          <a:lnTo>
                            <a:pt x="428" y="266"/>
                          </a:lnTo>
                          <a:lnTo>
                            <a:pt x="430" y="270"/>
                          </a:lnTo>
                          <a:lnTo>
                            <a:pt x="462" y="25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3" name="Freeform 2959">
                      <a:extLst>
                        <a:ext uri="{FF2B5EF4-FFF2-40B4-BE49-F238E27FC236}">
                          <a16:creationId xmlns:a16="http://schemas.microsoft.com/office/drawing/2014/main" id="{ED9D0CF0-076F-AEE8-09C9-239195B4B8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26" y="1587"/>
                      <a:ext cx="320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112"/>
                        </a:cxn>
                        <a:cxn ang="0">
                          <a:pos x="320" y="4"/>
                        </a:cxn>
                        <a:cxn ang="0">
                          <a:pos x="318" y="0"/>
                        </a:cxn>
                        <a:cxn ang="0">
                          <a:pos x="0" y="110"/>
                        </a:cxn>
                        <a:cxn ang="0">
                          <a:pos x="2" y="110"/>
                        </a:cxn>
                        <a:cxn ang="0">
                          <a:pos x="2" y="110"/>
                        </a:cxn>
                        <a:cxn ang="0">
                          <a:pos x="4" y="112"/>
                        </a:cxn>
                      </a:cxnLst>
                      <a:rect l="0" t="0" r="r" b="b"/>
                      <a:pathLst>
                        <a:path w="320" h="112">
                          <a:moveTo>
                            <a:pt x="4" y="112"/>
                          </a:moveTo>
                          <a:lnTo>
                            <a:pt x="320" y="4"/>
                          </a:lnTo>
                          <a:lnTo>
                            <a:pt x="318" y="0"/>
                          </a:lnTo>
                          <a:lnTo>
                            <a:pt x="0" y="110"/>
                          </a:lnTo>
                          <a:lnTo>
                            <a:pt x="2" y="110"/>
                          </a:lnTo>
                          <a:lnTo>
                            <a:pt x="2" y="110"/>
                          </a:lnTo>
                          <a:lnTo>
                            <a:pt x="4" y="1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4" name="Freeform 2960">
                      <a:extLst>
                        <a:ext uri="{FF2B5EF4-FFF2-40B4-BE49-F238E27FC236}">
                          <a16:creationId xmlns:a16="http://schemas.microsoft.com/office/drawing/2014/main" id="{8C762066-19DC-4618-6D3A-D01914D540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28" y="1697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2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5" name="Rectangle 2961">
                      <a:extLst>
                        <a:ext uri="{FF2B5EF4-FFF2-40B4-BE49-F238E27FC236}">
                          <a16:creationId xmlns:a16="http://schemas.microsoft.com/office/drawing/2014/main" id="{A3470AFE-B153-E024-CDEB-3B72AA612B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2" y="1723"/>
                      <a:ext cx="2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6" name="Rectangle 2962">
                      <a:extLst>
                        <a:ext uri="{FF2B5EF4-FFF2-40B4-BE49-F238E27FC236}">
                          <a16:creationId xmlns:a16="http://schemas.microsoft.com/office/drawing/2014/main" id="{A0FCE3E8-3A39-02C4-1074-94E83BBAAA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4" y="1587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7" name="Freeform 2963">
                      <a:extLst>
                        <a:ext uri="{FF2B5EF4-FFF2-40B4-BE49-F238E27FC236}">
                          <a16:creationId xmlns:a16="http://schemas.microsoft.com/office/drawing/2014/main" id="{912A4373-53F8-FAE5-E61E-956766D589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46" y="1591"/>
                      <a:ext cx="126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58" y="162"/>
                        </a:cxn>
                        <a:cxn ang="0">
                          <a:pos x="126" y="134"/>
                        </a:cxn>
                        <a:cxn ang="0">
                          <a:pos x="126" y="132"/>
                        </a:cxn>
                        <a:cxn ang="0">
                          <a:pos x="62" y="15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26" h="16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8" y="162"/>
                          </a:lnTo>
                          <a:lnTo>
                            <a:pt x="126" y="134"/>
                          </a:lnTo>
                          <a:lnTo>
                            <a:pt x="126" y="132"/>
                          </a:lnTo>
                          <a:lnTo>
                            <a:pt x="62" y="1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8" name="Freeform 2964">
                      <a:extLst>
                        <a:ext uri="{FF2B5EF4-FFF2-40B4-BE49-F238E27FC236}">
                          <a16:creationId xmlns:a16="http://schemas.microsoft.com/office/drawing/2014/main" id="{2020A2BB-8293-628E-490A-28CEC9966A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44" y="1587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39" name="Freeform 2965">
                      <a:extLst>
                        <a:ext uri="{FF2B5EF4-FFF2-40B4-BE49-F238E27FC236}">
                          <a16:creationId xmlns:a16="http://schemas.microsoft.com/office/drawing/2014/main" id="{055EB4E3-42E4-1A29-A390-0F1106E7D6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80" y="1225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0" name="Freeform 2966">
                      <a:extLst>
                        <a:ext uri="{FF2B5EF4-FFF2-40B4-BE49-F238E27FC236}">
                          <a16:creationId xmlns:a16="http://schemas.microsoft.com/office/drawing/2014/main" id="{9A4579D0-1A1F-F970-E546-57DFE7D6E2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18" y="1341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4" y="4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2" y="6"/>
                          </a:lnTo>
                          <a:lnTo>
                            <a:pt x="4" y="4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1" name="Freeform 2967">
                      <a:extLst>
                        <a:ext uri="{FF2B5EF4-FFF2-40B4-BE49-F238E27FC236}">
                          <a16:creationId xmlns:a16="http://schemas.microsoft.com/office/drawing/2014/main" id="{9E4A6EC1-F9CC-C7B9-84B9-D481E8D1DD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2" name="Freeform 2968">
                      <a:extLst>
                        <a:ext uri="{FF2B5EF4-FFF2-40B4-BE49-F238E27FC236}">
                          <a16:creationId xmlns:a16="http://schemas.microsoft.com/office/drawing/2014/main" id="{C8AE898E-E4CE-CA79-664A-523064A131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3" name="Freeform 2969">
                      <a:extLst>
                        <a:ext uri="{FF2B5EF4-FFF2-40B4-BE49-F238E27FC236}">
                          <a16:creationId xmlns:a16="http://schemas.microsoft.com/office/drawing/2014/main" id="{2B08217A-5F36-FA89-392A-1B6FA0FE8E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0" y="1183"/>
                      <a:ext cx="90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28" y="162"/>
                        </a:cxn>
                        <a:cxn ang="0">
                          <a:pos x="30" y="158"/>
                        </a:cxn>
                        <a:cxn ang="0">
                          <a:pos x="4" y="20"/>
                        </a:cxn>
                        <a:cxn ang="0">
                          <a:pos x="54" y="2"/>
                        </a:cxn>
                        <a:cxn ang="0">
                          <a:pos x="90" y="42"/>
                        </a:cxn>
                        <a:cxn ang="0">
                          <a:pos x="90" y="42"/>
                        </a:cxn>
                        <a:cxn ang="0">
                          <a:pos x="54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90" h="162">
                          <a:moveTo>
                            <a:pt x="0" y="20"/>
                          </a:moveTo>
                          <a:lnTo>
                            <a:pt x="28" y="162"/>
                          </a:lnTo>
                          <a:lnTo>
                            <a:pt x="30" y="158"/>
                          </a:lnTo>
                          <a:lnTo>
                            <a:pt x="4" y="20"/>
                          </a:lnTo>
                          <a:lnTo>
                            <a:pt x="54" y="2"/>
                          </a:lnTo>
                          <a:lnTo>
                            <a:pt x="90" y="42"/>
                          </a:lnTo>
                          <a:lnTo>
                            <a:pt x="90" y="42"/>
                          </a:lnTo>
                          <a:lnTo>
                            <a:pt x="54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4" name="Rectangle 2970">
                      <a:extLst>
                        <a:ext uri="{FF2B5EF4-FFF2-40B4-BE49-F238E27FC236}">
                          <a16:creationId xmlns:a16="http://schemas.microsoft.com/office/drawing/2014/main" id="{A98B24D7-A159-0540-F57E-8F36710B63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0" y="1347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5" name="Freeform 2971">
                      <a:extLst>
                        <a:ext uri="{FF2B5EF4-FFF2-40B4-BE49-F238E27FC236}">
                          <a16:creationId xmlns:a16="http://schemas.microsoft.com/office/drawing/2014/main" id="{9760BB16-705C-C338-D6B1-510ADABB9D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6" y="815"/>
                      <a:ext cx="166" cy="2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126" y="220"/>
                        </a:cxn>
                        <a:cxn ang="0">
                          <a:pos x="166" y="248"/>
                        </a:cxn>
                        <a:cxn ang="0">
                          <a:pos x="166" y="246"/>
                        </a:cxn>
                        <a:cxn ang="0">
                          <a:pos x="126" y="21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66" h="248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126" y="220"/>
                          </a:lnTo>
                          <a:lnTo>
                            <a:pt x="166" y="248"/>
                          </a:lnTo>
                          <a:lnTo>
                            <a:pt x="166" y="246"/>
                          </a:lnTo>
                          <a:lnTo>
                            <a:pt x="126" y="21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6" name="Freeform 2972">
                      <a:extLst>
                        <a:ext uri="{FF2B5EF4-FFF2-40B4-BE49-F238E27FC236}">
                          <a16:creationId xmlns:a16="http://schemas.microsoft.com/office/drawing/2014/main" id="{A6B3CA2B-4B57-1D06-9006-3433E9F332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12" y="711"/>
                      <a:ext cx="6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42"/>
                        </a:cxn>
                        <a:cxn ang="0">
                          <a:pos x="64" y="0"/>
                        </a:cxn>
                        <a:cxn ang="0">
                          <a:pos x="60" y="0"/>
                        </a:cxn>
                        <a:cxn ang="0">
                          <a:pos x="0" y="342"/>
                        </a:cxn>
                      </a:cxnLst>
                      <a:rect l="0" t="0" r="r" b="b"/>
                      <a:pathLst>
                        <a:path w="64" h="342">
                          <a:moveTo>
                            <a:pt x="0" y="342"/>
                          </a:moveTo>
                          <a:lnTo>
                            <a:pt x="64" y="0"/>
                          </a:lnTo>
                          <a:lnTo>
                            <a:pt x="60" y="0"/>
                          </a:lnTo>
                          <a:lnTo>
                            <a:pt x="0" y="3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7" name="Freeform 2973">
                      <a:extLst>
                        <a:ext uri="{FF2B5EF4-FFF2-40B4-BE49-F238E27FC236}">
                          <a16:creationId xmlns:a16="http://schemas.microsoft.com/office/drawing/2014/main" id="{FF3C0E16-F8F2-506B-0138-2217AAF2E2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0" y="923"/>
                      <a:ext cx="682" cy="650"/>
                    </a:xfrm>
                    <a:custGeom>
                      <a:avLst/>
                      <a:gdLst/>
                      <a:ahLst/>
                      <a:cxnLst>
                        <a:cxn ang="0">
                          <a:pos x="528" y="128"/>
                        </a:cxn>
                        <a:cxn ang="0">
                          <a:pos x="412" y="144"/>
                        </a:cxn>
                        <a:cxn ang="0">
                          <a:pos x="232" y="112"/>
                        </a:cxn>
                        <a:cxn ang="0">
                          <a:pos x="224" y="26"/>
                        </a:cxn>
                        <a:cxn ang="0">
                          <a:pos x="128" y="0"/>
                        </a:cxn>
                        <a:cxn ang="0">
                          <a:pos x="128" y="20"/>
                        </a:cxn>
                        <a:cxn ang="0">
                          <a:pos x="0" y="410"/>
                        </a:cxn>
                        <a:cxn ang="0">
                          <a:pos x="6" y="510"/>
                        </a:cxn>
                        <a:cxn ang="0">
                          <a:pos x="344" y="602"/>
                        </a:cxn>
                        <a:cxn ang="0">
                          <a:pos x="572" y="650"/>
                        </a:cxn>
                        <a:cxn ang="0">
                          <a:pos x="622" y="386"/>
                        </a:cxn>
                        <a:cxn ang="0">
                          <a:pos x="614" y="360"/>
                        </a:cxn>
                        <a:cxn ang="0">
                          <a:pos x="682" y="224"/>
                        </a:cxn>
                        <a:cxn ang="0">
                          <a:pos x="662" y="166"/>
                        </a:cxn>
                        <a:cxn ang="0">
                          <a:pos x="528" y="128"/>
                        </a:cxn>
                      </a:cxnLst>
                      <a:rect l="0" t="0" r="r" b="b"/>
                      <a:pathLst>
                        <a:path w="682" h="650">
                          <a:moveTo>
                            <a:pt x="528" y="128"/>
                          </a:moveTo>
                          <a:lnTo>
                            <a:pt x="412" y="144"/>
                          </a:lnTo>
                          <a:lnTo>
                            <a:pt x="232" y="112"/>
                          </a:lnTo>
                          <a:lnTo>
                            <a:pt x="224" y="26"/>
                          </a:lnTo>
                          <a:lnTo>
                            <a:pt x="128" y="0"/>
                          </a:lnTo>
                          <a:lnTo>
                            <a:pt x="128" y="20"/>
                          </a:lnTo>
                          <a:lnTo>
                            <a:pt x="0" y="410"/>
                          </a:lnTo>
                          <a:lnTo>
                            <a:pt x="6" y="510"/>
                          </a:lnTo>
                          <a:lnTo>
                            <a:pt x="344" y="602"/>
                          </a:lnTo>
                          <a:lnTo>
                            <a:pt x="572" y="650"/>
                          </a:lnTo>
                          <a:lnTo>
                            <a:pt x="622" y="386"/>
                          </a:lnTo>
                          <a:lnTo>
                            <a:pt x="614" y="360"/>
                          </a:lnTo>
                          <a:lnTo>
                            <a:pt x="682" y="224"/>
                          </a:lnTo>
                          <a:lnTo>
                            <a:pt x="662" y="166"/>
                          </a:lnTo>
                          <a:lnTo>
                            <a:pt x="528" y="12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8" name="Freeform 2974">
                      <a:extLst>
                        <a:ext uri="{FF2B5EF4-FFF2-40B4-BE49-F238E27FC236}">
                          <a16:creationId xmlns:a16="http://schemas.microsoft.com/office/drawing/2014/main" id="{8C331A80-9CF6-B301-3CCF-0D41CD7D47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88" y="593"/>
                      <a:ext cx="588" cy="486"/>
                    </a:xfrm>
                    <a:custGeom>
                      <a:avLst/>
                      <a:gdLst/>
                      <a:ahLst/>
                      <a:cxnLst>
                        <a:cxn ang="0">
                          <a:pos x="198" y="12"/>
                        </a:cxn>
                        <a:cxn ang="0">
                          <a:pos x="118" y="92"/>
                        </a:cxn>
                        <a:cxn ang="0">
                          <a:pos x="0" y="0"/>
                        </a:cxn>
                        <a:cxn ang="0">
                          <a:pos x="0" y="324"/>
                        </a:cxn>
                        <a:cxn ang="0">
                          <a:pos x="100" y="352"/>
                        </a:cxn>
                        <a:cxn ang="0">
                          <a:pos x="110" y="436"/>
                        </a:cxn>
                        <a:cxn ang="0">
                          <a:pos x="284" y="468"/>
                        </a:cxn>
                        <a:cxn ang="0">
                          <a:pos x="400" y="452"/>
                        </a:cxn>
                        <a:cxn ang="0">
                          <a:pos x="532" y="486"/>
                        </a:cxn>
                        <a:cxn ang="0">
                          <a:pos x="524" y="460"/>
                        </a:cxn>
                        <a:cxn ang="0">
                          <a:pos x="584" y="118"/>
                        </a:cxn>
                        <a:cxn ang="0">
                          <a:pos x="588" y="118"/>
                        </a:cxn>
                        <a:cxn ang="0">
                          <a:pos x="588" y="116"/>
                        </a:cxn>
                        <a:cxn ang="0">
                          <a:pos x="198" y="12"/>
                        </a:cxn>
                      </a:cxnLst>
                      <a:rect l="0" t="0" r="r" b="b"/>
                      <a:pathLst>
                        <a:path w="588" h="486">
                          <a:moveTo>
                            <a:pt x="198" y="12"/>
                          </a:moveTo>
                          <a:lnTo>
                            <a:pt x="118" y="92"/>
                          </a:lnTo>
                          <a:lnTo>
                            <a:pt x="0" y="0"/>
                          </a:lnTo>
                          <a:lnTo>
                            <a:pt x="0" y="324"/>
                          </a:lnTo>
                          <a:lnTo>
                            <a:pt x="100" y="352"/>
                          </a:lnTo>
                          <a:lnTo>
                            <a:pt x="110" y="436"/>
                          </a:lnTo>
                          <a:lnTo>
                            <a:pt x="284" y="468"/>
                          </a:lnTo>
                          <a:lnTo>
                            <a:pt x="400" y="452"/>
                          </a:lnTo>
                          <a:lnTo>
                            <a:pt x="532" y="486"/>
                          </a:lnTo>
                          <a:lnTo>
                            <a:pt x="524" y="460"/>
                          </a:lnTo>
                          <a:lnTo>
                            <a:pt x="584" y="118"/>
                          </a:lnTo>
                          <a:lnTo>
                            <a:pt x="588" y="118"/>
                          </a:lnTo>
                          <a:lnTo>
                            <a:pt x="588" y="116"/>
                          </a:lnTo>
                          <a:lnTo>
                            <a:pt x="198" y="1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49" name="Freeform 2975">
                      <a:extLst>
                        <a:ext uri="{FF2B5EF4-FFF2-40B4-BE49-F238E27FC236}">
                          <a16:creationId xmlns:a16="http://schemas.microsoft.com/office/drawing/2014/main" id="{16A37239-2F38-B9A7-A590-A55BE564C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12" y="1053"/>
                      <a:ext cx="8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26"/>
                        </a:cxn>
                        <a:cxn ang="0">
                          <a:pos x="0" y="0"/>
                        </a:cxn>
                        <a:cxn ang="0">
                          <a:pos x="8" y="26"/>
                        </a:cxn>
                        <a:cxn ang="0">
                          <a:pos x="8" y="26"/>
                        </a:cxn>
                      </a:cxnLst>
                      <a:rect l="0" t="0" r="r" b="b"/>
                      <a:pathLst>
                        <a:path w="8" h="26">
                          <a:moveTo>
                            <a:pt x="8" y="26"/>
                          </a:moveTo>
                          <a:lnTo>
                            <a:pt x="0" y="0"/>
                          </a:lnTo>
                          <a:lnTo>
                            <a:pt x="8" y="26"/>
                          </a:lnTo>
                          <a:lnTo>
                            <a:pt x="8" y="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0" name="Freeform 2979">
                      <a:extLst>
                        <a:ext uri="{FF2B5EF4-FFF2-40B4-BE49-F238E27FC236}">
                          <a16:creationId xmlns:a16="http://schemas.microsoft.com/office/drawing/2014/main" id="{38B300C9-5CE9-8256-F22E-BFBE63B3B2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94" y="1057"/>
                      <a:ext cx="182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26"/>
                        </a:cxn>
                        <a:cxn ang="0">
                          <a:pos x="40" y="188"/>
                        </a:cxn>
                        <a:cxn ang="0">
                          <a:pos x="112" y="296"/>
                        </a:cxn>
                        <a:cxn ang="0">
                          <a:pos x="182" y="284"/>
                        </a:cxn>
                        <a:cxn ang="0">
                          <a:pos x="118" y="292"/>
                        </a:cxn>
                        <a:cxn ang="0">
                          <a:pos x="48" y="188"/>
                        </a:cxn>
                        <a:cxn ang="0">
                          <a:pos x="56" y="118"/>
                        </a:cxn>
                        <a:cxn ang="0">
                          <a:pos x="8" y="130"/>
                        </a:cxn>
                        <a:cxn ang="0">
                          <a:pos x="38" y="0"/>
                        </a:cxn>
                        <a:cxn ang="0">
                          <a:pos x="0" y="138"/>
                        </a:cxn>
                        <a:cxn ang="0">
                          <a:pos x="50" y="126"/>
                        </a:cxn>
                      </a:cxnLst>
                      <a:rect l="0" t="0" r="r" b="b"/>
                      <a:pathLst>
                        <a:path w="182" h="296">
                          <a:moveTo>
                            <a:pt x="50" y="126"/>
                          </a:moveTo>
                          <a:lnTo>
                            <a:pt x="40" y="188"/>
                          </a:lnTo>
                          <a:lnTo>
                            <a:pt x="112" y="296"/>
                          </a:lnTo>
                          <a:lnTo>
                            <a:pt x="182" y="284"/>
                          </a:lnTo>
                          <a:lnTo>
                            <a:pt x="118" y="292"/>
                          </a:lnTo>
                          <a:lnTo>
                            <a:pt x="48" y="188"/>
                          </a:lnTo>
                          <a:lnTo>
                            <a:pt x="56" y="118"/>
                          </a:lnTo>
                          <a:lnTo>
                            <a:pt x="8" y="130"/>
                          </a:lnTo>
                          <a:lnTo>
                            <a:pt x="38" y="0"/>
                          </a:lnTo>
                          <a:lnTo>
                            <a:pt x="0" y="138"/>
                          </a:lnTo>
                          <a:lnTo>
                            <a:pt x="50" y="1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1" name="Freeform 2980">
                      <a:extLst>
                        <a:ext uri="{FF2B5EF4-FFF2-40B4-BE49-F238E27FC236}">
                          <a16:creationId xmlns:a16="http://schemas.microsoft.com/office/drawing/2014/main" id="{CA6E4F57-08E0-BB6A-5816-CCCFD7789C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" y="1329"/>
                      <a:ext cx="13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14"/>
                        </a:cxn>
                        <a:cxn ang="0">
                          <a:pos x="130" y="0"/>
                        </a:cxn>
                        <a:cxn ang="0">
                          <a:pos x="98" y="6"/>
                        </a:cxn>
                        <a:cxn ang="0">
                          <a:pos x="90" y="8"/>
                        </a:cxn>
                        <a:cxn ang="0">
                          <a:pos x="70" y="12"/>
                        </a:cxn>
                        <a:cxn ang="0">
                          <a:pos x="0" y="24"/>
                        </a:cxn>
                        <a:cxn ang="0">
                          <a:pos x="92" y="14"/>
                        </a:cxn>
                      </a:cxnLst>
                      <a:rect l="0" t="0" r="r" b="b"/>
                      <a:pathLst>
                        <a:path w="130" h="24">
                          <a:moveTo>
                            <a:pt x="92" y="14"/>
                          </a:moveTo>
                          <a:lnTo>
                            <a:pt x="130" y="0"/>
                          </a:lnTo>
                          <a:lnTo>
                            <a:pt x="98" y="6"/>
                          </a:lnTo>
                          <a:lnTo>
                            <a:pt x="90" y="8"/>
                          </a:lnTo>
                          <a:lnTo>
                            <a:pt x="70" y="12"/>
                          </a:lnTo>
                          <a:lnTo>
                            <a:pt x="0" y="24"/>
                          </a:lnTo>
                          <a:lnTo>
                            <a:pt x="92" y="1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2" name="Freeform 2981">
                      <a:extLst>
                        <a:ext uri="{FF2B5EF4-FFF2-40B4-BE49-F238E27FC236}">
                          <a16:creationId xmlns:a16="http://schemas.microsoft.com/office/drawing/2014/main" id="{9AA6BD14-1BD9-CB60-D844-3993BE88C0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68" y="875"/>
                      <a:ext cx="606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600" y="452"/>
                        </a:cxn>
                        <a:cxn ang="0">
                          <a:pos x="6" y="414"/>
                        </a:cxn>
                        <a:cxn ang="0">
                          <a:pos x="0" y="476"/>
                        </a:cxn>
                        <a:cxn ang="0">
                          <a:pos x="12" y="420"/>
                        </a:cxn>
                        <a:cxn ang="0">
                          <a:pos x="606" y="460"/>
                        </a:cxn>
                        <a:cxn ang="0">
                          <a:pos x="604" y="0"/>
                        </a:cxn>
                        <a:cxn ang="0">
                          <a:pos x="600" y="452"/>
                        </a:cxn>
                      </a:cxnLst>
                      <a:rect l="0" t="0" r="r" b="b"/>
                      <a:pathLst>
                        <a:path w="606" h="476">
                          <a:moveTo>
                            <a:pt x="600" y="452"/>
                          </a:moveTo>
                          <a:lnTo>
                            <a:pt x="6" y="414"/>
                          </a:lnTo>
                          <a:lnTo>
                            <a:pt x="0" y="476"/>
                          </a:lnTo>
                          <a:lnTo>
                            <a:pt x="12" y="420"/>
                          </a:lnTo>
                          <a:lnTo>
                            <a:pt x="606" y="460"/>
                          </a:lnTo>
                          <a:lnTo>
                            <a:pt x="604" y="0"/>
                          </a:lnTo>
                          <a:lnTo>
                            <a:pt x="600" y="45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3" name="Freeform 2982">
                      <a:extLst>
                        <a:ext uri="{FF2B5EF4-FFF2-40B4-BE49-F238E27FC236}">
                          <a16:creationId xmlns:a16="http://schemas.microsoft.com/office/drawing/2014/main" id="{181F0FE6-971B-E8A4-5D97-F314D1AF62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2" y="875"/>
                      <a:ext cx="614" cy="460"/>
                    </a:xfrm>
                    <a:custGeom>
                      <a:avLst/>
                      <a:gdLst/>
                      <a:ahLst/>
                      <a:cxnLst>
                        <a:cxn ang="0">
                          <a:pos x="612" y="358"/>
                        </a:cxn>
                        <a:cxn ang="0">
                          <a:pos x="614" y="354"/>
                        </a:cxn>
                        <a:cxn ang="0">
                          <a:pos x="2" y="356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2" y="460"/>
                        </a:cxn>
                        <a:cxn ang="0">
                          <a:pos x="2" y="360"/>
                        </a:cxn>
                        <a:cxn ang="0">
                          <a:pos x="612" y="358"/>
                        </a:cxn>
                      </a:cxnLst>
                      <a:rect l="0" t="0" r="r" b="b"/>
                      <a:pathLst>
                        <a:path w="614" h="460">
                          <a:moveTo>
                            <a:pt x="612" y="358"/>
                          </a:moveTo>
                          <a:lnTo>
                            <a:pt x="614" y="354"/>
                          </a:lnTo>
                          <a:lnTo>
                            <a:pt x="2" y="356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2" y="460"/>
                          </a:lnTo>
                          <a:lnTo>
                            <a:pt x="2" y="360"/>
                          </a:lnTo>
                          <a:lnTo>
                            <a:pt x="612" y="35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4" name="Freeform 2983">
                      <a:extLst>
                        <a:ext uri="{FF2B5EF4-FFF2-40B4-BE49-F238E27FC236}">
                          <a16:creationId xmlns:a16="http://schemas.microsoft.com/office/drawing/2014/main" id="{3A420FF4-A5F5-9A31-53D8-C6D0E71B34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4" y="1325"/>
                      <a:ext cx="62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32" y="4"/>
                        </a:cxn>
                        <a:cxn ang="0">
                          <a:pos x="60" y="42"/>
                        </a:cxn>
                        <a:cxn ang="0">
                          <a:pos x="62" y="34"/>
                        </a:cxn>
                        <a:cxn ang="0">
                          <a:pos x="36" y="0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62" h="42">
                          <a:moveTo>
                            <a:pt x="0" y="10"/>
                          </a:moveTo>
                          <a:lnTo>
                            <a:pt x="32" y="4"/>
                          </a:lnTo>
                          <a:lnTo>
                            <a:pt x="60" y="42"/>
                          </a:lnTo>
                          <a:lnTo>
                            <a:pt x="62" y="34"/>
                          </a:lnTo>
                          <a:lnTo>
                            <a:pt x="36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5" name="Freeform 2984">
                      <a:extLst>
                        <a:ext uri="{FF2B5EF4-FFF2-40B4-BE49-F238E27FC236}">
                          <a16:creationId xmlns:a16="http://schemas.microsoft.com/office/drawing/2014/main" id="{66523BB3-C4D4-8F66-C52C-F316706279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66" y="1351"/>
                      <a:ext cx="2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2" y="0"/>
                        </a:cxn>
                        <a:cxn ang="0">
                          <a:pos x="0" y="8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2" h="10">
                          <a:moveTo>
                            <a:pt x="0" y="10"/>
                          </a:moveTo>
                          <a:lnTo>
                            <a:pt x="2" y="0"/>
                          </a:lnTo>
                          <a:lnTo>
                            <a:pt x="0" y="8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6" name="Freeform 2985">
                      <a:extLst>
                        <a:ext uri="{FF2B5EF4-FFF2-40B4-BE49-F238E27FC236}">
                          <a16:creationId xmlns:a16="http://schemas.microsoft.com/office/drawing/2014/main" id="{5D0B516C-7CFA-14E5-C7C2-C6252EEB64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76" y="1335"/>
                      <a:ext cx="2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0" y="6"/>
                        </a:cxn>
                        <a:cxn ang="0">
                          <a:pos x="20" y="2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28" h="6">
                          <a:moveTo>
                            <a:pt x="28" y="0"/>
                          </a:moveTo>
                          <a:lnTo>
                            <a:pt x="0" y="6"/>
                          </a:lnTo>
                          <a:lnTo>
                            <a:pt x="20" y="2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7" name="Freeform 2986">
                      <a:extLst>
                        <a:ext uri="{FF2B5EF4-FFF2-40B4-BE49-F238E27FC236}">
                          <a16:creationId xmlns:a16="http://schemas.microsoft.com/office/drawing/2014/main" id="{0F591B33-CB11-FF82-21A9-94E31991AF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40" y="709"/>
                      <a:ext cx="524" cy="966"/>
                    </a:xfrm>
                    <a:custGeom>
                      <a:avLst/>
                      <a:gdLst/>
                      <a:ahLst/>
                      <a:cxnLst>
                        <a:cxn ang="0">
                          <a:pos x="458" y="634"/>
                        </a:cxn>
                        <a:cxn ang="0">
                          <a:pos x="366" y="644"/>
                        </a:cxn>
                        <a:cxn ang="0">
                          <a:pos x="294" y="536"/>
                        </a:cxn>
                        <a:cxn ang="0">
                          <a:pos x="304" y="474"/>
                        </a:cxn>
                        <a:cxn ang="0">
                          <a:pos x="254" y="486"/>
                        </a:cxn>
                        <a:cxn ang="0">
                          <a:pos x="284" y="348"/>
                        </a:cxn>
                        <a:cxn ang="0">
                          <a:pos x="256" y="334"/>
                        </a:cxn>
                        <a:cxn ang="0">
                          <a:pos x="184" y="168"/>
                        </a:cxn>
                        <a:cxn ang="0">
                          <a:pos x="210" y="24"/>
                        </a:cxn>
                        <a:cxn ang="0">
                          <a:pos x="212" y="26"/>
                        </a:cxn>
                        <a:cxn ang="0">
                          <a:pos x="214" y="22"/>
                        </a:cxn>
                        <a:cxn ang="0">
                          <a:pos x="136" y="0"/>
                        </a:cxn>
                        <a:cxn ang="0">
                          <a:pos x="136" y="2"/>
                        </a:cxn>
                        <a:cxn ang="0">
                          <a:pos x="140" y="4"/>
                        </a:cxn>
                        <a:cxn ang="0">
                          <a:pos x="78" y="344"/>
                        </a:cxn>
                        <a:cxn ang="0">
                          <a:pos x="108" y="438"/>
                        </a:cxn>
                        <a:cxn ang="0">
                          <a:pos x="40" y="574"/>
                        </a:cxn>
                        <a:cxn ang="0">
                          <a:pos x="50" y="600"/>
                        </a:cxn>
                        <a:cxn ang="0">
                          <a:pos x="0" y="866"/>
                        </a:cxn>
                        <a:cxn ang="0">
                          <a:pos x="496" y="966"/>
                        </a:cxn>
                        <a:cxn ang="0">
                          <a:pos x="524" y="658"/>
                        </a:cxn>
                        <a:cxn ang="0">
                          <a:pos x="496" y="620"/>
                        </a:cxn>
                        <a:cxn ang="0">
                          <a:pos x="458" y="634"/>
                        </a:cxn>
                      </a:cxnLst>
                      <a:rect l="0" t="0" r="r" b="b"/>
                      <a:pathLst>
                        <a:path w="524" h="966">
                          <a:moveTo>
                            <a:pt x="458" y="634"/>
                          </a:moveTo>
                          <a:lnTo>
                            <a:pt x="366" y="644"/>
                          </a:lnTo>
                          <a:lnTo>
                            <a:pt x="294" y="536"/>
                          </a:lnTo>
                          <a:lnTo>
                            <a:pt x="304" y="474"/>
                          </a:lnTo>
                          <a:lnTo>
                            <a:pt x="254" y="486"/>
                          </a:lnTo>
                          <a:lnTo>
                            <a:pt x="284" y="348"/>
                          </a:lnTo>
                          <a:lnTo>
                            <a:pt x="256" y="334"/>
                          </a:lnTo>
                          <a:lnTo>
                            <a:pt x="184" y="168"/>
                          </a:lnTo>
                          <a:lnTo>
                            <a:pt x="210" y="24"/>
                          </a:lnTo>
                          <a:lnTo>
                            <a:pt x="212" y="26"/>
                          </a:lnTo>
                          <a:lnTo>
                            <a:pt x="214" y="22"/>
                          </a:lnTo>
                          <a:lnTo>
                            <a:pt x="136" y="0"/>
                          </a:lnTo>
                          <a:lnTo>
                            <a:pt x="136" y="2"/>
                          </a:lnTo>
                          <a:lnTo>
                            <a:pt x="140" y="4"/>
                          </a:lnTo>
                          <a:lnTo>
                            <a:pt x="78" y="344"/>
                          </a:lnTo>
                          <a:lnTo>
                            <a:pt x="108" y="438"/>
                          </a:lnTo>
                          <a:lnTo>
                            <a:pt x="40" y="574"/>
                          </a:lnTo>
                          <a:lnTo>
                            <a:pt x="50" y="600"/>
                          </a:lnTo>
                          <a:lnTo>
                            <a:pt x="0" y="866"/>
                          </a:lnTo>
                          <a:lnTo>
                            <a:pt x="496" y="966"/>
                          </a:lnTo>
                          <a:lnTo>
                            <a:pt x="524" y="658"/>
                          </a:lnTo>
                          <a:lnTo>
                            <a:pt x="496" y="620"/>
                          </a:lnTo>
                          <a:lnTo>
                            <a:pt x="458" y="634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8" name="Freeform 2987">
                      <a:extLst>
                        <a:ext uri="{FF2B5EF4-FFF2-40B4-BE49-F238E27FC236}">
                          <a16:creationId xmlns:a16="http://schemas.microsoft.com/office/drawing/2014/main" id="{967323AD-BF0C-B609-8A9D-BD73879124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08" y="1621"/>
                      <a:ext cx="118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254"/>
                        </a:cxn>
                        <a:cxn ang="0">
                          <a:pos x="94" y="256"/>
                        </a:cxn>
                        <a:cxn ang="0">
                          <a:pos x="96" y="256"/>
                        </a:cxn>
                        <a:cxn ang="0">
                          <a:pos x="118" y="318"/>
                        </a:cxn>
                        <a:cxn ang="0">
                          <a:pos x="0" y="0"/>
                        </a:cxn>
                        <a:cxn ang="0">
                          <a:pos x="94" y="254"/>
                        </a:cxn>
                        <a:cxn ang="0">
                          <a:pos x="94" y="254"/>
                        </a:cxn>
                      </a:cxnLst>
                      <a:rect l="0" t="0" r="r" b="b"/>
                      <a:pathLst>
                        <a:path w="118" h="318">
                          <a:moveTo>
                            <a:pt x="94" y="254"/>
                          </a:moveTo>
                          <a:lnTo>
                            <a:pt x="94" y="256"/>
                          </a:lnTo>
                          <a:lnTo>
                            <a:pt x="96" y="256"/>
                          </a:lnTo>
                          <a:lnTo>
                            <a:pt x="118" y="318"/>
                          </a:lnTo>
                          <a:lnTo>
                            <a:pt x="0" y="0"/>
                          </a:lnTo>
                          <a:lnTo>
                            <a:pt x="94" y="254"/>
                          </a:lnTo>
                          <a:lnTo>
                            <a:pt x="94" y="2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59" name="Freeform 2988">
                      <a:extLst>
                        <a:ext uri="{FF2B5EF4-FFF2-40B4-BE49-F238E27FC236}">
                          <a16:creationId xmlns:a16="http://schemas.microsoft.com/office/drawing/2014/main" id="{BBCB31A1-CA78-3F8B-E779-F9634E2440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98" y="1295"/>
                      <a:ext cx="10" cy="32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88"/>
                        </a:cxn>
                        <a:cxn ang="0">
                          <a:pos x="6" y="188"/>
                        </a:cxn>
                        <a:cxn ang="0">
                          <a:pos x="10" y="326"/>
                        </a:cxn>
                        <a:cxn ang="0">
                          <a:pos x="0" y="0"/>
                        </a:cxn>
                        <a:cxn ang="0">
                          <a:pos x="6" y="186"/>
                        </a:cxn>
                        <a:cxn ang="0">
                          <a:pos x="6" y="188"/>
                        </a:cxn>
                      </a:cxnLst>
                      <a:rect l="0" t="0" r="r" b="b"/>
                      <a:pathLst>
                        <a:path w="10" h="326">
                          <a:moveTo>
                            <a:pt x="6" y="188"/>
                          </a:moveTo>
                          <a:lnTo>
                            <a:pt x="6" y="188"/>
                          </a:lnTo>
                          <a:lnTo>
                            <a:pt x="10" y="326"/>
                          </a:lnTo>
                          <a:lnTo>
                            <a:pt x="0" y="0"/>
                          </a:lnTo>
                          <a:lnTo>
                            <a:pt x="6" y="186"/>
                          </a:lnTo>
                          <a:lnTo>
                            <a:pt x="6" y="18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0" name="Freeform 2989">
                      <a:extLst>
                        <a:ext uri="{FF2B5EF4-FFF2-40B4-BE49-F238E27FC236}">
                          <a16:creationId xmlns:a16="http://schemas.microsoft.com/office/drawing/2014/main" id="{B90105AF-A6E9-5C07-8992-9D27A0CE0C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68" y="877"/>
                      <a:ext cx="648" cy="972"/>
                    </a:xfrm>
                    <a:custGeom>
                      <a:avLst/>
                      <a:gdLst/>
                      <a:ahLst/>
                      <a:cxnLst>
                        <a:cxn ang="0">
                          <a:pos x="478" y="708"/>
                        </a:cxn>
                        <a:cxn ang="0">
                          <a:pos x="648" y="766"/>
                        </a:cxn>
                        <a:cxn ang="0">
                          <a:pos x="646" y="758"/>
                        </a:cxn>
                        <a:cxn ang="0">
                          <a:pos x="478" y="704"/>
                        </a:cxn>
                        <a:cxn ang="0">
                          <a:pos x="4" y="706"/>
                        </a:cxn>
                        <a:cxn ang="0">
                          <a:pos x="8" y="458"/>
                        </a:cxn>
                        <a:cxn ang="0">
                          <a:pos x="6" y="458"/>
                        </a:cxn>
                        <a:cxn ang="0">
                          <a:pos x="6" y="358"/>
                        </a:cxn>
                        <a:cxn ang="0">
                          <a:pos x="616" y="356"/>
                        </a:cxn>
                        <a:cxn ang="0">
                          <a:pos x="618" y="352"/>
                        </a:cxn>
                        <a:cxn ang="0">
                          <a:pos x="6" y="354"/>
                        </a:cxn>
                        <a:cxn ang="0">
                          <a:pos x="10" y="0"/>
                        </a:cxn>
                        <a:cxn ang="0">
                          <a:pos x="8" y="0"/>
                        </a:cxn>
                        <a:cxn ang="0">
                          <a:pos x="0" y="972"/>
                        </a:cxn>
                        <a:cxn ang="0">
                          <a:pos x="4" y="710"/>
                        </a:cxn>
                        <a:cxn ang="0">
                          <a:pos x="478" y="708"/>
                        </a:cxn>
                      </a:cxnLst>
                      <a:rect l="0" t="0" r="r" b="b"/>
                      <a:pathLst>
                        <a:path w="648" h="972">
                          <a:moveTo>
                            <a:pt x="478" y="708"/>
                          </a:moveTo>
                          <a:lnTo>
                            <a:pt x="648" y="766"/>
                          </a:lnTo>
                          <a:lnTo>
                            <a:pt x="646" y="758"/>
                          </a:lnTo>
                          <a:lnTo>
                            <a:pt x="478" y="704"/>
                          </a:lnTo>
                          <a:lnTo>
                            <a:pt x="4" y="706"/>
                          </a:lnTo>
                          <a:lnTo>
                            <a:pt x="8" y="458"/>
                          </a:lnTo>
                          <a:lnTo>
                            <a:pt x="6" y="458"/>
                          </a:lnTo>
                          <a:lnTo>
                            <a:pt x="6" y="358"/>
                          </a:lnTo>
                          <a:lnTo>
                            <a:pt x="616" y="356"/>
                          </a:lnTo>
                          <a:lnTo>
                            <a:pt x="618" y="352"/>
                          </a:lnTo>
                          <a:lnTo>
                            <a:pt x="6" y="354"/>
                          </a:lnTo>
                          <a:lnTo>
                            <a:pt x="10" y="0"/>
                          </a:lnTo>
                          <a:lnTo>
                            <a:pt x="8" y="0"/>
                          </a:lnTo>
                          <a:lnTo>
                            <a:pt x="0" y="972"/>
                          </a:lnTo>
                          <a:lnTo>
                            <a:pt x="4" y="710"/>
                          </a:lnTo>
                          <a:lnTo>
                            <a:pt x="478" y="70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1" name="Freeform 2990">
                      <a:extLst>
                        <a:ext uri="{FF2B5EF4-FFF2-40B4-BE49-F238E27FC236}">
                          <a16:creationId xmlns:a16="http://schemas.microsoft.com/office/drawing/2014/main" id="{A17B6839-32A4-DBE5-373B-C93DFA49F5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2" y="1939"/>
                      <a:ext cx="602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602" y="6"/>
                        </a:cxn>
                        <a:cxn ang="0">
                          <a:pos x="594" y="0"/>
                        </a:cxn>
                        <a:cxn ang="0">
                          <a:pos x="0" y="8"/>
                        </a:cxn>
                        <a:cxn ang="0">
                          <a:pos x="602" y="6"/>
                        </a:cxn>
                      </a:cxnLst>
                      <a:rect l="0" t="0" r="r" b="b"/>
                      <a:pathLst>
                        <a:path w="602" h="8">
                          <a:moveTo>
                            <a:pt x="602" y="6"/>
                          </a:moveTo>
                          <a:lnTo>
                            <a:pt x="594" y="0"/>
                          </a:lnTo>
                          <a:lnTo>
                            <a:pt x="0" y="8"/>
                          </a:lnTo>
                          <a:lnTo>
                            <a:pt x="60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2" name="Freeform 2991">
                      <a:extLst>
                        <a:ext uri="{FF2B5EF4-FFF2-40B4-BE49-F238E27FC236}">
                          <a16:creationId xmlns:a16="http://schemas.microsoft.com/office/drawing/2014/main" id="{AD5DAC72-B270-2C3E-13B7-F6020F1351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4" y="847"/>
                      <a:ext cx="74" cy="378"/>
                    </a:xfrm>
                    <a:custGeom>
                      <a:avLst/>
                      <a:gdLst/>
                      <a:ahLst/>
                      <a:cxnLst>
                        <a:cxn ang="0">
                          <a:pos x="74" y="37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74" y="378"/>
                        </a:cxn>
                      </a:cxnLst>
                      <a:rect l="0" t="0" r="r" b="b"/>
                      <a:pathLst>
                        <a:path w="74" h="378">
                          <a:moveTo>
                            <a:pt x="74" y="378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74" y="37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3" name="Freeform 2992">
                      <a:extLst>
                        <a:ext uri="{FF2B5EF4-FFF2-40B4-BE49-F238E27FC236}">
                          <a16:creationId xmlns:a16="http://schemas.microsoft.com/office/drawing/2014/main" id="{4147E2E7-DABF-1C49-7AB0-7B96E298AB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29" y="729"/>
                      <a:ext cx="944" cy="628"/>
                    </a:xfrm>
                    <a:custGeom>
                      <a:avLst/>
                      <a:gdLst/>
                      <a:ahLst/>
                      <a:cxnLst>
                        <a:cxn ang="0">
                          <a:pos x="260" y="62"/>
                        </a:cxn>
                        <a:cxn ang="0">
                          <a:pos x="22" y="0"/>
                        </a:cxn>
                        <a:cxn ang="0">
                          <a:pos x="20" y="4"/>
                        </a:cxn>
                        <a:cxn ang="0">
                          <a:pos x="24" y="4"/>
                        </a:cxn>
                        <a:cxn ang="0">
                          <a:pos x="0" y="148"/>
                        </a:cxn>
                        <a:cxn ang="0">
                          <a:pos x="66" y="306"/>
                        </a:cxn>
                        <a:cxn ang="0">
                          <a:pos x="100" y="326"/>
                        </a:cxn>
                        <a:cxn ang="0">
                          <a:pos x="70" y="456"/>
                        </a:cxn>
                        <a:cxn ang="0">
                          <a:pos x="118" y="444"/>
                        </a:cxn>
                        <a:cxn ang="0">
                          <a:pos x="110" y="514"/>
                        </a:cxn>
                        <a:cxn ang="0">
                          <a:pos x="180" y="618"/>
                        </a:cxn>
                        <a:cxn ang="0">
                          <a:pos x="244" y="610"/>
                        </a:cxn>
                        <a:cxn ang="0">
                          <a:pos x="272" y="604"/>
                        </a:cxn>
                        <a:cxn ang="0">
                          <a:pos x="308" y="594"/>
                        </a:cxn>
                        <a:cxn ang="0">
                          <a:pos x="334" y="628"/>
                        </a:cxn>
                        <a:cxn ang="0">
                          <a:pos x="336" y="620"/>
                        </a:cxn>
                        <a:cxn ang="0">
                          <a:pos x="342" y="558"/>
                        </a:cxn>
                        <a:cxn ang="0">
                          <a:pos x="936" y="596"/>
                        </a:cxn>
                        <a:cxn ang="0">
                          <a:pos x="940" y="144"/>
                        </a:cxn>
                        <a:cxn ang="0">
                          <a:pos x="944" y="146"/>
                        </a:cxn>
                        <a:cxn ang="0">
                          <a:pos x="944" y="140"/>
                        </a:cxn>
                        <a:cxn ang="0">
                          <a:pos x="260" y="62"/>
                        </a:cxn>
                      </a:cxnLst>
                      <a:rect l="0" t="0" r="r" b="b"/>
                      <a:pathLst>
                        <a:path w="944" h="628">
                          <a:moveTo>
                            <a:pt x="260" y="62"/>
                          </a:moveTo>
                          <a:lnTo>
                            <a:pt x="22" y="0"/>
                          </a:lnTo>
                          <a:lnTo>
                            <a:pt x="20" y="4"/>
                          </a:lnTo>
                          <a:lnTo>
                            <a:pt x="24" y="4"/>
                          </a:lnTo>
                          <a:lnTo>
                            <a:pt x="0" y="148"/>
                          </a:lnTo>
                          <a:lnTo>
                            <a:pt x="66" y="306"/>
                          </a:lnTo>
                          <a:lnTo>
                            <a:pt x="100" y="326"/>
                          </a:lnTo>
                          <a:lnTo>
                            <a:pt x="70" y="456"/>
                          </a:lnTo>
                          <a:lnTo>
                            <a:pt x="118" y="444"/>
                          </a:lnTo>
                          <a:lnTo>
                            <a:pt x="110" y="514"/>
                          </a:lnTo>
                          <a:lnTo>
                            <a:pt x="180" y="618"/>
                          </a:lnTo>
                          <a:lnTo>
                            <a:pt x="244" y="610"/>
                          </a:lnTo>
                          <a:lnTo>
                            <a:pt x="272" y="604"/>
                          </a:lnTo>
                          <a:lnTo>
                            <a:pt x="308" y="594"/>
                          </a:lnTo>
                          <a:lnTo>
                            <a:pt x="334" y="628"/>
                          </a:lnTo>
                          <a:lnTo>
                            <a:pt x="336" y="620"/>
                          </a:lnTo>
                          <a:lnTo>
                            <a:pt x="342" y="558"/>
                          </a:lnTo>
                          <a:lnTo>
                            <a:pt x="936" y="596"/>
                          </a:lnTo>
                          <a:lnTo>
                            <a:pt x="940" y="144"/>
                          </a:lnTo>
                          <a:lnTo>
                            <a:pt x="944" y="146"/>
                          </a:lnTo>
                          <a:lnTo>
                            <a:pt x="944" y="140"/>
                          </a:lnTo>
                          <a:lnTo>
                            <a:pt x="260" y="6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4" name="Freeform 2993">
                      <a:extLst>
                        <a:ext uri="{FF2B5EF4-FFF2-40B4-BE49-F238E27FC236}">
                          <a16:creationId xmlns:a16="http://schemas.microsoft.com/office/drawing/2014/main" id="{09DC3F91-7AA1-0557-F7CA-4FB86087A4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6" y="1581"/>
                      <a:ext cx="168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8" y="56"/>
                        </a:cxn>
                        <a:cxn ang="0">
                          <a:pos x="168" y="5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68" h="56">
                          <a:moveTo>
                            <a:pt x="0" y="0"/>
                          </a:moveTo>
                          <a:lnTo>
                            <a:pt x="168" y="56"/>
                          </a:lnTo>
                          <a:lnTo>
                            <a:pt x="168" y="5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5" name="Freeform 2994">
                      <a:extLst>
                        <a:ext uri="{FF2B5EF4-FFF2-40B4-BE49-F238E27FC236}">
                          <a16:creationId xmlns:a16="http://schemas.microsoft.com/office/drawing/2014/main" id="{E58B9F6D-4288-C67E-D11D-6BDE1CF700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4" y="843"/>
                      <a:ext cx="614" cy="388"/>
                    </a:xfrm>
                    <a:custGeom>
                      <a:avLst/>
                      <a:gdLst/>
                      <a:ahLst/>
                      <a:cxnLst>
                        <a:cxn ang="0">
                          <a:pos x="614" y="382"/>
                        </a:cxn>
                        <a:cxn ang="0">
                          <a:pos x="540" y="4"/>
                        </a:cxn>
                        <a:cxn ang="0">
                          <a:pos x="542" y="4"/>
                        </a:cxn>
                        <a:cxn ang="0">
                          <a:pos x="542" y="0"/>
                        </a:cxn>
                        <a:cxn ang="0">
                          <a:pos x="26" y="32"/>
                        </a:cxn>
                        <a:cxn ang="0">
                          <a:pos x="2" y="28"/>
                        </a:cxn>
                        <a:cxn ang="0">
                          <a:pos x="2" y="34"/>
                        </a:cxn>
                        <a:cxn ang="0">
                          <a:pos x="4" y="34"/>
                        </a:cxn>
                        <a:cxn ang="0">
                          <a:pos x="0" y="388"/>
                        </a:cxn>
                        <a:cxn ang="0">
                          <a:pos x="612" y="386"/>
                        </a:cxn>
                        <a:cxn ang="0">
                          <a:pos x="610" y="388"/>
                        </a:cxn>
                        <a:cxn ang="0">
                          <a:pos x="610" y="388"/>
                        </a:cxn>
                        <a:cxn ang="0">
                          <a:pos x="614" y="382"/>
                        </a:cxn>
                      </a:cxnLst>
                      <a:rect l="0" t="0" r="r" b="b"/>
                      <a:pathLst>
                        <a:path w="614" h="388">
                          <a:moveTo>
                            <a:pt x="614" y="382"/>
                          </a:moveTo>
                          <a:lnTo>
                            <a:pt x="540" y="4"/>
                          </a:lnTo>
                          <a:lnTo>
                            <a:pt x="542" y="4"/>
                          </a:lnTo>
                          <a:lnTo>
                            <a:pt x="542" y="0"/>
                          </a:lnTo>
                          <a:lnTo>
                            <a:pt x="26" y="32"/>
                          </a:lnTo>
                          <a:lnTo>
                            <a:pt x="2" y="28"/>
                          </a:lnTo>
                          <a:lnTo>
                            <a:pt x="2" y="34"/>
                          </a:lnTo>
                          <a:lnTo>
                            <a:pt x="4" y="34"/>
                          </a:lnTo>
                          <a:lnTo>
                            <a:pt x="0" y="388"/>
                          </a:lnTo>
                          <a:lnTo>
                            <a:pt x="612" y="386"/>
                          </a:lnTo>
                          <a:lnTo>
                            <a:pt x="610" y="388"/>
                          </a:lnTo>
                          <a:lnTo>
                            <a:pt x="610" y="388"/>
                          </a:lnTo>
                          <a:lnTo>
                            <a:pt x="614" y="38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6" name="Freeform 2995">
                      <a:extLst>
                        <a:ext uri="{FF2B5EF4-FFF2-40B4-BE49-F238E27FC236}">
                          <a16:creationId xmlns:a16="http://schemas.microsoft.com/office/drawing/2014/main" id="{ECD6875D-0E87-9118-E7E8-0B642C8738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68" y="1585"/>
                      <a:ext cx="758" cy="362"/>
                    </a:xfrm>
                    <a:custGeom>
                      <a:avLst/>
                      <a:gdLst/>
                      <a:ahLst/>
                      <a:cxnLst>
                        <a:cxn ang="0">
                          <a:pos x="736" y="292"/>
                        </a:cxn>
                        <a:cxn ang="0">
                          <a:pos x="734" y="292"/>
                        </a:cxn>
                        <a:cxn ang="0">
                          <a:pos x="734" y="290"/>
                        </a:cxn>
                        <a:cxn ang="0">
                          <a:pos x="734" y="290"/>
                        </a:cxn>
                        <a:cxn ang="0">
                          <a:pos x="646" y="52"/>
                        </a:cxn>
                        <a:cxn ang="0">
                          <a:pos x="646" y="52"/>
                        </a:cxn>
                        <a:cxn ang="0">
                          <a:pos x="648" y="58"/>
                        </a:cxn>
                        <a:cxn ang="0">
                          <a:pos x="478" y="0"/>
                        </a:cxn>
                        <a:cxn ang="0">
                          <a:pos x="4" y="2"/>
                        </a:cxn>
                        <a:cxn ang="0">
                          <a:pos x="0" y="264"/>
                        </a:cxn>
                        <a:cxn ang="0">
                          <a:pos x="158" y="268"/>
                        </a:cxn>
                        <a:cxn ang="0">
                          <a:pos x="164" y="362"/>
                        </a:cxn>
                        <a:cxn ang="0">
                          <a:pos x="758" y="354"/>
                        </a:cxn>
                        <a:cxn ang="0">
                          <a:pos x="736" y="292"/>
                        </a:cxn>
                      </a:cxnLst>
                      <a:rect l="0" t="0" r="r" b="b"/>
                      <a:pathLst>
                        <a:path w="758" h="362">
                          <a:moveTo>
                            <a:pt x="736" y="292"/>
                          </a:moveTo>
                          <a:lnTo>
                            <a:pt x="734" y="292"/>
                          </a:lnTo>
                          <a:lnTo>
                            <a:pt x="734" y="290"/>
                          </a:lnTo>
                          <a:lnTo>
                            <a:pt x="734" y="290"/>
                          </a:lnTo>
                          <a:lnTo>
                            <a:pt x="646" y="52"/>
                          </a:lnTo>
                          <a:lnTo>
                            <a:pt x="646" y="52"/>
                          </a:lnTo>
                          <a:lnTo>
                            <a:pt x="648" y="58"/>
                          </a:lnTo>
                          <a:lnTo>
                            <a:pt x="478" y="0"/>
                          </a:lnTo>
                          <a:lnTo>
                            <a:pt x="4" y="2"/>
                          </a:lnTo>
                          <a:lnTo>
                            <a:pt x="0" y="264"/>
                          </a:lnTo>
                          <a:lnTo>
                            <a:pt x="158" y="268"/>
                          </a:lnTo>
                          <a:lnTo>
                            <a:pt x="164" y="362"/>
                          </a:lnTo>
                          <a:lnTo>
                            <a:pt x="758" y="354"/>
                          </a:lnTo>
                          <a:lnTo>
                            <a:pt x="736" y="29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7" name="Freeform 2996">
                      <a:extLst>
                        <a:ext uri="{FF2B5EF4-FFF2-40B4-BE49-F238E27FC236}">
                          <a16:creationId xmlns:a16="http://schemas.microsoft.com/office/drawing/2014/main" id="{332A80F6-CAD6-D191-F20C-C827BF1808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2" y="1231"/>
                      <a:ext cx="642" cy="406"/>
                    </a:xfrm>
                    <a:custGeom>
                      <a:avLst/>
                      <a:gdLst/>
                      <a:ahLst/>
                      <a:cxnLst>
                        <a:cxn ang="0">
                          <a:pos x="636" y="390"/>
                        </a:cxn>
                        <a:cxn ang="0">
                          <a:pos x="632" y="252"/>
                        </a:cxn>
                        <a:cxn ang="0">
                          <a:pos x="632" y="252"/>
                        </a:cxn>
                        <a:cxn ang="0">
                          <a:pos x="632" y="250"/>
                        </a:cxn>
                        <a:cxn ang="0">
                          <a:pos x="626" y="64"/>
                        </a:cxn>
                        <a:cxn ang="0">
                          <a:pos x="596" y="26"/>
                        </a:cxn>
                        <a:cxn ang="0">
                          <a:pos x="612" y="0"/>
                        </a:cxn>
                        <a:cxn ang="0">
                          <a:pos x="612" y="0"/>
                        </a:cxn>
                        <a:cxn ang="0">
                          <a:pos x="612" y="2"/>
                        </a:cxn>
                        <a:cxn ang="0">
                          <a:pos x="2" y="4"/>
                        </a:cxn>
                        <a:cxn ang="0">
                          <a:pos x="2" y="104"/>
                        </a:cxn>
                        <a:cxn ang="0">
                          <a:pos x="4" y="104"/>
                        </a:cxn>
                        <a:cxn ang="0">
                          <a:pos x="0" y="352"/>
                        </a:cxn>
                        <a:cxn ang="0">
                          <a:pos x="474" y="350"/>
                        </a:cxn>
                        <a:cxn ang="0">
                          <a:pos x="642" y="404"/>
                        </a:cxn>
                        <a:cxn ang="0">
                          <a:pos x="642" y="406"/>
                        </a:cxn>
                        <a:cxn ang="0">
                          <a:pos x="642" y="406"/>
                        </a:cxn>
                        <a:cxn ang="0">
                          <a:pos x="636" y="390"/>
                        </a:cxn>
                      </a:cxnLst>
                      <a:rect l="0" t="0" r="r" b="b"/>
                      <a:pathLst>
                        <a:path w="642" h="406">
                          <a:moveTo>
                            <a:pt x="636" y="390"/>
                          </a:moveTo>
                          <a:lnTo>
                            <a:pt x="632" y="252"/>
                          </a:lnTo>
                          <a:lnTo>
                            <a:pt x="632" y="252"/>
                          </a:lnTo>
                          <a:lnTo>
                            <a:pt x="632" y="250"/>
                          </a:lnTo>
                          <a:lnTo>
                            <a:pt x="626" y="64"/>
                          </a:lnTo>
                          <a:lnTo>
                            <a:pt x="596" y="26"/>
                          </a:lnTo>
                          <a:lnTo>
                            <a:pt x="612" y="0"/>
                          </a:lnTo>
                          <a:lnTo>
                            <a:pt x="612" y="0"/>
                          </a:lnTo>
                          <a:lnTo>
                            <a:pt x="612" y="2"/>
                          </a:lnTo>
                          <a:lnTo>
                            <a:pt x="2" y="4"/>
                          </a:lnTo>
                          <a:lnTo>
                            <a:pt x="2" y="104"/>
                          </a:lnTo>
                          <a:lnTo>
                            <a:pt x="4" y="104"/>
                          </a:lnTo>
                          <a:lnTo>
                            <a:pt x="0" y="352"/>
                          </a:lnTo>
                          <a:lnTo>
                            <a:pt x="474" y="350"/>
                          </a:lnTo>
                          <a:lnTo>
                            <a:pt x="642" y="404"/>
                          </a:lnTo>
                          <a:lnTo>
                            <a:pt x="642" y="406"/>
                          </a:lnTo>
                          <a:lnTo>
                            <a:pt x="642" y="406"/>
                          </a:lnTo>
                          <a:lnTo>
                            <a:pt x="636" y="39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8" name="Freeform 2997">
                      <a:extLst>
                        <a:ext uri="{FF2B5EF4-FFF2-40B4-BE49-F238E27FC236}">
                          <a16:creationId xmlns:a16="http://schemas.microsoft.com/office/drawing/2014/main" id="{04ACC2D7-37BB-363C-B955-02A986B0BB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12" y="1457"/>
                      <a:ext cx="524" cy="418"/>
                    </a:xfrm>
                    <a:custGeom>
                      <a:avLst/>
                      <a:gdLst/>
                      <a:ahLst/>
                      <a:cxnLst>
                        <a:cxn ang="0">
                          <a:pos x="524" y="202"/>
                        </a:cxn>
                        <a:cxn ang="0">
                          <a:pos x="516" y="146"/>
                        </a:cxn>
                        <a:cxn ang="0">
                          <a:pos x="444" y="76"/>
                        </a:cxn>
                        <a:cxn ang="0">
                          <a:pos x="428" y="2"/>
                        </a:cxn>
                        <a:cxn ang="0">
                          <a:pos x="428" y="0"/>
                        </a:cxn>
                        <a:cxn ang="0">
                          <a:pos x="416" y="0"/>
                        </a:cxn>
                        <a:cxn ang="0">
                          <a:pos x="426" y="0"/>
                        </a:cxn>
                        <a:cxn ang="0">
                          <a:pos x="428" y="6"/>
                        </a:cxn>
                        <a:cxn ang="0">
                          <a:pos x="0" y="24"/>
                        </a:cxn>
                        <a:cxn ang="0">
                          <a:pos x="4" y="160"/>
                        </a:cxn>
                        <a:cxn ang="0">
                          <a:pos x="98" y="418"/>
                        </a:cxn>
                        <a:cxn ang="0">
                          <a:pos x="444" y="408"/>
                        </a:cxn>
                        <a:cxn ang="0">
                          <a:pos x="444" y="378"/>
                        </a:cxn>
                        <a:cxn ang="0">
                          <a:pos x="484" y="308"/>
                        </a:cxn>
                        <a:cxn ang="0">
                          <a:pos x="464" y="268"/>
                        </a:cxn>
                        <a:cxn ang="0">
                          <a:pos x="524" y="202"/>
                        </a:cxn>
                      </a:cxnLst>
                      <a:rect l="0" t="0" r="r" b="b"/>
                      <a:pathLst>
                        <a:path w="524" h="418">
                          <a:moveTo>
                            <a:pt x="524" y="202"/>
                          </a:moveTo>
                          <a:lnTo>
                            <a:pt x="516" y="146"/>
                          </a:lnTo>
                          <a:lnTo>
                            <a:pt x="444" y="76"/>
                          </a:lnTo>
                          <a:lnTo>
                            <a:pt x="428" y="2"/>
                          </a:lnTo>
                          <a:lnTo>
                            <a:pt x="428" y="0"/>
                          </a:lnTo>
                          <a:lnTo>
                            <a:pt x="416" y="0"/>
                          </a:lnTo>
                          <a:lnTo>
                            <a:pt x="426" y="0"/>
                          </a:lnTo>
                          <a:lnTo>
                            <a:pt x="428" y="6"/>
                          </a:lnTo>
                          <a:lnTo>
                            <a:pt x="0" y="24"/>
                          </a:lnTo>
                          <a:lnTo>
                            <a:pt x="4" y="160"/>
                          </a:lnTo>
                          <a:lnTo>
                            <a:pt x="98" y="418"/>
                          </a:lnTo>
                          <a:lnTo>
                            <a:pt x="444" y="408"/>
                          </a:lnTo>
                          <a:lnTo>
                            <a:pt x="444" y="378"/>
                          </a:lnTo>
                          <a:lnTo>
                            <a:pt x="484" y="308"/>
                          </a:lnTo>
                          <a:lnTo>
                            <a:pt x="464" y="268"/>
                          </a:lnTo>
                          <a:lnTo>
                            <a:pt x="524" y="20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69" name="Freeform 2998">
                      <a:extLst>
                        <a:ext uri="{FF2B5EF4-FFF2-40B4-BE49-F238E27FC236}">
                          <a16:creationId xmlns:a16="http://schemas.microsoft.com/office/drawing/2014/main" id="{AA868DA8-B549-6F09-B770-75D7058A54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6" y="835"/>
                      <a:ext cx="586" cy="638"/>
                    </a:xfrm>
                    <a:custGeom>
                      <a:avLst/>
                      <a:gdLst/>
                      <a:ahLst/>
                      <a:cxnLst>
                        <a:cxn ang="0">
                          <a:pos x="514" y="566"/>
                        </a:cxn>
                        <a:cxn ang="0">
                          <a:pos x="376" y="482"/>
                        </a:cxn>
                        <a:cxn ang="0">
                          <a:pos x="346" y="344"/>
                        </a:cxn>
                        <a:cxn ang="0">
                          <a:pos x="386" y="302"/>
                        </a:cxn>
                        <a:cxn ang="0">
                          <a:pos x="424" y="214"/>
                        </a:cxn>
                        <a:cxn ang="0">
                          <a:pos x="418" y="216"/>
                        </a:cxn>
                        <a:cxn ang="0">
                          <a:pos x="506" y="108"/>
                        </a:cxn>
                        <a:cxn ang="0">
                          <a:pos x="586" y="54"/>
                        </a:cxn>
                        <a:cxn ang="0">
                          <a:pos x="406" y="54"/>
                        </a:cxn>
                        <a:cxn ang="0">
                          <a:pos x="158" y="0"/>
                        </a:cxn>
                        <a:cxn ang="0">
                          <a:pos x="0" y="8"/>
                        </a:cxn>
                        <a:cxn ang="0">
                          <a:pos x="0" y="12"/>
                        </a:cxn>
                        <a:cxn ang="0">
                          <a:pos x="4" y="14"/>
                        </a:cxn>
                        <a:cxn ang="0">
                          <a:pos x="78" y="390"/>
                        </a:cxn>
                        <a:cxn ang="0">
                          <a:pos x="60" y="422"/>
                        </a:cxn>
                        <a:cxn ang="0">
                          <a:pos x="90" y="460"/>
                        </a:cxn>
                        <a:cxn ang="0">
                          <a:pos x="96" y="638"/>
                        </a:cxn>
                        <a:cxn ang="0">
                          <a:pos x="512" y="622"/>
                        </a:cxn>
                        <a:cxn ang="0">
                          <a:pos x="524" y="622"/>
                        </a:cxn>
                        <a:cxn ang="0">
                          <a:pos x="514" y="566"/>
                        </a:cxn>
                      </a:cxnLst>
                      <a:rect l="0" t="0" r="r" b="b"/>
                      <a:pathLst>
                        <a:path w="586" h="638">
                          <a:moveTo>
                            <a:pt x="514" y="566"/>
                          </a:moveTo>
                          <a:lnTo>
                            <a:pt x="376" y="482"/>
                          </a:lnTo>
                          <a:lnTo>
                            <a:pt x="346" y="344"/>
                          </a:lnTo>
                          <a:lnTo>
                            <a:pt x="386" y="302"/>
                          </a:lnTo>
                          <a:lnTo>
                            <a:pt x="424" y="214"/>
                          </a:lnTo>
                          <a:lnTo>
                            <a:pt x="418" y="216"/>
                          </a:lnTo>
                          <a:lnTo>
                            <a:pt x="506" y="108"/>
                          </a:lnTo>
                          <a:lnTo>
                            <a:pt x="586" y="54"/>
                          </a:lnTo>
                          <a:lnTo>
                            <a:pt x="406" y="54"/>
                          </a:lnTo>
                          <a:lnTo>
                            <a:pt x="158" y="0"/>
                          </a:lnTo>
                          <a:lnTo>
                            <a:pt x="0" y="8"/>
                          </a:lnTo>
                          <a:lnTo>
                            <a:pt x="0" y="12"/>
                          </a:lnTo>
                          <a:lnTo>
                            <a:pt x="4" y="14"/>
                          </a:lnTo>
                          <a:lnTo>
                            <a:pt x="78" y="390"/>
                          </a:lnTo>
                          <a:lnTo>
                            <a:pt x="60" y="422"/>
                          </a:lnTo>
                          <a:lnTo>
                            <a:pt x="90" y="460"/>
                          </a:lnTo>
                          <a:lnTo>
                            <a:pt x="96" y="638"/>
                          </a:lnTo>
                          <a:lnTo>
                            <a:pt x="512" y="622"/>
                          </a:lnTo>
                          <a:lnTo>
                            <a:pt x="524" y="622"/>
                          </a:lnTo>
                          <a:lnTo>
                            <a:pt x="514" y="56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0" name="Freeform 2999">
                      <a:extLst>
                        <a:ext uri="{FF2B5EF4-FFF2-40B4-BE49-F238E27FC236}">
                          <a16:creationId xmlns:a16="http://schemas.microsoft.com/office/drawing/2014/main" id="{6C0710C9-BB0A-80C9-E157-B0F2F544C1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86" y="2005"/>
                      <a:ext cx="82" cy="1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4"/>
                        </a:cxn>
                        <a:cxn ang="0">
                          <a:pos x="4" y="0"/>
                        </a:cxn>
                        <a:cxn ang="0">
                          <a:pos x="0" y="84"/>
                        </a:cxn>
                        <a:cxn ang="0">
                          <a:pos x="82" y="138"/>
                        </a:cxn>
                        <a:cxn ang="0">
                          <a:pos x="4" y="84"/>
                        </a:cxn>
                      </a:cxnLst>
                      <a:rect l="0" t="0" r="r" b="b"/>
                      <a:pathLst>
                        <a:path w="82" h="138">
                          <a:moveTo>
                            <a:pt x="4" y="84"/>
                          </a:moveTo>
                          <a:lnTo>
                            <a:pt x="4" y="0"/>
                          </a:lnTo>
                          <a:lnTo>
                            <a:pt x="0" y="84"/>
                          </a:lnTo>
                          <a:lnTo>
                            <a:pt x="82" y="138"/>
                          </a:lnTo>
                          <a:lnTo>
                            <a:pt x="4" y="8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1" name="Freeform 3000">
                      <a:extLst>
                        <a:ext uri="{FF2B5EF4-FFF2-40B4-BE49-F238E27FC236}">
                          <a16:creationId xmlns:a16="http://schemas.microsoft.com/office/drawing/2014/main" id="{F779505A-D256-C2CB-15B8-050E00B5E3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86" y="2083"/>
                      <a:ext cx="234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110" y="146"/>
                        </a:cxn>
                        <a:cxn ang="0">
                          <a:pos x="132" y="102"/>
                        </a:cxn>
                        <a:cxn ang="0">
                          <a:pos x="182" y="128"/>
                        </a:cxn>
                        <a:cxn ang="0">
                          <a:pos x="224" y="72"/>
                        </a:cxn>
                        <a:cxn ang="0">
                          <a:pos x="234" y="0"/>
                        </a:cxn>
                        <a:cxn ang="0">
                          <a:pos x="222" y="72"/>
                        </a:cxn>
                        <a:cxn ang="0">
                          <a:pos x="182" y="124"/>
                        </a:cxn>
                        <a:cxn ang="0">
                          <a:pos x="132" y="96"/>
                        </a:cxn>
                        <a:cxn ang="0">
                          <a:pos x="110" y="138"/>
                        </a:cxn>
                        <a:cxn ang="0">
                          <a:pos x="82" y="60"/>
                        </a:cxn>
                        <a:cxn ang="0">
                          <a:pos x="0" y="6"/>
                        </a:cxn>
                        <a:cxn ang="0">
                          <a:pos x="80" y="64"/>
                        </a:cxn>
                        <a:cxn ang="0">
                          <a:pos x="110" y="146"/>
                        </a:cxn>
                      </a:cxnLst>
                      <a:rect l="0" t="0" r="r" b="b"/>
                      <a:pathLst>
                        <a:path w="234" h="146">
                          <a:moveTo>
                            <a:pt x="110" y="146"/>
                          </a:moveTo>
                          <a:lnTo>
                            <a:pt x="132" y="102"/>
                          </a:lnTo>
                          <a:lnTo>
                            <a:pt x="182" y="128"/>
                          </a:lnTo>
                          <a:lnTo>
                            <a:pt x="224" y="72"/>
                          </a:lnTo>
                          <a:lnTo>
                            <a:pt x="234" y="0"/>
                          </a:lnTo>
                          <a:lnTo>
                            <a:pt x="222" y="72"/>
                          </a:lnTo>
                          <a:lnTo>
                            <a:pt x="182" y="124"/>
                          </a:lnTo>
                          <a:lnTo>
                            <a:pt x="132" y="96"/>
                          </a:lnTo>
                          <a:lnTo>
                            <a:pt x="110" y="138"/>
                          </a:lnTo>
                          <a:lnTo>
                            <a:pt x="82" y="60"/>
                          </a:lnTo>
                          <a:lnTo>
                            <a:pt x="0" y="6"/>
                          </a:lnTo>
                          <a:lnTo>
                            <a:pt x="80" y="64"/>
                          </a:lnTo>
                          <a:lnTo>
                            <a:pt x="110" y="14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2" name="Freeform 3001">
                      <a:extLst>
                        <a:ext uri="{FF2B5EF4-FFF2-40B4-BE49-F238E27FC236}">
                          <a16:creationId xmlns:a16="http://schemas.microsoft.com/office/drawing/2014/main" id="{62DC0A08-C42C-FA78-C194-4D376D41BE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08" y="1991"/>
                      <a:ext cx="28" cy="16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4"/>
                        </a:cxn>
                        <a:cxn ang="0">
                          <a:pos x="12" y="92"/>
                        </a:cxn>
                        <a:cxn ang="0">
                          <a:pos x="14" y="82"/>
                        </a:cxn>
                        <a:cxn ang="0">
                          <a:pos x="16" y="72"/>
                        </a:cxn>
                        <a:cxn ang="0">
                          <a:pos x="28" y="0"/>
                        </a:cxn>
                        <a:cxn ang="0">
                          <a:pos x="8" y="82"/>
                        </a:cxn>
                        <a:cxn ang="0">
                          <a:pos x="0" y="164"/>
                        </a:cxn>
                      </a:cxnLst>
                      <a:rect l="0" t="0" r="r" b="b"/>
                      <a:pathLst>
                        <a:path w="28" h="164">
                          <a:moveTo>
                            <a:pt x="0" y="164"/>
                          </a:moveTo>
                          <a:lnTo>
                            <a:pt x="12" y="92"/>
                          </a:lnTo>
                          <a:lnTo>
                            <a:pt x="14" y="82"/>
                          </a:lnTo>
                          <a:lnTo>
                            <a:pt x="16" y="72"/>
                          </a:lnTo>
                          <a:lnTo>
                            <a:pt x="28" y="0"/>
                          </a:lnTo>
                          <a:lnTo>
                            <a:pt x="8" y="82"/>
                          </a:lnTo>
                          <a:lnTo>
                            <a:pt x="0" y="16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3" name="Freeform 3003">
                      <a:extLst>
                        <a:ext uri="{FF2B5EF4-FFF2-40B4-BE49-F238E27FC236}">
                          <a16:creationId xmlns:a16="http://schemas.microsoft.com/office/drawing/2014/main" id="{527FDC81-BB42-2063-5F27-BDCDE83233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0" y="2063"/>
                      <a:ext cx="4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" y="0"/>
                        </a:cxn>
                        <a:cxn ang="0">
                          <a:pos x="2" y="1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4" h="20">
                          <a:moveTo>
                            <a:pt x="0" y="20"/>
                          </a:moveTo>
                          <a:lnTo>
                            <a:pt x="4" y="0"/>
                          </a:lnTo>
                          <a:lnTo>
                            <a:pt x="2" y="1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4" name="Freeform 3004">
                      <a:extLst>
                        <a:ext uri="{FF2B5EF4-FFF2-40B4-BE49-F238E27FC236}">
                          <a16:creationId xmlns:a16="http://schemas.microsoft.com/office/drawing/2014/main" id="{1FADB637-C0E7-6354-B514-9131AE262E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68" y="2043"/>
                      <a:ext cx="104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54"/>
                        </a:cxn>
                        <a:cxn ang="0">
                          <a:pos x="0" y="40"/>
                        </a:cxn>
                        <a:cxn ang="0">
                          <a:pos x="24" y="60"/>
                        </a:cxn>
                        <a:cxn ang="0">
                          <a:pos x="104" y="0"/>
                        </a:cxn>
                        <a:cxn ang="0">
                          <a:pos x="24" y="54"/>
                        </a:cxn>
                      </a:cxnLst>
                      <a:rect l="0" t="0" r="r" b="b"/>
                      <a:pathLst>
                        <a:path w="104" h="60">
                          <a:moveTo>
                            <a:pt x="24" y="54"/>
                          </a:moveTo>
                          <a:lnTo>
                            <a:pt x="0" y="40"/>
                          </a:lnTo>
                          <a:lnTo>
                            <a:pt x="24" y="60"/>
                          </a:lnTo>
                          <a:lnTo>
                            <a:pt x="104" y="0"/>
                          </a:lnTo>
                          <a:lnTo>
                            <a:pt x="24" y="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5" name="Freeform 3005">
                      <a:extLst>
                        <a:ext uri="{FF2B5EF4-FFF2-40B4-BE49-F238E27FC236}">
                          <a16:creationId xmlns:a16="http://schemas.microsoft.com/office/drawing/2014/main" id="{29E1E5F0-3353-7FDF-99EF-664E1E314F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00" y="1909"/>
                      <a:ext cx="88" cy="1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52" y="42"/>
                        </a:cxn>
                        <a:cxn ang="0">
                          <a:pos x="88" y="0"/>
                        </a:cxn>
                        <a:cxn ang="0">
                          <a:pos x="50" y="40"/>
                        </a:cxn>
                        <a:cxn ang="0">
                          <a:pos x="0" y="148"/>
                        </a:cxn>
                      </a:cxnLst>
                      <a:rect l="0" t="0" r="r" b="b"/>
                      <a:pathLst>
                        <a:path w="88" h="148">
                          <a:moveTo>
                            <a:pt x="0" y="148"/>
                          </a:moveTo>
                          <a:lnTo>
                            <a:pt x="52" y="42"/>
                          </a:lnTo>
                          <a:lnTo>
                            <a:pt x="88" y="0"/>
                          </a:lnTo>
                          <a:lnTo>
                            <a:pt x="50" y="40"/>
                          </a:lnTo>
                          <a:lnTo>
                            <a:pt x="0" y="14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6" name="Freeform 3006">
                      <a:extLst>
                        <a:ext uri="{FF2B5EF4-FFF2-40B4-BE49-F238E27FC236}">
                          <a16:creationId xmlns:a16="http://schemas.microsoft.com/office/drawing/2014/main" id="{1483CC89-D450-93F5-6654-7F13E29DE0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14" y="2083"/>
                      <a:ext cx="7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4"/>
                        </a:cxn>
                        <a:cxn ang="0">
                          <a:pos x="0" y="48"/>
                        </a:cxn>
                        <a:cxn ang="0">
                          <a:pos x="54" y="4"/>
                        </a:cxn>
                        <a:cxn ang="0">
                          <a:pos x="78" y="20"/>
                        </a:cxn>
                        <a:cxn ang="0">
                          <a:pos x="54" y="0"/>
                        </a:cxn>
                        <a:cxn ang="0">
                          <a:pos x="0" y="44"/>
                        </a:cxn>
                      </a:cxnLst>
                      <a:rect l="0" t="0" r="r" b="b"/>
                      <a:pathLst>
                        <a:path w="78" h="48">
                          <a:moveTo>
                            <a:pt x="0" y="44"/>
                          </a:moveTo>
                          <a:lnTo>
                            <a:pt x="0" y="48"/>
                          </a:lnTo>
                          <a:lnTo>
                            <a:pt x="54" y="4"/>
                          </a:lnTo>
                          <a:lnTo>
                            <a:pt x="78" y="20"/>
                          </a:lnTo>
                          <a:lnTo>
                            <a:pt x="54" y="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7" name="Freeform 3007">
                      <a:extLst>
                        <a:ext uri="{FF2B5EF4-FFF2-40B4-BE49-F238E27FC236}">
                          <a16:creationId xmlns:a16="http://schemas.microsoft.com/office/drawing/2014/main" id="{0BB3C38F-E56F-9450-7C55-D6F525AE53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92" y="1951"/>
                      <a:ext cx="160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80" y="92"/>
                        </a:cxn>
                        <a:cxn ang="0">
                          <a:pos x="0" y="152"/>
                        </a:cxn>
                        <a:cxn ang="0">
                          <a:pos x="80" y="96"/>
                        </a:cxn>
                        <a:cxn ang="0">
                          <a:pos x="110" y="110"/>
                        </a:cxn>
                        <a:cxn ang="0">
                          <a:pos x="160" y="0"/>
                        </a:cxn>
                        <a:cxn ang="0">
                          <a:pos x="108" y="106"/>
                        </a:cxn>
                        <a:cxn ang="0">
                          <a:pos x="80" y="92"/>
                        </a:cxn>
                      </a:cxnLst>
                      <a:rect l="0" t="0" r="r" b="b"/>
                      <a:pathLst>
                        <a:path w="160" h="152">
                          <a:moveTo>
                            <a:pt x="80" y="92"/>
                          </a:moveTo>
                          <a:lnTo>
                            <a:pt x="0" y="152"/>
                          </a:lnTo>
                          <a:lnTo>
                            <a:pt x="80" y="96"/>
                          </a:lnTo>
                          <a:lnTo>
                            <a:pt x="110" y="110"/>
                          </a:lnTo>
                          <a:lnTo>
                            <a:pt x="160" y="0"/>
                          </a:lnTo>
                          <a:lnTo>
                            <a:pt x="108" y="106"/>
                          </a:lnTo>
                          <a:lnTo>
                            <a:pt x="80" y="9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8" name="Freeform 3008">
                      <a:extLst>
                        <a:ext uri="{FF2B5EF4-FFF2-40B4-BE49-F238E27FC236}">
                          <a16:creationId xmlns:a16="http://schemas.microsoft.com/office/drawing/2014/main" id="{98525891-43A4-C882-4F94-4A0CFC9268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4" y="1895"/>
                      <a:ext cx="4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4" y="14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4" h="14">
                          <a:moveTo>
                            <a:pt x="0" y="2"/>
                          </a:moveTo>
                          <a:lnTo>
                            <a:pt x="4" y="14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79" name="Freeform 3010">
                      <a:extLst>
                        <a:ext uri="{FF2B5EF4-FFF2-40B4-BE49-F238E27FC236}">
                          <a16:creationId xmlns:a16="http://schemas.microsoft.com/office/drawing/2014/main" id="{B3A6BC5A-8402-F43A-9990-3EDD92ED17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00" y="1599"/>
                      <a:ext cx="288" cy="524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498"/>
                        </a:cxn>
                        <a:cxn ang="0">
                          <a:pos x="172" y="444"/>
                        </a:cxn>
                        <a:cxn ang="0">
                          <a:pos x="200" y="458"/>
                        </a:cxn>
                        <a:cxn ang="0">
                          <a:pos x="250" y="350"/>
                        </a:cxn>
                        <a:cxn ang="0">
                          <a:pos x="288" y="310"/>
                        </a:cxn>
                        <a:cxn ang="0">
                          <a:pos x="284" y="298"/>
                        </a:cxn>
                        <a:cxn ang="0">
                          <a:pos x="284" y="298"/>
                        </a:cxn>
                        <a:cxn ang="0">
                          <a:pos x="284" y="296"/>
                        </a:cxn>
                        <a:cxn ang="0">
                          <a:pos x="216" y="0"/>
                        </a:cxn>
                        <a:cxn ang="0">
                          <a:pos x="26" y="6"/>
                        </a:cxn>
                        <a:cxn ang="0">
                          <a:pos x="0" y="28"/>
                        </a:cxn>
                        <a:cxn ang="0">
                          <a:pos x="38" y="392"/>
                        </a:cxn>
                        <a:cxn ang="0">
                          <a:pos x="24" y="464"/>
                        </a:cxn>
                        <a:cxn ang="0">
                          <a:pos x="20" y="484"/>
                        </a:cxn>
                        <a:cxn ang="0">
                          <a:pos x="14" y="524"/>
                        </a:cxn>
                        <a:cxn ang="0">
                          <a:pos x="68" y="484"/>
                        </a:cxn>
                        <a:cxn ang="0">
                          <a:pos x="92" y="498"/>
                        </a:cxn>
                      </a:cxnLst>
                      <a:rect l="0" t="0" r="r" b="b"/>
                      <a:pathLst>
                        <a:path w="288" h="524">
                          <a:moveTo>
                            <a:pt x="92" y="498"/>
                          </a:moveTo>
                          <a:lnTo>
                            <a:pt x="172" y="444"/>
                          </a:lnTo>
                          <a:lnTo>
                            <a:pt x="200" y="458"/>
                          </a:lnTo>
                          <a:lnTo>
                            <a:pt x="250" y="350"/>
                          </a:lnTo>
                          <a:lnTo>
                            <a:pt x="288" y="310"/>
                          </a:lnTo>
                          <a:lnTo>
                            <a:pt x="284" y="298"/>
                          </a:lnTo>
                          <a:lnTo>
                            <a:pt x="284" y="298"/>
                          </a:lnTo>
                          <a:lnTo>
                            <a:pt x="284" y="296"/>
                          </a:lnTo>
                          <a:lnTo>
                            <a:pt x="216" y="0"/>
                          </a:lnTo>
                          <a:lnTo>
                            <a:pt x="26" y="6"/>
                          </a:lnTo>
                          <a:lnTo>
                            <a:pt x="0" y="28"/>
                          </a:lnTo>
                          <a:lnTo>
                            <a:pt x="38" y="392"/>
                          </a:lnTo>
                          <a:lnTo>
                            <a:pt x="24" y="464"/>
                          </a:lnTo>
                          <a:lnTo>
                            <a:pt x="20" y="484"/>
                          </a:lnTo>
                          <a:lnTo>
                            <a:pt x="14" y="524"/>
                          </a:lnTo>
                          <a:lnTo>
                            <a:pt x="68" y="484"/>
                          </a:lnTo>
                          <a:lnTo>
                            <a:pt x="92" y="49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0" name="Freeform 3011">
                      <a:extLst>
                        <a:ext uri="{FF2B5EF4-FFF2-40B4-BE49-F238E27FC236}">
                          <a16:creationId xmlns:a16="http://schemas.microsoft.com/office/drawing/2014/main" id="{4D60A876-C43C-CA61-5AAE-99C062A493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70" y="2457"/>
                      <a:ext cx="32" cy="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2" y="350"/>
                        </a:cxn>
                        <a:cxn ang="0">
                          <a:pos x="8" y="6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2" h="350">
                          <a:moveTo>
                            <a:pt x="0" y="0"/>
                          </a:moveTo>
                          <a:lnTo>
                            <a:pt x="32" y="350"/>
                          </a:lnTo>
                          <a:lnTo>
                            <a:pt x="8" y="68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1" name="Freeform 3012">
                      <a:extLst>
                        <a:ext uri="{FF2B5EF4-FFF2-40B4-BE49-F238E27FC236}">
                          <a16:creationId xmlns:a16="http://schemas.microsoft.com/office/drawing/2014/main" id="{9BF2C772-64E3-9A94-7122-E0FC44538F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92" y="2455"/>
                      <a:ext cx="328" cy="586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0"/>
                        </a:cxn>
                        <a:cxn ang="0">
                          <a:pos x="74" y="22"/>
                        </a:cxn>
                        <a:cxn ang="0">
                          <a:pos x="0" y="240"/>
                        </a:cxn>
                        <a:cxn ang="0">
                          <a:pos x="38" y="372"/>
                        </a:cxn>
                        <a:cxn ang="0">
                          <a:pos x="6" y="522"/>
                        </a:cxn>
                        <a:cxn ang="0">
                          <a:pos x="178" y="508"/>
                        </a:cxn>
                        <a:cxn ang="0">
                          <a:pos x="216" y="586"/>
                        </a:cxn>
                        <a:cxn ang="0">
                          <a:pos x="298" y="560"/>
                        </a:cxn>
                        <a:cxn ang="0">
                          <a:pos x="328" y="560"/>
                        </a:cxn>
                        <a:cxn ang="0">
                          <a:pos x="310" y="352"/>
                        </a:cxn>
                        <a:cxn ang="0">
                          <a:pos x="278" y="2"/>
                        </a:cxn>
                        <a:cxn ang="0">
                          <a:pos x="280" y="2"/>
                        </a:cxn>
                        <a:cxn ang="0">
                          <a:pos x="286" y="70"/>
                        </a:cxn>
                        <a:cxn ang="0">
                          <a:pos x="280" y="0"/>
                        </a:cxn>
                        <a:cxn ang="0">
                          <a:pos x="278" y="0"/>
                        </a:cxn>
                      </a:cxnLst>
                      <a:rect l="0" t="0" r="r" b="b"/>
                      <a:pathLst>
                        <a:path w="328" h="586">
                          <a:moveTo>
                            <a:pt x="278" y="0"/>
                          </a:moveTo>
                          <a:lnTo>
                            <a:pt x="74" y="22"/>
                          </a:lnTo>
                          <a:lnTo>
                            <a:pt x="0" y="240"/>
                          </a:lnTo>
                          <a:lnTo>
                            <a:pt x="38" y="372"/>
                          </a:lnTo>
                          <a:lnTo>
                            <a:pt x="6" y="522"/>
                          </a:lnTo>
                          <a:lnTo>
                            <a:pt x="178" y="508"/>
                          </a:lnTo>
                          <a:lnTo>
                            <a:pt x="216" y="586"/>
                          </a:lnTo>
                          <a:lnTo>
                            <a:pt x="298" y="560"/>
                          </a:lnTo>
                          <a:lnTo>
                            <a:pt x="328" y="560"/>
                          </a:lnTo>
                          <a:lnTo>
                            <a:pt x="310" y="352"/>
                          </a:lnTo>
                          <a:lnTo>
                            <a:pt x="278" y="2"/>
                          </a:lnTo>
                          <a:lnTo>
                            <a:pt x="280" y="2"/>
                          </a:lnTo>
                          <a:lnTo>
                            <a:pt x="286" y="70"/>
                          </a:lnTo>
                          <a:lnTo>
                            <a:pt x="280" y="0"/>
                          </a:lnTo>
                          <a:lnTo>
                            <a:pt x="278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2" name="Freeform 3013">
                      <a:extLst>
                        <a:ext uri="{FF2B5EF4-FFF2-40B4-BE49-F238E27FC236}">
                          <a16:creationId xmlns:a16="http://schemas.microsoft.com/office/drawing/2014/main" id="{E7FB55B9-A108-0922-BE70-89C62C6E8C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02" y="2807"/>
                      <a:ext cx="20" cy="208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208"/>
                        </a:cxn>
                        <a:cxn ang="0">
                          <a:pos x="0" y="0"/>
                        </a:cxn>
                        <a:cxn ang="0">
                          <a:pos x="18" y="208"/>
                        </a:cxn>
                        <a:cxn ang="0">
                          <a:pos x="20" y="208"/>
                        </a:cxn>
                      </a:cxnLst>
                      <a:rect l="0" t="0" r="r" b="b"/>
                      <a:pathLst>
                        <a:path w="20" h="208">
                          <a:moveTo>
                            <a:pt x="20" y="208"/>
                          </a:moveTo>
                          <a:lnTo>
                            <a:pt x="0" y="0"/>
                          </a:lnTo>
                          <a:lnTo>
                            <a:pt x="18" y="208"/>
                          </a:lnTo>
                          <a:lnTo>
                            <a:pt x="20" y="20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3" name="Freeform 3014">
                      <a:extLst>
                        <a:ext uri="{FF2B5EF4-FFF2-40B4-BE49-F238E27FC236}">
                          <a16:creationId xmlns:a16="http://schemas.microsoft.com/office/drawing/2014/main" id="{93700ED9-05A6-4778-3BC1-B4D0915B1D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72" y="2419"/>
                      <a:ext cx="368" cy="596"/>
                    </a:xfrm>
                    <a:custGeom>
                      <a:avLst/>
                      <a:gdLst/>
                      <a:ahLst/>
                      <a:cxnLst>
                        <a:cxn ang="0">
                          <a:pos x="368" y="466"/>
                        </a:cxn>
                        <a:cxn ang="0">
                          <a:pos x="350" y="330"/>
                        </a:cxn>
                        <a:cxn ang="0">
                          <a:pos x="226" y="0"/>
                        </a:cxn>
                        <a:cxn ang="0">
                          <a:pos x="0" y="36"/>
                        </a:cxn>
                        <a:cxn ang="0">
                          <a:pos x="6" y="106"/>
                        </a:cxn>
                        <a:cxn ang="0">
                          <a:pos x="52" y="596"/>
                        </a:cxn>
                        <a:cxn ang="0">
                          <a:pos x="96" y="596"/>
                        </a:cxn>
                        <a:cxn ang="0">
                          <a:pos x="134" y="580"/>
                        </a:cxn>
                        <a:cxn ang="0">
                          <a:pos x="90" y="490"/>
                        </a:cxn>
                        <a:cxn ang="0">
                          <a:pos x="368" y="466"/>
                        </a:cxn>
                      </a:cxnLst>
                      <a:rect l="0" t="0" r="r" b="b"/>
                      <a:pathLst>
                        <a:path w="368" h="596">
                          <a:moveTo>
                            <a:pt x="368" y="466"/>
                          </a:moveTo>
                          <a:lnTo>
                            <a:pt x="350" y="330"/>
                          </a:lnTo>
                          <a:lnTo>
                            <a:pt x="226" y="0"/>
                          </a:lnTo>
                          <a:lnTo>
                            <a:pt x="0" y="36"/>
                          </a:lnTo>
                          <a:lnTo>
                            <a:pt x="6" y="106"/>
                          </a:lnTo>
                          <a:lnTo>
                            <a:pt x="52" y="596"/>
                          </a:lnTo>
                          <a:lnTo>
                            <a:pt x="96" y="596"/>
                          </a:lnTo>
                          <a:lnTo>
                            <a:pt x="134" y="580"/>
                          </a:lnTo>
                          <a:lnTo>
                            <a:pt x="90" y="490"/>
                          </a:lnTo>
                          <a:lnTo>
                            <a:pt x="368" y="46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4" name="Freeform 3015">
                      <a:extLst>
                        <a:ext uri="{FF2B5EF4-FFF2-40B4-BE49-F238E27FC236}">
                          <a16:creationId xmlns:a16="http://schemas.microsoft.com/office/drawing/2014/main" id="{2CC59637-D723-F72E-1B83-3872ECE552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36" y="2409"/>
                      <a:ext cx="5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52" y="4"/>
                        </a:cxn>
                        <a:cxn ang="0">
                          <a:pos x="52" y="38"/>
                        </a:cxn>
                        <a:cxn ang="0">
                          <a:pos x="54" y="0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54" h="38">
                          <a:moveTo>
                            <a:pt x="0" y="6"/>
                          </a:moveTo>
                          <a:lnTo>
                            <a:pt x="52" y="4"/>
                          </a:lnTo>
                          <a:lnTo>
                            <a:pt x="52" y="38"/>
                          </a:lnTo>
                          <a:lnTo>
                            <a:pt x="54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5" name="Freeform 3016">
                      <a:extLst>
                        <a:ext uri="{FF2B5EF4-FFF2-40B4-BE49-F238E27FC236}">
                          <a16:creationId xmlns:a16="http://schemas.microsoft.com/office/drawing/2014/main" id="{6398778B-34AF-16EC-E5A6-E47C515B0C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36" y="2373"/>
                      <a:ext cx="54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40"/>
                        </a:cxn>
                        <a:cxn ang="0">
                          <a:pos x="22" y="0"/>
                        </a:cxn>
                        <a:cxn ang="0">
                          <a:pos x="0" y="42"/>
                        </a:cxn>
                        <a:cxn ang="0">
                          <a:pos x="54" y="36"/>
                        </a:cxn>
                        <a:cxn ang="0">
                          <a:pos x="6" y="40"/>
                        </a:cxn>
                      </a:cxnLst>
                      <a:rect l="0" t="0" r="r" b="b"/>
                      <a:pathLst>
                        <a:path w="54" h="42">
                          <a:moveTo>
                            <a:pt x="6" y="40"/>
                          </a:moveTo>
                          <a:lnTo>
                            <a:pt x="22" y="0"/>
                          </a:lnTo>
                          <a:lnTo>
                            <a:pt x="0" y="42"/>
                          </a:lnTo>
                          <a:lnTo>
                            <a:pt x="54" y="36"/>
                          </a:lnTo>
                          <a:lnTo>
                            <a:pt x="6" y="4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6" name="Freeform 3017">
                      <a:extLst>
                        <a:ext uri="{FF2B5EF4-FFF2-40B4-BE49-F238E27FC236}">
                          <a16:creationId xmlns:a16="http://schemas.microsoft.com/office/drawing/2014/main" id="{B52F3D23-EB17-4D7F-CB0E-7C3FED3AC5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88" y="2409"/>
                      <a:ext cx="264" cy="260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38"/>
                        </a:cxn>
                        <a:cxn ang="0">
                          <a:pos x="264" y="260"/>
                        </a:cxn>
                        <a:cxn ang="0">
                          <a:pos x="2" y="36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64" h="260">
                          <a:moveTo>
                            <a:pt x="2" y="0"/>
                          </a:moveTo>
                          <a:lnTo>
                            <a:pt x="0" y="38"/>
                          </a:lnTo>
                          <a:lnTo>
                            <a:pt x="264" y="260"/>
                          </a:lnTo>
                          <a:lnTo>
                            <a:pt x="2" y="36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7" name="Freeform 3018">
                      <a:extLst>
                        <a:ext uri="{FF2B5EF4-FFF2-40B4-BE49-F238E27FC236}">
                          <a16:creationId xmlns:a16="http://schemas.microsoft.com/office/drawing/2014/main" id="{A646A440-B11E-DF3A-5A99-22B1A92126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36" y="2359"/>
                      <a:ext cx="28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22" y="2"/>
                        </a:cxn>
                        <a:cxn ang="0">
                          <a:pos x="0" y="56"/>
                        </a:cxn>
                        <a:cxn ang="0">
                          <a:pos x="22" y="14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28" h="56">
                          <a:moveTo>
                            <a:pt x="28" y="0"/>
                          </a:moveTo>
                          <a:lnTo>
                            <a:pt x="22" y="2"/>
                          </a:lnTo>
                          <a:lnTo>
                            <a:pt x="0" y="56"/>
                          </a:lnTo>
                          <a:lnTo>
                            <a:pt x="22" y="14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8" name="Freeform 3019">
                      <a:extLst>
                        <a:ext uri="{FF2B5EF4-FFF2-40B4-BE49-F238E27FC236}">
                          <a16:creationId xmlns:a16="http://schemas.microsoft.com/office/drawing/2014/main" id="{C34A83C8-03D0-04F3-8022-90A9DADE3C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2" y="2291"/>
                      <a:ext cx="438" cy="3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2"/>
                        </a:cxn>
                        <a:cxn ang="0">
                          <a:pos x="48" y="118"/>
                        </a:cxn>
                        <a:cxn ang="0">
                          <a:pos x="48" y="154"/>
                        </a:cxn>
                        <a:cxn ang="0">
                          <a:pos x="310" y="378"/>
                        </a:cxn>
                        <a:cxn ang="0">
                          <a:pos x="422" y="176"/>
                        </a:cxn>
                        <a:cxn ang="0">
                          <a:pos x="438" y="104"/>
                        </a:cxn>
                        <a:cxn ang="0">
                          <a:pos x="306" y="16"/>
                        </a:cxn>
                        <a:cxn ang="0">
                          <a:pos x="224" y="32"/>
                        </a:cxn>
                        <a:cxn ang="0">
                          <a:pos x="194" y="0"/>
                        </a:cxn>
                        <a:cxn ang="0">
                          <a:pos x="24" y="66"/>
                        </a:cxn>
                        <a:cxn ang="0">
                          <a:pos x="16" y="82"/>
                        </a:cxn>
                        <a:cxn ang="0">
                          <a:pos x="0" y="122"/>
                        </a:cxn>
                      </a:cxnLst>
                      <a:rect l="0" t="0" r="r" b="b"/>
                      <a:pathLst>
                        <a:path w="438" h="378">
                          <a:moveTo>
                            <a:pt x="0" y="122"/>
                          </a:moveTo>
                          <a:lnTo>
                            <a:pt x="48" y="118"/>
                          </a:lnTo>
                          <a:lnTo>
                            <a:pt x="48" y="154"/>
                          </a:lnTo>
                          <a:lnTo>
                            <a:pt x="310" y="378"/>
                          </a:lnTo>
                          <a:lnTo>
                            <a:pt x="422" y="176"/>
                          </a:lnTo>
                          <a:lnTo>
                            <a:pt x="438" y="104"/>
                          </a:lnTo>
                          <a:lnTo>
                            <a:pt x="306" y="16"/>
                          </a:lnTo>
                          <a:lnTo>
                            <a:pt x="224" y="32"/>
                          </a:lnTo>
                          <a:lnTo>
                            <a:pt x="194" y="0"/>
                          </a:lnTo>
                          <a:lnTo>
                            <a:pt x="24" y="66"/>
                          </a:lnTo>
                          <a:lnTo>
                            <a:pt x="16" y="82"/>
                          </a:lnTo>
                          <a:lnTo>
                            <a:pt x="0" y="12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89" name="Freeform 3020">
                      <a:extLst>
                        <a:ext uri="{FF2B5EF4-FFF2-40B4-BE49-F238E27FC236}">
                          <a16:creationId xmlns:a16="http://schemas.microsoft.com/office/drawing/2014/main" id="{436F8225-6282-4AD4-48F1-D603B23530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6" y="2849"/>
                      <a:ext cx="320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42"/>
                        </a:cxn>
                        <a:cxn ang="0">
                          <a:pos x="320" y="56"/>
                        </a:cxn>
                        <a:cxn ang="0">
                          <a:pos x="314" y="0"/>
                        </a:cxn>
                        <a:cxn ang="0">
                          <a:pos x="314" y="48"/>
                        </a:cxn>
                        <a:cxn ang="0">
                          <a:pos x="280" y="36"/>
                        </a:cxn>
                        <a:cxn ang="0">
                          <a:pos x="18" y="78"/>
                        </a:cxn>
                        <a:cxn ang="0">
                          <a:pos x="0" y="54"/>
                        </a:cxn>
                        <a:cxn ang="0">
                          <a:pos x="18" y="84"/>
                        </a:cxn>
                        <a:cxn ang="0">
                          <a:pos x="278" y="42"/>
                        </a:cxn>
                      </a:cxnLst>
                      <a:rect l="0" t="0" r="r" b="b"/>
                      <a:pathLst>
                        <a:path w="320" h="84">
                          <a:moveTo>
                            <a:pt x="278" y="42"/>
                          </a:moveTo>
                          <a:lnTo>
                            <a:pt x="320" y="56"/>
                          </a:lnTo>
                          <a:lnTo>
                            <a:pt x="314" y="0"/>
                          </a:lnTo>
                          <a:lnTo>
                            <a:pt x="314" y="48"/>
                          </a:lnTo>
                          <a:lnTo>
                            <a:pt x="280" y="36"/>
                          </a:lnTo>
                          <a:lnTo>
                            <a:pt x="18" y="78"/>
                          </a:lnTo>
                          <a:lnTo>
                            <a:pt x="0" y="54"/>
                          </a:lnTo>
                          <a:lnTo>
                            <a:pt x="18" y="84"/>
                          </a:lnTo>
                          <a:lnTo>
                            <a:pt x="278" y="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0" name="Freeform 3021">
                      <a:extLst>
                        <a:ext uri="{FF2B5EF4-FFF2-40B4-BE49-F238E27FC236}">
                          <a16:creationId xmlns:a16="http://schemas.microsoft.com/office/drawing/2014/main" id="{BAD77E3E-F85B-F57E-85D9-5EF66656D4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0" y="2847"/>
                      <a:ext cx="70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70" y="4"/>
                        </a:cxn>
                        <a:cxn ang="0">
                          <a:pos x="7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70" h="4">
                          <a:moveTo>
                            <a:pt x="0" y="2"/>
                          </a:moveTo>
                          <a:lnTo>
                            <a:pt x="70" y="4"/>
                          </a:lnTo>
                          <a:lnTo>
                            <a:pt x="7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1" name="Freeform 3022">
                      <a:extLst>
                        <a:ext uri="{FF2B5EF4-FFF2-40B4-BE49-F238E27FC236}">
                          <a16:creationId xmlns:a16="http://schemas.microsoft.com/office/drawing/2014/main" id="{04085309-9C9E-0A19-25FA-10C7489B93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0" y="2849"/>
                      <a:ext cx="70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56"/>
                        </a:cxn>
                        <a:cxn ang="0">
                          <a:pos x="6" y="6"/>
                        </a:cxn>
                        <a:cxn ang="0">
                          <a:pos x="70" y="6"/>
                        </a:cxn>
                        <a:cxn ang="0">
                          <a:pos x="70" y="2"/>
                        </a:cxn>
                        <a:cxn ang="0">
                          <a:pos x="0" y="0"/>
                        </a:cxn>
                        <a:cxn ang="0">
                          <a:pos x="6" y="56"/>
                        </a:cxn>
                      </a:cxnLst>
                      <a:rect l="0" t="0" r="r" b="b"/>
                      <a:pathLst>
                        <a:path w="70" h="56">
                          <a:moveTo>
                            <a:pt x="6" y="56"/>
                          </a:moveTo>
                          <a:lnTo>
                            <a:pt x="6" y="6"/>
                          </a:lnTo>
                          <a:lnTo>
                            <a:pt x="70" y="6"/>
                          </a:lnTo>
                          <a:lnTo>
                            <a:pt x="70" y="2"/>
                          </a:lnTo>
                          <a:lnTo>
                            <a:pt x="0" y="0"/>
                          </a:lnTo>
                          <a:lnTo>
                            <a:pt x="6" y="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2" name="Freeform 3023">
                      <a:extLst>
                        <a:ext uri="{FF2B5EF4-FFF2-40B4-BE49-F238E27FC236}">
                          <a16:creationId xmlns:a16="http://schemas.microsoft.com/office/drawing/2014/main" id="{4457F513-10E6-708B-DCAF-1F3BCB5EDC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0" y="2891"/>
                      <a:ext cx="24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2"/>
                        </a:cxn>
                        <a:cxn ang="0">
                          <a:pos x="6" y="12"/>
                        </a:cxn>
                        <a:cxn ang="0">
                          <a:pos x="0" y="0"/>
                        </a:cxn>
                        <a:cxn ang="0">
                          <a:pos x="2" y="12"/>
                        </a:cxn>
                        <a:cxn ang="0">
                          <a:pos x="24" y="42"/>
                        </a:cxn>
                      </a:cxnLst>
                      <a:rect l="0" t="0" r="r" b="b"/>
                      <a:pathLst>
                        <a:path w="24" h="42">
                          <a:moveTo>
                            <a:pt x="24" y="42"/>
                          </a:moveTo>
                          <a:lnTo>
                            <a:pt x="6" y="12"/>
                          </a:lnTo>
                          <a:lnTo>
                            <a:pt x="0" y="0"/>
                          </a:lnTo>
                          <a:lnTo>
                            <a:pt x="2" y="12"/>
                          </a:lnTo>
                          <a:lnTo>
                            <a:pt x="24" y="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3" name="Freeform 3024">
                      <a:extLst>
                        <a:ext uri="{FF2B5EF4-FFF2-40B4-BE49-F238E27FC236}">
                          <a16:creationId xmlns:a16="http://schemas.microsoft.com/office/drawing/2014/main" id="{7B8754D1-3F7E-4267-58A9-C75887572A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6" y="2911"/>
                      <a:ext cx="4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44" y="86"/>
                        </a:cxn>
                        <a:cxn ang="0">
                          <a:pos x="44" y="86"/>
                        </a:cxn>
                        <a:cxn ang="0">
                          <a:pos x="0" y="0"/>
                        </a:cxn>
                        <a:cxn ang="0">
                          <a:pos x="44" y="86"/>
                        </a:cxn>
                      </a:cxnLst>
                      <a:rect l="0" t="0" r="r" b="b"/>
                      <a:pathLst>
                        <a:path w="44" h="86">
                          <a:moveTo>
                            <a:pt x="44" y="86"/>
                          </a:moveTo>
                          <a:lnTo>
                            <a:pt x="44" y="86"/>
                          </a:lnTo>
                          <a:lnTo>
                            <a:pt x="0" y="0"/>
                          </a:lnTo>
                          <a:lnTo>
                            <a:pt x="44" y="8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4" name="Freeform 3025">
                      <a:extLst>
                        <a:ext uri="{FF2B5EF4-FFF2-40B4-BE49-F238E27FC236}">
                          <a16:creationId xmlns:a16="http://schemas.microsoft.com/office/drawing/2014/main" id="{CB87AC0F-7FE6-0E04-51F5-66960FBCC1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04" y="2357"/>
                      <a:ext cx="546" cy="570"/>
                    </a:xfrm>
                    <a:custGeom>
                      <a:avLst/>
                      <a:gdLst/>
                      <a:ahLst/>
                      <a:cxnLst>
                        <a:cxn ang="0">
                          <a:pos x="422" y="528"/>
                        </a:cxn>
                        <a:cxn ang="0">
                          <a:pos x="456" y="540"/>
                        </a:cxn>
                        <a:cxn ang="0">
                          <a:pos x="456" y="492"/>
                        </a:cxn>
                        <a:cxn ang="0">
                          <a:pos x="526" y="490"/>
                        </a:cxn>
                        <a:cxn ang="0">
                          <a:pos x="526" y="494"/>
                        </a:cxn>
                        <a:cxn ang="0">
                          <a:pos x="526" y="494"/>
                        </a:cxn>
                        <a:cxn ang="0">
                          <a:pos x="512" y="378"/>
                        </a:cxn>
                        <a:cxn ang="0">
                          <a:pos x="546" y="314"/>
                        </a:cxn>
                        <a:cxn ang="0">
                          <a:pos x="284" y="90"/>
                        </a:cxn>
                        <a:cxn ang="0">
                          <a:pos x="284" y="56"/>
                        </a:cxn>
                        <a:cxn ang="0">
                          <a:pos x="232" y="58"/>
                        </a:cxn>
                        <a:cxn ang="0">
                          <a:pos x="254" y="4"/>
                        </a:cxn>
                        <a:cxn ang="0">
                          <a:pos x="260" y="2"/>
                        </a:cxn>
                        <a:cxn ang="0">
                          <a:pos x="254" y="16"/>
                        </a:cxn>
                        <a:cxn ang="0">
                          <a:pos x="262" y="0"/>
                        </a:cxn>
                        <a:cxn ang="0">
                          <a:pos x="182" y="30"/>
                        </a:cxn>
                        <a:cxn ang="0">
                          <a:pos x="0" y="60"/>
                        </a:cxn>
                        <a:cxn ang="0">
                          <a:pos x="120" y="390"/>
                        </a:cxn>
                        <a:cxn ang="0">
                          <a:pos x="142" y="546"/>
                        </a:cxn>
                        <a:cxn ang="0">
                          <a:pos x="160" y="570"/>
                        </a:cxn>
                        <a:cxn ang="0">
                          <a:pos x="422" y="528"/>
                        </a:cxn>
                      </a:cxnLst>
                      <a:rect l="0" t="0" r="r" b="b"/>
                      <a:pathLst>
                        <a:path w="546" h="570">
                          <a:moveTo>
                            <a:pt x="422" y="528"/>
                          </a:moveTo>
                          <a:lnTo>
                            <a:pt x="456" y="540"/>
                          </a:lnTo>
                          <a:lnTo>
                            <a:pt x="456" y="492"/>
                          </a:lnTo>
                          <a:lnTo>
                            <a:pt x="526" y="490"/>
                          </a:lnTo>
                          <a:lnTo>
                            <a:pt x="526" y="494"/>
                          </a:lnTo>
                          <a:lnTo>
                            <a:pt x="526" y="494"/>
                          </a:lnTo>
                          <a:lnTo>
                            <a:pt x="512" y="378"/>
                          </a:lnTo>
                          <a:lnTo>
                            <a:pt x="546" y="314"/>
                          </a:lnTo>
                          <a:lnTo>
                            <a:pt x="284" y="90"/>
                          </a:lnTo>
                          <a:lnTo>
                            <a:pt x="284" y="56"/>
                          </a:lnTo>
                          <a:lnTo>
                            <a:pt x="232" y="58"/>
                          </a:lnTo>
                          <a:lnTo>
                            <a:pt x="254" y="4"/>
                          </a:lnTo>
                          <a:lnTo>
                            <a:pt x="260" y="2"/>
                          </a:lnTo>
                          <a:lnTo>
                            <a:pt x="254" y="16"/>
                          </a:lnTo>
                          <a:lnTo>
                            <a:pt x="262" y="0"/>
                          </a:lnTo>
                          <a:lnTo>
                            <a:pt x="182" y="30"/>
                          </a:lnTo>
                          <a:lnTo>
                            <a:pt x="0" y="60"/>
                          </a:lnTo>
                          <a:lnTo>
                            <a:pt x="120" y="390"/>
                          </a:lnTo>
                          <a:lnTo>
                            <a:pt x="142" y="546"/>
                          </a:lnTo>
                          <a:lnTo>
                            <a:pt x="160" y="570"/>
                          </a:lnTo>
                          <a:lnTo>
                            <a:pt x="422" y="528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5" name="Freeform 3026">
                      <a:extLst>
                        <a:ext uri="{FF2B5EF4-FFF2-40B4-BE49-F238E27FC236}">
                          <a16:creationId xmlns:a16="http://schemas.microsoft.com/office/drawing/2014/main" id="{A8970E9A-9A32-1364-B1D0-2760F1C38E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6" y="2851"/>
                      <a:ext cx="926" cy="666"/>
                    </a:xfrm>
                    <a:custGeom>
                      <a:avLst/>
                      <a:gdLst/>
                      <a:ahLst/>
                      <a:cxnLst>
                        <a:cxn ang="0">
                          <a:pos x="896" y="342"/>
                        </a:cxn>
                        <a:cxn ang="0">
                          <a:pos x="808" y="232"/>
                        </a:cxn>
                        <a:cxn ang="0">
                          <a:pos x="808" y="182"/>
                        </a:cxn>
                        <a:cxn ang="0">
                          <a:pos x="668" y="20"/>
                        </a:cxn>
                        <a:cxn ang="0">
                          <a:pos x="664" y="0"/>
                        </a:cxn>
                        <a:cxn ang="0">
                          <a:pos x="664" y="0"/>
                        </a:cxn>
                        <a:cxn ang="0">
                          <a:pos x="664" y="4"/>
                        </a:cxn>
                        <a:cxn ang="0">
                          <a:pos x="600" y="4"/>
                        </a:cxn>
                        <a:cxn ang="0">
                          <a:pos x="600" y="54"/>
                        </a:cxn>
                        <a:cxn ang="0">
                          <a:pos x="558" y="40"/>
                        </a:cxn>
                        <a:cxn ang="0">
                          <a:pos x="298" y="82"/>
                        </a:cxn>
                        <a:cxn ang="0">
                          <a:pos x="276" y="52"/>
                        </a:cxn>
                        <a:cxn ang="0">
                          <a:pos x="274" y="40"/>
                        </a:cxn>
                        <a:cxn ang="0">
                          <a:pos x="0" y="60"/>
                        </a:cxn>
                        <a:cxn ang="0">
                          <a:pos x="44" y="146"/>
                        </a:cxn>
                        <a:cxn ang="0">
                          <a:pos x="132" y="108"/>
                        </a:cxn>
                        <a:cxn ang="0">
                          <a:pos x="242" y="154"/>
                        </a:cxn>
                        <a:cxn ang="0">
                          <a:pos x="242" y="192"/>
                        </a:cxn>
                        <a:cxn ang="0">
                          <a:pos x="298" y="192"/>
                        </a:cxn>
                        <a:cxn ang="0">
                          <a:pos x="380" y="128"/>
                        </a:cxn>
                        <a:cxn ang="0">
                          <a:pos x="558" y="206"/>
                        </a:cxn>
                        <a:cxn ang="0">
                          <a:pos x="558" y="368"/>
                        </a:cxn>
                        <a:cxn ang="0">
                          <a:pos x="598" y="382"/>
                        </a:cxn>
                        <a:cxn ang="0">
                          <a:pos x="638" y="478"/>
                        </a:cxn>
                        <a:cxn ang="0">
                          <a:pos x="776" y="584"/>
                        </a:cxn>
                        <a:cxn ang="0">
                          <a:pos x="776" y="626"/>
                        </a:cxn>
                        <a:cxn ang="0">
                          <a:pos x="830" y="666"/>
                        </a:cxn>
                        <a:cxn ang="0">
                          <a:pos x="886" y="610"/>
                        </a:cxn>
                        <a:cxn ang="0">
                          <a:pos x="916" y="610"/>
                        </a:cxn>
                        <a:cxn ang="0">
                          <a:pos x="926" y="518"/>
                        </a:cxn>
                        <a:cxn ang="0">
                          <a:pos x="896" y="342"/>
                        </a:cxn>
                      </a:cxnLst>
                      <a:rect l="0" t="0" r="r" b="b"/>
                      <a:pathLst>
                        <a:path w="926" h="666">
                          <a:moveTo>
                            <a:pt x="896" y="342"/>
                          </a:moveTo>
                          <a:lnTo>
                            <a:pt x="808" y="232"/>
                          </a:lnTo>
                          <a:lnTo>
                            <a:pt x="808" y="182"/>
                          </a:lnTo>
                          <a:lnTo>
                            <a:pt x="668" y="20"/>
                          </a:lnTo>
                          <a:lnTo>
                            <a:pt x="664" y="0"/>
                          </a:lnTo>
                          <a:lnTo>
                            <a:pt x="664" y="0"/>
                          </a:lnTo>
                          <a:lnTo>
                            <a:pt x="664" y="4"/>
                          </a:lnTo>
                          <a:lnTo>
                            <a:pt x="600" y="4"/>
                          </a:lnTo>
                          <a:lnTo>
                            <a:pt x="600" y="54"/>
                          </a:lnTo>
                          <a:lnTo>
                            <a:pt x="558" y="40"/>
                          </a:lnTo>
                          <a:lnTo>
                            <a:pt x="298" y="82"/>
                          </a:lnTo>
                          <a:lnTo>
                            <a:pt x="276" y="52"/>
                          </a:lnTo>
                          <a:lnTo>
                            <a:pt x="274" y="40"/>
                          </a:lnTo>
                          <a:lnTo>
                            <a:pt x="0" y="60"/>
                          </a:lnTo>
                          <a:lnTo>
                            <a:pt x="44" y="146"/>
                          </a:lnTo>
                          <a:lnTo>
                            <a:pt x="132" y="108"/>
                          </a:lnTo>
                          <a:lnTo>
                            <a:pt x="242" y="154"/>
                          </a:lnTo>
                          <a:lnTo>
                            <a:pt x="242" y="192"/>
                          </a:lnTo>
                          <a:lnTo>
                            <a:pt x="298" y="192"/>
                          </a:lnTo>
                          <a:lnTo>
                            <a:pt x="380" y="128"/>
                          </a:lnTo>
                          <a:lnTo>
                            <a:pt x="558" y="206"/>
                          </a:lnTo>
                          <a:lnTo>
                            <a:pt x="558" y="368"/>
                          </a:lnTo>
                          <a:lnTo>
                            <a:pt x="598" y="382"/>
                          </a:lnTo>
                          <a:lnTo>
                            <a:pt x="638" y="478"/>
                          </a:lnTo>
                          <a:lnTo>
                            <a:pt x="776" y="584"/>
                          </a:lnTo>
                          <a:lnTo>
                            <a:pt x="776" y="626"/>
                          </a:lnTo>
                          <a:lnTo>
                            <a:pt x="830" y="666"/>
                          </a:lnTo>
                          <a:lnTo>
                            <a:pt x="886" y="610"/>
                          </a:lnTo>
                          <a:lnTo>
                            <a:pt x="916" y="610"/>
                          </a:lnTo>
                          <a:lnTo>
                            <a:pt x="926" y="518"/>
                          </a:lnTo>
                          <a:lnTo>
                            <a:pt x="896" y="34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6" name="Freeform 3027">
                      <a:extLst>
                        <a:ext uri="{FF2B5EF4-FFF2-40B4-BE49-F238E27FC236}">
                          <a16:creationId xmlns:a16="http://schemas.microsoft.com/office/drawing/2014/main" id="{DF35227D-7466-79AB-0D72-9D094ABA61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7" name="Freeform 3028">
                      <a:extLst>
                        <a:ext uri="{FF2B5EF4-FFF2-40B4-BE49-F238E27FC236}">
                          <a16:creationId xmlns:a16="http://schemas.microsoft.com/office/drawing/2014/main" id="{BAC25334-26B2-3299-A04A-A3BE9BE7B0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8" name="Freeform 3029">
                      <a:extLst>
                        <a:ext uri="{FF2B5EF4-FFF2-40B4-BE49-F238E27FC236}">
                          <a16:creationId xmlns:a16="http://schemas.microsoft.com/office/drawing/2014/main" id="{7A7B83A1-95B4-604F-7502-8B7FC978A9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8" y="1469"/>
                      <a:ext cx="76" cy="20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6"/>
                        </a:cxn>
                        <a:cxn ang="0">
                          <a:pos x="6" y="24"/>
                        </a:cxn>
                        <a:cxn ang="0">
                          <a:pos x="74" y="202"/>
                        </a:cxn>
                        <a:cxn ang="0">
                          <a:pos x="76" y="20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76" h="202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24"/>
                          </a:lnTo>
                          <a:lnTo>
                            <a:pt x="74" y="202"/>
                          </a:lnTo>
                          <a:lnTo>
                            <a:pt x="76" y="20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199" name="Freeform 3030">
                      <a:extLst>
                        <a:ext uri="{FF2B5EF4-FFF2-40B4-BE49-F238E27FC236}">
                          <a16:creationId xmlns:a16="http://schemas.microsoft.com/office/drawing/2014/main" id="{63DEA7EE-7C38-1C87-5CA7-7F39A07364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14" y="1681"/>
                      <a:ext cx="392" cy="35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68"/>
                        </a:cxn>
                        <a:cxn ang="0">
                          <a:pos x="0" y="264"/>
                        </a:cxn>
                        <a:cxn ang="0">
                          <a:pos x="10" y="298"/>
                        </a:cxn>
                        <a:cxn ang="0">
                          <a:pos x="62" y="320"/>
                        </a:cxn>
                        <a:cxn ang="0">
                          <a:pos x="62" y="320"/>
                        </a:cxn>
                        <a:cxn ang="0">
                          <a:pos x="64" y="322"/>
                        </a:cxn>
                        <a:cxn ang="0">
                          <a:pos x="136" y="354"/>
                        </a:cxn>
                        <a:cxn ang="0">
                          <a:pos x="206" y="312"/>
                        </a:cxn>
                        <a:cxn ang="0">
                          <a:pos x="236" y="148"/>
                        </a:cxn>
                        <a:cxn ang="0">
                          <a:pos x="266" y="172"/>
                        </a:cxn>
                        <a:cxn ang="0">
                          <a:pos x="294" y="102"/>
                        </a:cxn>
                        <a:cxn ang="0">
                          <a:pos x="336" y="40"/>
                        </a:cxn>
                        <a:cxn ang="0">
                          <a:pos x="376" y="40"/>
                        </a:cxn>
                        <a:cxn ang="0">
                          <a:pos x="392" y="18"/>
                        </a:cxn>
                        <a:cxn ang="0">
                          <a:pos x="346" y="8"/>
                        </a:cxn>
                        <a:cxn ang="0">
                          <a:pos x="240" y="64"/>
                        </a:cxn>
                        <a:cxn ang="0">
                          <a:pos x="214" y="18"/>
                        </a:cxn>
                        <a:cxn ang="0">
                          <a:pos x="126" y="48"/>
                        </a:cxn>
                        <a:cxn ang="0">
                          <a:pos x="110" y="0"/>
                        </a:cxn>
                        <a:cxn ang="0">
                          <a:pos x="98" y="76"/>
                        </a:cxn>
                        <a:cxn ang="0">
                          <a:pos x="6" y="268"/>
                        </a:cxn>
                      </a:cxnLst>
                      <a:rect l="0" t="0" r="r" b="b"/>
                      <a:pathLst>
                        <a:path w="392" h="354">
                          <a:moveTo>
                            <a:pt x="6" y="268"/>
                          </a:moveTo>
                          <a:lnTo>
                            <a:pt x="0" y="264"/>
                          </a:lnTo>
                          <a:lnTo>
                            <a:pt x="10" y="298"/>
                          </a:lnTo>
                          <a:lnTo>
                            <a:pt x="62" y="320"/>
                          </a:lnTo>
                          <a:lnTo>
                            <a:pt x="62" y="320"/>
                          </a:lnTo>
                          <a:lnTo>
                            <a:pt x="64" y="322"/>
                          </a:lnTo>
                          <a:lnTo>
                            <a:pt x="136" y="354"/>
                          </a:lnTo>
                          <a:lnTo>
                            <a:pt x="206" y="312"/>
                          </a:lnTo>
                          <a:lnTo>
                            <a:pt x="236" y="148"/>
                          </a:lnTo>
                          <a:lnTo>
                            <a:pt x="266" y="172"/>
                          </a:lnTo>
                          <a:lnTo>
                            <a:pt x="294" y="102"/>
                          </a:lnTo>
                          <a:lnTo>
                            <a:pt x="336" y="40"/>
                          </a:lnTo>
                          <a:lnTo>
                            <a:pt x="376" y="40"/>
                          </a:lnTo>
                          <a:lnTo>
                            <a:pt x="392" y="18"/>
                          </a:lnTo>
                          <a:lnTo>
                            <a:pt x="346" y="8"/>
                          </a:lnTo>
                          <a:lnTo>
                            <a:pt x="240" y="64"/>
                          </a:lnTo>
                          <a:lnTo>
                            <a:pt x="214" y="18"/>
                          </a:lnTo>
                          <a:lnTo>
                            <a:pt x="126" y="48"/>
                          </a:lnTo>
                          <a:lnTo>
                            <a:pt x="110" y="0"/>
                          </a:lnTo>
                          <a:lnTo>
                            <a:pt x="98" y="76"/>
                          </a:lnTo>
                          <a:lnTo>
                            <a:pt x="6" y="268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0" name="Freeform 3031">
                      <a:extLst>
                        <a:ext uri="{FF2B5EF4-FFF2-40B4-BE49-F238E27FC236}">
                          <a16:creationId xmlns:a16="http://schemas.microsoft.com/office/drawing/2014/main" id="{3887C452-554F-3D3F-C33E-C981649035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14" y="194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6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6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1" name="Freeform 3032">
                      <a:extLst>
                        <a:ext uri="{FF2B5EF4-FFF2-40B4-BE49-F238E27FC236}">
                          <a16:creationId xmlns:a16="http://schemas.microsoft.com/office/drawing/2014/main" id="{B3F30279-B513-56D5-FC22-933AD616E8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2" y="1679"/>
                      <a:ext cx="12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12" y="2"/>
                        </a:cxn>
                        <a:cxn ang="0">
                          <a:pos x="10" y="0"/>
                        </a:cxn>
                        <a:cxn ang="0">
                          <a:pos x="0" y="78"/>
                        </a:cxn>
                      </a:cxnLst>
                      <a:rect l="0" t="0" r="r" b="b"/>
                      <a:pathLst>
                        <a:path w="12" h="78">
                          <a:moveTo>
                            <a:pt x="0" y="78"/>
                          </a:moveTo>
                          <a:lnTo>
                            <a:pt x="12" y="2"/>
                          </a:lnTo>
                          <a:lnTo>
                            <a:pt x="1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2" name="Freeform 3033">
                      <a:extLst>
                        <a:ext uri="{FF2B5EF4-FFF2-40B4-BE49-F238E27FC236}">
                          <a16:creationId xmlns:a16="http://schemas.microsoft.com/office/drawing/2014/main" id="{A077BBFB-23DC-C025-59AE-5C5EAF42FA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20" y="1757"/>
                      <a:ext cx="92" cy="192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60"/>
                        </a:cxn>
                        <a:cxn ang="0">
                          <a:pos x="0" y="192"/>
                        </a:cxn>
                        <a:cxn ang="0">
                          <a:pos x="92" y="0"/>
                        </a:cxn>
                        <a:cxn ang="0">
                          <a:pos x="58" y="60"/>
                        </a:cxn>
                      </a:cxnLst>
                      <a:rect l="0" t="0" r="r" b="b"/>
                      <a:pathLst>
                        <a:path w="92" h="192">
                          <a:moveTo>
                            <a:pt x="58" y="60"/>
                          </a:moveTo>
                          <a:lnTo>
                            <a:pt x="0" y="192"/>
                          </a:lnTo>
                          <a:lnTo>
                            <a:pt x="92" y="0"/>
                          </a:lnTo>
                          <a:lnTo>
                            <a:pt x="58" y="6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3" name="Freeform 3034">
                      <a:extLst>
                        <a:ext uri="{FF2B5EF4-FFF2-40B4-BE49-F238E27FC236}">
                          <a16:creationId xmlns:a16="http://schemas.microsoft.com/office/drawing/2014/main" id="{E22C76A6-DA64-3E24-2650-CFDC4273F9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22" y="1671"/>
                      <a:ext cx="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6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4" name="Freeform 3035">
                      <a:extLst>
                        <a:ext uri="{FF2B5EF4-FFF2-40B4-BE49-F238E27FC236}">
                          <a16:creationId xmlns:a16="http://schemas.microsoft.com/office/drawing/2014/main" id="{1CF76F85-9E3E-771D-F2C5-8B1E8D1D88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22" y="1471"/>
                      <a:ext cx="396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282" y="50"/>
                        </a:cxn>
                        <a:cxn ang="0">
                          <a:pos x="234" y="78"/>
                        </a:cxn>
                        <a:cxn ang="0">
                          <a:pos x="206" y="104"/>
                        </a:cxn>
                        <a:cxn ang="0">
                          <a:pos x="142" y="84"/>
                        </a:cxn>
                        <a:cxn ang="0">
                          <a:pos x="0" y="128"/>
                        </a:cxn>
                        <a:cxn ang="0">
                          <a:pos x="66" y="422"/>
                        </a:cxn>
                        <a:cxn ang="0">
                          <a:pos x="172" y="460"/>
                        </a:cxn>
                        <a:cxn ang="0">
                          <a:pos x="264" y="448"/>
                        </a:cxn>
                        <a:cxn ang="0">
                          <a:pos x="298" y="468"/>
                        </a:cxn>
                        <a:cxn ang="0">
                          <a:pos x="354" y="344"/>
                        </a:cxn>
                        <a:cxn ang="0">
                          <a:pos x="386" y="284"/>
                        </a:cxn>
                        <a:cxn ang="0">
                          <a:pos x="396" y="200"/>
                        </a:cxn>
                        <a:cxn ang="0">
                          <a:pos x="332" y="22"/>
                        </a:cxn>
                        <a:cxn ang="0">
                          <a:pos x="324" y="0"/>
                        </a:cxn>
                        <a:cxn ang="0">
                          <a:pos x="282" y="50"/>
                        </a:cxn>
                      </a:cxnLst>
                      <a:rect l="0" t="0" r="r" b="b"/>
                      <a:pathLst>
                        <a:path w="396" h="468">
                          <a:moveTo>
                            <a:pt x="282" y="50"/>
                          </a:moveTo>
                          <a:lnTo>
                            <a:pt x="234" y="78"/>
                          </a:lnTo>
                          <a:lnTo>
                            <a:pt x="206" y="104"/>
                          </a:lnTo>
                          <a:lnTo>
                            <a:pt x="142" y="84"/>
                          </a:lnTo>
                          <a:lnTo>
                            <a:pt x="0" y="128"/>
                          </a:lnTo>
                          <a:lnTo>
                            <a:pt x="66" y="422"/>
                          </a:lnTo>
                          <a:lnTo>
                            <a:pt x="172" y="460"/>
                          </a:lnTo>
                          <a:lnTo>
                            <a:pt x="264" y="448"/>
                          </a:lnTo>
                          <a:lnTo>
                            <a:pt x="298" y="468"/>
                          </a:lnTo>
                          <a:lnTo>
                            <a:pt x="354" y="344"/>
                          </a:lnTo>
                          <a:lnTo>
                            <a:pt x="386" y="284"/>
                          </a:lnTo>
                          <a:lnTo>
                            <a:pt x="396" y="200"/>
                          </a:lnTo>
                          <a:lnTo>
                            <a:pt x="332" y="22"/>
                          </a:lnTo>
                          <a:lnTo>
                            <a:pt x="324" y="0"/>
                          </a:lnTo>
                          <a:lnTo>
                            <a:pt x="282" y="5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5" name="Freeform 3036">
                      <a:extLst>
                        <a:ext uri="{FF2B5EF4-FFF2-40B4-BE49-F238E27FC236}">
                          <a16:creationId xmlns:a16="http://schemas.microsoft.com/office/drawing/2014/main" id="{BA93915A-2573-EE81-F976-6A05DA611F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6" name="Freeform 3037">
                      <a:extLst>
                        <a:ext uri="{FF2B5EF4-FFF2-40B4-BE49-F238E27FC236}">
                          <a16:creationId xmlns:a16="http://schemas.microsoft.com/office/drawing/2014/main" id="{CC6D717F-A0F5-4376-6DFA-7A8D1612D5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7" name="Freeform 3038">
                      <a:extLst>
                        <a:ext uri="{FF2B5EF4-FFF2-40B4-BE49-F238E27FC236}">
                          <a16:creationId xmlns:a16="http://schemas.microsoft.com/office/drawing/2014/main" id="{5166DBC4-C084-2CF4-E18F-5EB368D8B6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34" y="1321"/>
                      <a:ext cx="472" cy="260"/>
                    </a:xfrm>
                    <a:custGeom>
                      <a:avLst/>
                      <a:gdLst/>
                      <a:ahLst/>
                      <a:cxnLst>
                        <a:cxn ang="0">
                          <a:pos x="472" y="190"/>
                        </a:cxn>
                        <a:cxn ang="0">
                          <a:pos x="434" y="138"/>
                        </a:cxn>
                        <a:cxn ang="0">
                          <a:pos x="444" y="68"/>
                        </a:cxn>
                        <a:cxn ang="0">
                          <a:pos x="364" y="0"/>
                        </a:cxn>
                        <a:cxn ang="0">
                          <a:pos x="0" y="120"/>
                        </a:cxn>
                        <a:cxn ang="0">
                          <a:pos x="364" y="4"/>
                        </a:cxn>
                        <a:cxn ang="0">
                          <a:pos x="440" y="70"/>
                        </a:cxn>
                        <a:cxn ang="0">
                          <a:pos x="430" y="138"/>
                        </a:cxn>
                        <a:cxn ang="0">
                          <a:pos x="470" y="190"/>
                        </a:cxn>
                        <a:cxn ang="0">
                          <a:pos x="442" y="260"/>
                        </a:cxn>
                        <a:cxn ang="0">
                          <a:pos x="444" y="258"/>
                        </a:cxn>
                        <a:cxn ang="0">
                          <a:pos x="472" y="190"/>
                        </a:cxn>
                      </a:cxnLst>
                      <a:rect l="0" t="0" r="r" b="b"/>
                      <a:pathLst>
                        <a:path w="472" h="260">
                          <a:moveTo>
                            <a:pt x="472" y="190"/>
                          </a:moveTo>
                          <a:lnTo>
                            <a:pt x="434" y="138"/>
                          </a:lnTo>
                          <a:lnTo>
                            <a:pt x="444" y="68"/>
                          </a:lnTo>
                          <a:lnTo>
                            <a:pt x="364" y="0"/>
                          </a:lnTo>
                          <a:lnTo>
                            <a:pt x="0" y="120"/>
                          </a:lnTo>
                          <a:lnTo>
                            <a:pt x="364" y="4"/>
                          </a:lnTo>
                          <a:lnTo>
                            <a:pt x="440" y="70"/>
                          </a:lnTo>
                          <a:lnTo>
                            <a:pt x="430" y="138"/>
                          </a:lnTo>
                          <a:lnTo>
                            <a:pt x="470" y="190"/>
                          </a:lnTo>
                          <a:lnTo>
                            <a:pt x="442" y="260"/>
                          </a:lnTo>
                          <a:lnTo>
                            <a:pt x="444" y="258"/>
                          </a:lnTo>
                          <a:lnTo>
                            <a:pt x="472" y="19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8" name="Freeform 3039">
                      <a:extLst>
                        <a:ext uri="{FF2B5EF4-FFF2-40B4-BE49-F238E27FC236}">
                          <a16:creationId xmlns:a16="http://schemas.microsoft.com/office/drawing/2014/main" id="{06A62F09-C2BE-166F-3046-710442DAC4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16" y="1325"/>
                      <a:ext cx="382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2"/>
                        </a:cxn>
                        <a:cxn ang="0">
                          <a:pos x="16" y="120"/>
                        </a:cxn>
                        <a:cxn ang="0">
                          <a:pos x="382" y="0"/>
                        </a:cxn>
                        <a:cxn ang="0">
                          <a:pos x="18" y="116"/>
                        </a:cxn>
                        <a:cxn ang="0">
                          <a:pos x="2" y="70"/>
                        </a:cxn>
                        <a:cxn ang="0">
                          <a:pos x="0" y="72"/>
                        </a:cxn>
                      </a:cxnLst>
                      <a:rect l="0" t="0" r="r" b="b"/>
                      <a:pathLst>
                        <a:path w="382" h="120">
                          <a:moveTo>
                            <a:pt x="0" y="72"/>
                          </a:moveTo>
                          <a:lnTo>
                            <a:pt x="16" y="120"/>
                          </a:lnTo>
                          <a:lnTo>
                            <a:pt x="382" y="0"/>
                          </a:lnTo>
                          <a:lnTo>
                            <a:pt x="18" y="116"/>
                          </a:lnTo>
                          <a:lnTo>
                            <a:pt x="2" y="70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09" name="Freeform 3040">
                      <a:extLst>
                        <a:ext uri="{FF2B5EF4-FFF2-40B4-BE49-F238E27FC236}">
                          <a16:creationId xmlns:a16="http://schemas.microsoft.com/office/drawing/2014/main" id="{FDC7255D-57E8-1758-4B65-6FB483137E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46" y="1581"/>
                      <a:ext cx="126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62" y="168"/>
                        </a:cxn>
                        <a:cxn ang="0">
                          <a:pos x="126" y="142"/>
                        </a:cxn>
                        <a:cxn ang="0">
                          <a:pos x="126" y="80"/>
                        </a:cxn>
                        <a:cxn ang="0">
                          <a:pos x="30" y="2"/>
                        </a:cxn>
                        <a:cxn ang="0">
                          <a:pos x="30" y="0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126" h="168">
                          <a:moveTo>
                            <a:pt x="0" y="10"/>
                          </a:moveTo>
                          <a:lnTo>
                            <a:pt x="62" y="168"/>
                          </a:lnTo>
                          <a:lnTo>
                            <a:pt x="126" y="142"/>
                          </a:lnTo>
                          <a:lnTo>
                            <a:pt x="126" y="80"/>
                          </a:lnTo>
                          <a:lnTo>
                            <a:pt x="30" y="2"/>
                          </a:lnTo>
                          <a:lnTo>
                            <a:pt x="30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0" name="Freeform 3041">
                      <a:extLst>
                        <a:ext uri="{FF2B5EF4-FFF2-40B4-BE49-F238E27FC236}">
                          <a16:creationId xmlns:a16="http://schemas.microsoft.com/office/drawing/2014/main" id="{9FC60541-A1F3-8E53-FB7C-179556F12A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6" y="1325"/>
                      <a:ext cx="558" cy="398"/>
                    </a:xfrm>
                    <a:custGeom>
                      <a:avLst/>
                      <a:gdLst/>
                      <a:ahLst/>
                      <a:cxnLst>
                        <a:cxn ang="0">
                          <a:pos x="528" y="66"/>
                        </a:cxn>
                        <a:cxn ang="0">
                          <a:pos x="452" y="0"/>
                        </a:cxn>
                        <a:cxn ang="0">
                          <a:pos x="86" y="120"/>
                        </a:cxn>
                        <a:cxn ang="0">
                          <a:pos x="70" y="72"/>
                        </a:cxn>
                        <a:cxn ang="0">
                          <a:pos x="72" y="70"/>
                        </a:cxn>
                        <a:cxn ang="0">
                          <a:pos x="88" y="116"/>
                        </a:cxn>
                        <a:cxn ang="0">
                          <a:pos x="72" y="64"/>
                        </a:cxn>
                        <a:cxn ang="0">
                          <a:pos x="0" y="146"/>
                        </a:cxn>
                        <a:cxn ang="0">
                          <a:pos x="8" y="168"/>
                        </a:cxn>
                        <a:cxn ang="0">
                          <a:pos x="2" y="150"/>
                        </a:cxn>
                        <a:cxn ang="0">
                          <a:pos x="4" y="144"/>
                        </a:cxn>
                        <a:cxn ang="0">
                          <a:pos x="78" y="344"/>
                        </a:cxn>
                        <a:cxn ang="0">
                          <a:pos x="76" y="346"/>
                        </a:cxn>
                        <a:cxn ang="0">
                          <a:pos x="78" y="348"/>
                        </a:cxn>
                        <a:cxn ang="0">
                          <a:pos x="96" y="398"/>
                        </a:cxn>
                        <a:cxn ang="0">
                          <a:pos x="182" y="372"/>
                        </a:cxn>
                        <a:cxn ang="0">
                          <a:pos x="180" y="372"/>
                        </a:cxn>
                        <a:cxn ang="0">
                          <a:pos x="498" y="262"/>
                        </a:cxn>
                        <a:cxn ang="0">
                          <a:pos x="498" y="262"/>
                        </a:cxn>
                        <a:cxn ang="0">
                          <a:pos x="498" y="262"/>
                        </a:cxn>
                        <a:cxn ang="0">
                          <a:pos x="528" y="252"/>
                        </a:cxn>
                        <a:cxn ang="0">
                          <a:pos x="558" y="186"/>
                        </a:cxn>
                        <a:cxn ang="0">
                          <a:pos x="518" y="134"/>
                        </a:cxn>
                        <a:cxn ang="0">
                          <a:pos x="528" y="66"/>
                        </a:cxn>
                      </a:cxnLst>
                      <a:rect l="0" t="0" r="r" b="b"/>
                      <a:pathLst>
                        <a:path w="558" h="398">
                          <a:moveTo>
                            <a:pt x="528" y="66"/>
                          </a:moveTo>
                          <a:lnTo>
                            <a:pt x="452" y="0"/>
                          </a:lnTo>
                          <a:lnTo>
                            <a:pt x="86" y="120"/>
                          </a:lnTo>
                          <a:lnTo>
                            <a:pt x="70" y="72"/>
                          </a:lnTo>
                          <a:lnTo>
                            <a:pt x="72" y="70"/>
                          </a:lnTo>
                          <a:lnTo>
                            <a:pt x="88" y="116"/>
                          </a:lnTo>
                          <a:lnTo>
                            <a:pt x="72" y="64"/>
                          </a:lnTo>
                          <a:lnTo>
                            <a:pt x="0" y="146"/>
                          </a:lnTo>
                          <a:lnTo>
                            <a:pt x="8" y="168"/>
                          </a:lnTo>
                          <a:lnTo>
                            <a:pt x="2" y="150"/>
                          </a:lnTo>
                          <a:lnTo>
                            <a:pt x="4" y="144"/>
                          </a:lnTo>
                          <a:lnTo>
                            <a:pt x="78" y="344"/>
                          </a:lnTo>
                          <a:lnTo>
                            <a:pt x="76" y="346"/>
                          </a:lnTo>
                          <a:lnTo>
                            <a:pt x="78" y="348"/>
                          </a:lnTo>
                          <a:lnTo>
                            <a:pt x="96" y="398"/>
                          </a:lnTo>
                          <a:lnTo>
                            <a:pt x="182" y="372"/>
                          </a:lnTo>
                          <a:lnTo>
                            <a:pt x="180" y="372"/>
                          </a:lnTo>
                          <a:lnTo>
                            <a:pt x="498" y="262"/>
                          </a:lnTo>
                          <a:lnTo>
                            <a:pt x="498" y="262"/>
                          </a:lnTo>
                          <a:lnTo>
                            <a:pt x="498" y="262"/>
                          </a:lnTo>
                          <a:lnTo>
                            <a:pt x="528" y="252"/>
                          </a:lnTo>
                          <a:lnTo>
                            <a:pt x="558" y="186"/>
                          </a:lnTo>
                          <a:lnTo>
                            <a:pt x="518" y="134"/>
                          </a:lnTo>
                          <a:lnTo>
                            <a:pt x="528" y="6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65000"/>
                      </a:schemeClr>
                    </a:solidFill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1" name="Freeform 3042">
                      <a:extLst>
                        <a:ext uri="{FF2B5EF4-FFF2-40B4-BE49-F238E27FC236}">
                          <a16:creationId xmlns:a16="http://schemas.microsoft.com/office/drawing/2014/main" id="{983EE06F-578B-711A-0CF4-CCE51AEACB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2" name="Freeform 3043">
                      <a:extLst>
                        <a:ext uri="{FF2B5EF4-FFF2-40B4-BE49-F238E27FC236}">
                          <a16:creationId xmlns:a16="http://schemas.microsoft.com/office/drawing/2014/main" id="{06378E65-5BC7-42C3-288A-EFA339C1E1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82" y="1389"/>
                      <a:ext cx="74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74" y="18"/>
                        </a:cxn>
                        <a:cxn ang="0">
                          <a:pos x="14" y="4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74" h="18">
                          <a:moveTo>
                            <a:pt x="0" y="2"/>
                          </a:moveTo>
                          <a:lnTo>
                            <a:pt x="74" y="18"/>
                          </a:lnTo>
                          <a:lnTo>
                            <a:pt x="14" y="4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3" name="Freeform 3044">
                      <a:extLst>
                        <a:ext uri="{FF2B5EF4-FFF2-40B4-BE49-F238E27FC236}">
                          <a16:creationId xmlns:a16="http://schemas.microsoft.com/office/drawing/2014/main" id="{0154E74A-21B6-9C82-B78A-57EB445A08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4" name="Freeform 3045">
                      <a:extLst>
                        <a:ext uri="{FF2B5EF4-FFF2-40B4-BE49-F238E27FC236}">
                          <a16:creationId xmlns:a16="http://schemas.microsoft.com/office/drawing/2014/main" id="{14D5F44B-D58F-FA47-E388-BB3693C612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6" y="1407"/>
                      <a:ext cx="50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2"/>
                        </a:cxn>
                        <a:cxn ang="0">
                          <a:pos x="0" y="0"/>
                        </a:cxn>
                        <a:cxn ang="0">
                          <a:pos x="50" y="14"/>
                        </a:cxn>
                        <a:cxn ang="0">
                          <a:pos x="50" y="12"/>
                        </a:cxn>
                      </a:cxnLst>
                      <a:rect l="0" t="0" r="r" b="b"/>
                      <a:pathLst>
                        <a:path w="50" h="14">
                          <a:moveTo>
                            <a:pt x="50" y="12"/>
                          </a:moveTo>
                          <a:lnTo>
                            <a:pt x="0" y="0"/>
                          </a:lnTo>
                          <a:lnTo>
                            <a:pt x="50" y="14"/>
                          </a:lnTo>
                          <a:lnTo>
                            <a:pt x="50" y="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5" name="Freeform 3046">
                      <a:extLst>
                        <a:ext uri="{FF2B5EF4-FFF2-40B4-BE49-F238E27FC236}">
                          <a16:creationId xmlns:a16="http://schemas.microsoft.com/office/drawing/2014/main" id="{6F3E341E-5050-5FE6-85DC-1C971DD267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68" y="1387"/>
                      <a:ext cx="138" cy="26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"/>
                        </a:cxn>
                        <a:cxn ang="0">
                          <a:pos x="0" y="72"/>
                        </a:cxn>
                        <a:cxn ang="0">
                          <a:pos x="38" y="124"/>
                        </a:cxn>
                        <a:cxn ang="0">
                          <a:pos x="10" y="192"/>
                        </a:cxn>
                        <a:cxn ang="0">
                          <a:pos x="8" y="194"/>
                        </a:cxn>
                        <a:cxn ang="0">
                          <a:pos x="8" y="196"/>
                        </a:cxn>
                        <a:cxn ang="0">
                          <a:pos x="10" y="194"/>
                        </a:cxn>
                        <a:cxn ang="0">
                          <a:pos x="104" y="268"/>
                        </a:cxn>
                        <a:cxn ang="0">
                          <a:pos x="104" y="226"/>
                        </a:cxn>
                        <a:cxn ang="0">
                          <a:pos x="134" y="80"/>
                        </a:cxn>
                        <a:cxn ang="0">
                          <a:pos x="104" y="56"/>
                        </a:cxn>
                        <a:cxn ang="0">
                          <a:pos x="136" y="40"/>
                        </a:cxn>
                        <a:cxn ang="0">
                          <a:pos x="138" y="34"/>
                        </a:cxn>
                        <a:cxn ang="0">
                          <a:pos x="88" y="20"/>
                        </a:cxn>
                        <a:cxn ang="0">
                          <a:pos x="14" y="4"/>
                        </a:cxn>
                        <a:cxn ang="0">
                          <a:pos x="14" y="2"/>
                        </a:cxn>
                        <a:cxn ang="0">
                          <a:pos x="28" y="6"/>
                        </a:cxn>
                        <a:cxn ang="0">
                          <a:pos x="6" y="0"/>
                        </a:cxn>
                        <a:cxn ang="0">
                          <a:pos x="10" y="2"/>
                        </a:cxn>
                      </a:cxnLst>
                      <a:rect l="0" t="0" r="r" b="b"/>
                      <a:pathLst>
                        <a:path w="138" h="268">
                          <a:moveTo>
                            <a:pt x="10" y="2"/>
                          </a:moveTo>
                          <a:lnTo>
                            <a:pt x="0" y="72"/>
                          </a:lnTo>
                          <a:lnTo>
                            <a:pt x="38" y="124"/>
                          </a:lnTo>
                          <a:lnTo>
                            <a:pt x="10" y="192"/>
                          </a:lnTo>
                          <a:lnTo>
                            <a:pt x="8" y="194"/>
                          </a:lnTo>
                          <a:lnTo>
                            <a:pt x="8" y="196"/>
                          </a:lnTo>
                          <a:lnTo>
                            <a:pt x="10" y="194"/>
                          </a:lnTo>
                          <a:lnTo>
                            <a:pt x="104" y="268"/>
                          </a:lnTo>
                          <a:lnTo>
                            <a:pt x="104" y="226"/>
                          </a:lnTo>
                          <a:lnTo>
                            <a:pt x="134" y="80"/>
                          </a:lnTo>
                          <a:lnTo>
                            <a:pt x="104" y="56"/>
                          </a:lnTo>
                          <a:lnTo>
                            <a:pt x="136" y="40"/>
                          </a:lnTo>
                          <a:lnTo>
                            <a:pt x="138" y="34"/>
                          </a:lnTo>
                          <a:lnTo>
                            <a:pt x="88" y="20"/>
                          </a:lnTo>
                          <a:lnTo>
                            <a:pt x="14" y="4"/>
                          </a:lnTo>
                          <a:lnTo>
                            <a:pt x="14" y="2"/>
                          </a:lnTo>
                          <a:lnTo>
                            <a:pt x="28" y="6"/>
                          </a:lnTo>
                          <a:lnTo>
                            <a:pt x="6" y="0"/>
                          </a:lnTo>
                          <a:lnTo>
                            <a:pt x="1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6" name="Freeform 3047">
                      <a:extLst>
                        <a:ext uri="{FF2B5EF4-FFF2-40B4-BE49-F238E27FC236}">
                          <a16:creationId xmlns:a16="http://schemas.microsoft.com/office/drawing/2014/main" id="{711427B9-7B35-AE37-73C0-A90B42A2CE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12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82"/>
                        </a:cxn>
                        <a:cxn ang="0">
                          <a:pos x="0" y="0"/>
                        </a:cxn>
                        <a:cxn ang="0">
                          <a:pos x="6" y="58"/>
                        </a:cxn>
                        <a:cxn ang="0">
                          <a:pos x="12" y="82"/>
                        </a:cxn>
                      </a:cxnLst>
                      <a:rect l="0" t="0" r="r" b="b"/>
                      <a:pathLst>
                        <a:path w="12" h="82">
                          <a:moveTo>
                            <a:pt x="12" y="82"/>
                          </a:moveTo>
                          <a:lnTo>
                            <a:pt x="0" y="0"/>
                          </a:lnTo>
                          <a:lnTo>
                            <a:pt x="6" y="58"/>
                          </a:lnTo>
                          <a:lnTo>
                            <a:pt x="12" y="8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7" name="Freeform 3048">
                      <a:extLst>
                        <a:ext uri="{FF2B5EF4-FFF2-40B4-BE49-F238E27FC236}">
                          <a16:creationId xmlns:a16="http://schemas.microsoft.com/office/drawing/2014/main" id="{8A6F7DFF-3EB7-1DB0-7B88-F8D372E654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8" y="34"/>
                        </a:cxn>
                        <a:cxn ang="0">
                          <a:pos x="38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38" y="132"/>
                          </a:move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8" y="34"/>
                          </a:lnTo>
                          <a:lnTo>
                            <a:pt x="38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8" name="Freeform 3049">
                      <a:extLst>
                        <a:ext uri="{FF2B5EF4-FFF2-40B4-BE49-F238E27FC236}">
                          <a16:creationId xmlns:a16="http://schemas.microsoft.com/office/drawing/2014/main" id="{351B367F-2420-700C-9165-D34C753AA2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8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3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8" y="34"/>
                        </a:cxn>
                      </a:cxnLst>
                      <a:rect l="0" t="0" r="r" b="b"/>
                      <a:pathLst>
                        <a:path w="8" h="34">
                          <a:moveTo>
                            <a:pt x="8" y="34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8" y="3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19" name="Freeform 3050">
                      <a:extLst>
                        <a:ext uri="{FF2B5EF4-FFF2-40B4-BE49-F238E27FC236}">
                          <a16:creationId xmlns:a16="http://schemas.microsoft.com/office/drawing/2014/main" id="{5B51C160-AD39-2509-B51E-9E72E11359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6" y="1335"/>
                      <a:ext cx="50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54"/>
                        </a:cxn>
                        <a:cxn ang="0">
                          <a:pos x="0" y="0"/>
                        </a:cxn>
                        <a:cxn ang="0">
                          <a:pos x="46" y="50"/>
                        </a:cxn>
                        <a:cxn ang="0">
                          <a:pos x="50" y="54"/>
                        </a:cxn>
                      </a:cxnLst>
                      <a:rect l="0" t="0" r="r" b="b"/>
                      <a:pathLst>
                        <a:path w="50" h="54">
                          <a:moveTo>
                            <a:pt x="50" y="54"/>
                          </a:moveTo>
                          <a:lnTo>
                            <a:pt x="0" y="0"/>
                          </a:lnTo>
                          <a:lnTo>
                            <a:pt x="46" y="50"/>
                          </a:lnTo>
                          <a:lnTo>
                            <a:pt x="50" y="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  <p:sp>
                  <p:nvSpPr>
                    <p:cNvPr id="220" name="Freeform 3051">
                      <a:extLst>
                        <a:ext uri="{FF2B5EF4-FFF2-40B4-BE49-F238E27FC236}">
                          <a16:creationId xmlns:a16="http://schemas.microsoft.com/office/drawing/2014/main" id="{B0FA048E-4432-7B08-A3D4-AA3FA85CC3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0" y="1311"/>
                      <a:ext cx="52" cy="7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6"/>
                        </a:cxn>
                        <a:cxn ang="0">
                          <a:pos x="52" y="74"/>
                        </a:cxn>
                        <a:cxn ang="0">
                          <a:pos x="6" y="24"/>
                        </a:cxn>
                        <a:cxn ang="0">
                          <a:pos x="0" y="0"/>
                        </a:cxn>
                        <a:cxn ang="0">
                          <a:pos x="4" y="26"/>
                        </a:cxn>
                      </a:cxnLst>
                      <a:rect l="0" t="0" r="r" b="b"/>
                      <a:pathLst>
                        <a:path w="52" h="74">
                          <a:moveTo>
                            <a:pt x="4" y="26"/>
                          </a:moveTo>
                          <a:lnTo>
                            <a:pt x="52" y="74"/>
                          </a:lnTo>
                          <a:lnTo>
                            <a:pt x="6" y="24"/>
                          </a:lnTo>
                          <a:lnTo>
                            <a:pt x="0" y="0"/>
                          </a:lnTo>
                          <a:lnTo>
                            <a:pt x="4" y="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itchFamily="-97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6" name="Line 3080">
                    <a:extLst>
                      <a:ext uri="{FF2B5EF4-FFF2-40B4-BE49-F238E27FC236}">
                        <a16:creationId xmlns:a16="http://schemas.microsoft.com/office/drawing/2014/main" id="{F3850DB1-7624-3B21-9511-4B2C8C972B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60909" y="5385612"/>
                    <a:ext cx="1493" cy="1493"/>
                  </a:xfrm>
                  <a:prstGeom prst="line">
                    <a:avLst/>
                  </a:prstGeom>
                  <a:grpFill/>
                  <a:ln w="12700" cmpd="sng">
                    <a:solidFill>
                      <a:schemeClr val="tx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itchFamily="-97" charset="-128"/>
                      <a:cs typeface="+mn-cs"/>
                    </a:endParaRPr>
                  </a:p>
                </p:txBody>
              </p:sp>
            </p:grpSp>
            <p:sp>
              <p:nvSpPr>
                <p:cNvPr id="21" name="Line 3117">
                  <a:extLst>
                    <a:ext uri="{FF2B5EF4-FFF2-40B4-BE49-F238E27FC236}">
                      <a16:creationId xmlns:a16="http://schemas.microsoft.com/office/drawing/2014/main" id="{DF588BE0-CEF6-5399-74B8-49B7F2AF0D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7449" y="1089044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22" name="Line 3118">
                  <a:extLst>
                    <a:ext uri="{FF2B5EF4-FFF2-40B4-BE49-F238E27FC236}">
                      <a16:creationId xmlns:a16="http://schemas.microsoft.com/office/drawing/2014/main" id="{C585BD3F-A007-3C28-A8D4-4F2A0672E8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7449" y="1089044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23" name="Line 3119">
                  <a:extLst>
                    <a:ext uri="{FF2B5EF4-FFF2-40B4-BE49-F238E27FC236}">
                      <a16:creationId xmlns:a16="http://schemas.microsoft.com/office/drawing/2014/main" id="{9BFA41DB-E1D3-5D4D-6D3F-8CC7B7711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75804" y="1954760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24" name="Line 3120">
                  <a:extLst>
                    <a:ext uri="{FF2B5EF4-FFF2-40B4-BE49-F238E27FC236}">
                      <a16:creationId xmlns:a16="http://schemas.microsoft.com/office/drawing/2014/main" id="{F53EF8C3-4650-0EA4-FEE9-840364010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40002" y="1742809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itchFamily="-97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8FC44E1D-381D-29BA-36DE-8BA9D9B717D6}"/>
              </a:ext>
            </a:extLst>
          </p:cNvPr>
          <p:cNvSpPr txBox="1"/>
          <p:nvPr/>
        </p:nvSpPr>
        <p:spPr>
          <a:xfrm>
            <a:off x="1466411" y="4094280"/>
            <a:ext cx="11506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Full Membership</a:t>
            </a:r>
          </a:p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</a:rPr>
              <a:t>30K/year</a:t>
            </a:r>
          </a:p>
          <a:p>
            <a:pPr marL="914400" lvl="1" indent="-457200"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1"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Requesting $30K/year for 5 years ($150,000 total)</a:t>
            </a:r>
          </a:p>
          <a:p>
            <a:pPr lvl="1" algn="ctr">
              <a:defRPr/>
            </a:pPr>
            <a:r>
              <a:rPr lang="en-US" sz="2400" b="1" dirty="0">
                <a:solidFill>
                  <a:schemeClr val="tx2"/>
                </a:solidFill>
              </a:rPr>
              <a:t>FY2026, FY2027, FY2028, FY2029, FY2030</a:t>
            </a:r>
          </a:p>
          <a:p>
            <a:pPr lvl="1" algn="ctr">
              <a:defRPr/>
            </a:pPr>
            <a:r>
              <a:rPr lang="en-US" sz="2400" dirty="0">
                <a:solidFill>
                  <a:schemeClr val="tx2"/>
                </a:solidFill>
              </a:rPr>
              <a:t>100% SPR Funding Expected – no match required</a:t>
            </a:r>
          </a:p>
          <a:p>
            <a:pPr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3" name="Graphic 222" descr="Checkmark with solid fill">
            <a:extLst>
              <a:ext uri="{FF2B5EF4-FFF2-40B4-BE49-F238E27FC236}">
                <a16:creationId xmlns:a16="http://schemas.microsoft.com/office/drawing/2014/main" id="{BAAE7975-35A3-023D-D1D2-945D22C4E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4495" y="4558772"/>
            <a:ext cx="298491" cy="2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9735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DOT.potx" id="{83C4B8C0-3DC7-488E-A5CE-08B16419B760}" vid="{638D8742-0BCB-4604-88EF-DAAC7DD07D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746FED572E44F8665D7244CC0D2D7" ma:contentTypeVersion="5" ma:contentTypeDescription="Create a new document." ma:contentTypeScope="" ma:versionID="ea0ebf998a71e9da2e3b6ddf537fedca">
  <xsd:schema xmlns:xsd="http://www.w3.org/2001/XMLSchema" xmlns:xs="http://www.w3.org/2001/XMLSchema" xmlns:p="http://schemas.microsoft.com/office/2006/metadata/properties" xmlns:ns3="6aa05064-ae7d-42f2-a230-0206ef8848ca" targetNamespace="http://schemas.microsoft.com/office/2006/metadata/properties" ma:root="true" ma:fieldsID="8356405f492297d1067e357970ea4285" ns3:_="">
    <xsd:import namespace="6aa05064-ae7d-42f2-a230-0206ef8848c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05064-ae7d-42f2-a230-0206ef8848c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6aa05064-ae7d-42f2-a230-0206ef8848c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22B244-8955-45F6-B6AB-1DA726AD1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05064-ae7d-42f2-a230-0206ef884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MnDOT</Template>
  <TotalTime>8599</TotalTime>
  <Words>356</Words>
  <Application>Microsoft Office PowerPoint</Application>
  <PresentationFormat>Widescreen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Minnesota</vt:lpstr>
      <vt:lpstr>Accelerated Pavement Testing Working Group</vt:lpstr>
      <vt:lpstr>Accelerated Pavement Testing (APT) (Types / Common Activities)</vt:lpstr>
      <vt:lpstr>Accelerated Pavement Testing Coordination (Past History)</vt:lpstr>
      <vt:lpstr>Accelerated Pavement Testing Working Group (Proposed Tasks)</vt:lpstr>
      <vt:lpstr>Solicitation 1639</vt:lpstr>
      <vt:lpstr>Accelerated Pavement Testing Working Group (Partners and Timelines)</vt:lpstr>
      <vt:lpstr>Solicitation – 1639 (Commitments to date)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MnROAD 2022 Interstate Test Section Reconstruction Efforts Presentation for AKP40 Committee Meeting</dc:title>
  <dc:subject/>
  <dc:creator>Vrtis, Michael (DOT)</dc:creator>
  <cp:keywords/>
  <dc:description/>
  <cp:lastModifiedBy>Worel, Benjamin (DOT)</cp:lastModifiedBy>
  <cp:revision>274</cp:revision>
  <cp:lastPrinted>2017-03-14T16:27:36Z</cp:lastPrinted>
  <dcterms:created xsi:type="dcterms:W3CDTF">2022-01-07T15:55:56Z</dcterms:created>
  <dcterms:modified xsi:type="dcterms:W3CDTF">2025-07-28T17:51:28Z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0x010100B0E746FED572E44F8665D7244CC0D2D7</vt:lpwstr>
  </property>
</Properties>
</file>