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1"/>
  </p:sldMasterIdLst>
  <p:notesMasterIdLst>
    <p:notesMasterId r:id="rId47"/>
  </p:notesMasterIdLst>
  <p:handoutMasterIdLst>
    <p:handoutMasterId r:id="rId48"/>
  </p:handoutMasterIdLst>
  <p:sldIdLst>
    <p:sldId id="343" r:id="rId2"/>
    <p:sldId id="408" r:id="rId3"/>
    <p:sldId id="448" r:id="rId4"/>
    <p:sldId id="464" r:id="rId5"/>
    <p:sldId id="450" r:id="rId6"/>
    <p:sldId id="371" r:id="rId7"/>
    <p:sldId id="375" r:id="rId8"/>
    <p:sldId id="453" r:id="rId9"/>
    <p:sldId id="452" r:id="rId10"/>
    <p:sldId id="373" r:id="rId11"/>
    <p:sldId id="454" r:id="rId12"/>
    <p:sldId id="462" r:id="rId13"/>
    <p:sldId id="495" r:id="rId14"/>
    <p:sldId id="393" r:id="rId15"/>
    <p:sldId id="383" r:id="rId16"/>
    <p:sldId id="382" r:id="rId17"/>
    <p:sldId id="463" r:id="rId18"/>
    <p:sldId id="381" r:id="rId19"/>
    <p:sldId id="458" r:id="rId20"/>
    <p:sldId id="492" r:id="rId21"/>
    <p:sldId id="469" r:id="rId22"/>
    <p:sldId id="487" r:id="rId23"/>
    <p:sldId id="468" r:id="rId24"/>
    <p:sldId id="466" r:id="rId25"/>
    <p:sldId id="471" r:id="rId26"/>
    <p:sldId id="480" r:id="rId27"/>
    <p:sldId id="493" r:id="rId28"/>
    <p:sldId id="472" r:id="rId29"/>
    <p:sldId id="474" r:id="rId30"/>
    <p:sldId id="475" r:id="rId31"/>
    <p:sldId id="476" r:id="rId32"/>
    <p:sldId id="484" r:id="rId33"/>
    <p:sldId id="477" r:id="rId34"/>
    <p:sldId id="478" r:id="rId35"/>
    <p:sldId id="479" r:id="rId36"/>
    <p:sldId id="494" r:id="rId37"/>
    <p:sldId id="496" r:id="rId38"/>
    <p:sldId id="481" r:id="rId39"/>
    <p:sldId id="482" r:id="rId40"/>
    <p:sldId id="457" r:id="rId41"/>
    <p:sldId id="483" r:id="rId42"/>
    <p:sldId id="489" r:id="rId43"/>
    <p:sldId id="490" r:id="rId44"/>
    <p:sldId id="491" r:id="rId45"/>
    <p:sldId id="427" r:id="rId46"/>
  </p:sldIdLst>
  <p:sldSz cx="12192000" cy="6858000"/>
  <p:notesSz cx="7010400" cy="9296400"/>
  <p:custDataLst>
    <p:tags r:id="rId4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5027"/>
    <a:srgbClr val="000000"/>
    <a:srgbClr val="B10000"/>
    <a:srgbClr val="25804B"/>
    <a:srgbClr val="0D4FC5"/>
    <a:srgbClr val="305A6D"/>
    <a:srgbClr val="024068"/>
    <a:srgbClr val="A4DCFE"/>
    <a:srgbClr val="0371B5"/>
    <a:srgbClr val="194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87437" autoAdjust="0"/>
  </p:normalViewPr>
  <p:slideViewPr>
    <p:cSldViewPr showGuides="1">
      <p:cViewPr varScale="1">
        <p:scale>
          <a:sx n="75" d="100"/>
          <a:sy n="75" d="100"/>
        </p:scale>
        <p:origin x="922" y="43"/>
      </p:cViewPr>
      <p:guideLst>
        <p:guide orient="horz" pos="2544"/>
        <p:guide pos="331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Documents\Projects\APTech%20Pavement%20ME%20User%20Group%20Meetings%2085.33.25\Task%202%20training\webinar%202%20-%20CIR,%20FDR,%20and%20geotextiles\Virginia\grap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Documents\Projects\APTech%20Pavement%20ME%20User%20Group%20Meetings%2085.33.25\Task%202%20training\webinar%202%20-%20CIR,%20FDR,%20and%20geotextiles\Virginia\grap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Documents\Projects\APTech%20Pavement%20ME%20User%20Group%20Meetings%2085.33.25\Task%202%20training\webinar%202%20-%20CIR,%20FDR,%20and%20geotextiles\Virginia\grap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Documents\Projects\APTech%20Pavement%20ME%20User%20Group%20Meetings%2085.33.25\Task%202%20training\webinar%202%20-%20CIR,%20FDR,%20and%20geotextiles\Virginia\grap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Documents\Projects\APTech%20Pavement%20ME%20User%20Group%20Meetings%2085.33.25\Task%202%20training\webinar%202%20-%20CIR,%20FDR,%20and%20geotextiles\Virginia\graph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06200462565942"/>
          <c:y val="3.5455863413534974E-2"/>
          <c:w val="0.82569047062186529"/>
          <c:h val="0.87978085110561888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condition!$A$3:$A$7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condition!$B$3:$B$7</c:f>
              <c:numCache>
                <c:formatCode>General</c:formatCode>
                <c:ptCount val="5"/>
                <c:pt idx="0">
                  <c:v>89</c:v>
                </c:pt>
                <c:pt idx="1">
                  <c:v>55</c:v>
                </c:pt>
                <c:pt idx="2">
                  <c:v>57</c:v>
                </c:pt>
                <c:pt idx="3">
                  <c:v>67</c:v>
                </c:pt>
                <c:pt idx="4">
                  <c:v>72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65F-4638-B7C8-08D8C641FB7C}"/>
            </c:ext>
          </c:extLst>
        </c:ser>
        <c:ser>
          <c:idx val="1"/>
          <c:order val="1"/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condition!$A$3:$A$7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condition!$C$3:$C$7</c:f>
              <c:numCache>
                <c:formatCode>General</c:formatCode>
                <c:ptCount val="5"/>
                <c:pt idx="0">
                  <c:v>130</c:v>
                </c:pt>
                <c:pt idx="1">
                  <c:v>114</c:v>
                </c:pt>
                <c:pt idx="2">
                  <c:v>101</c:v>
                </c:pt>
                <c:pt idx="3">
                  <c:v>226</c:v>
                </c:pt>
                <c:pt idx="4">
                  <c:v>113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65F-4638-B7C8-08D8C641F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0589487"/>
        <c:axId val="1240579087"/>
      </c:scatterChart>
      <c:valAx>
        <c:axId val="1240589487"/>
        <c:scaling>
          <c:orientation val="minMax"/>
          <c:max val="2012"/>
          <c:min val="200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579087"/>
        <c:crosses val="autoZero"/>
        <c:crossBetween val="midCat"/>
        <c:majorUnit val="1"/>
      </c:valAx>
      <c:valAx>
        <c:axId val="1240579087"/>
        <c:scaling>
          <c:orientation val="minMax"/>
          <c:max val="2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IRI (in/mi)</a:t>
                </a:r>
              </a:p>
            </c:rich>
          </c:tx>
          <c:layout>
            <c:manualLayout>
              <c:xMode val="edge"/>
              <c:yMode val="edge"/>
              <c:x val="1.483836777954425E-2"/>
              <c:y val="0.3435170603674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589487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717187964331"/>
          <c:y val="3.5434365083062844E-2"/>
          <c:w val="0.82679866916872935"/>
          <c:h val="0.8798537448598018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10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Sheet1!$A$3:$A$7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Sheet1!$D$3:$D$7</c:f>
              <c:numCache>
                <c:formatCode>General</c:formatCode>
                <c:ptCount val="5"/>
                <c:pt idx="0">
                  <c:v>0.09</c:v>
                </c:pt>
                <c:pt idx="1">
                  <c:v>0.09</c:v>
                </c:pt>
                <c:pt idx="2">
                  <c:v>0.13</c:v>
                </c:pt>
                <c:pt idx="3">
                  <c:v>0.1</c:v>
                </c:pt>
                <c:pt idx="4">
                  <c:v>0.11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01E-4665-B2A1-1DA20D730823}"/>
            </c:ext>
          </c:extLst>
        </c:ser>
        <c:ser>
          <c:idx val="1"/>
          <c:order val="1"/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Sheet1!$A$3:$A$7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Sheet1!$E$3:$E$7</c:f>
              <c:numCache>
                <c:formatCode>General</c:formatCode>
                <c:ptCount val="5"/>
                <c:pt idx="0">
                  <c:v>0.15</c:v>
                </c:pt>
                <c:pt idx="1">
                  <c:v>0.13</c:v>
                </c:pt>
                <c:pt idx="2">
                  <c:v>0.2</c:v>
                </c:pt>
                <c:pt idx="3">
                  <c:v>0.27</c:v>
                </c:pt>
                <c:pt idx="4">
                  <c:v>0.27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E01E-4665-B2A1-1DA20D7308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0589487"/>
        <c:axId val="1240579087"/>
      </c:scatterChart>
      <c:valAx>
        <c:axId val="1240589487"/>
        <c:scaling>
          <c:orientation val="minMax"/>
          <c:max val="2012"/>
          <c:min val="200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579087"/>
        <c:crosses val="autoZero"/>
        <c:crossBetween val="midCat"/>
        <c:majorUnit val="1"/>
      </c:valAx>
      <c:valAx>
        <c:axId val="1240579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Rut Depth (inch)</a:t>
                </a:r>
              </a:p>
            </c:rich>
          </c:tx>
          <c:layout>
            <c:manualLayout>
              <c:xMode val="edge"/>
              <c:yMode val="edge"/>
              <c:x val="1.4843087362171332E-2"/>
              <c:y val="0.319410073740782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589487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30886153598616"/>
          <c:y val="5.0925925925925923E-2"/>
          <c:w val="0.8351900875896261"/>
          <c:h val="0.81163728354710374"/>
        </c:manualLayout>
      </c:layout>
      <c:scatterChart>
        <c:scatterStyle val="lineMarker"/>
        <c:varyColors val="0"/>
        <c:ser>
          <c:idx val="1"/>
          <c:order val="0"/>
          <c:tx>
            <c:v>Alligator Cracking (avg)</c:v>
          </c:tx>
          <c:spPr>
            <a:ln w="19050" cap="rnd">
              <a:solidFill>
                <a:schemeClr val="tx1">
                  <a:lumMod val="50000"/>
                  <a:lumOff val="50000"/>
                </a:schemeClr>
              </a:solidFill>
              <a:prstDash val="dash"/>
              <a:round/>
            </a:ln>
            <a:effectLst/>
          </c:spPr>
          <c:marker>
            <c:symbol val="triangle"/>
            <c:size val="10"/>
            <c:spPr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xVal>
            <c:numRef>
              <c:f>condition!$A$3:$A$7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condition!$H$3:$H$7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590-441A-B9FF-B7E164AFA954}"/>
            </c:ext>
          </c:extLst>
        </c:ser>
        <c:ser>
          <c:idx val="3"/>
          <c:order val="1"/>
          <c:tx>
            <c:v>Alligator Cracking (max)</c:v>
          </c:tx>
          <c:spPr>
            <a:ln w="19050" cap="rnd">
              <a:noFill/>
              <a:round/>
            </a:ln>
            <a:effectLst/>
          </c:spPr>
          <c:marker>
            <c:symbol val="triangle"/>
            <c:size val="10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xVal>
            <c:numRef>
              <c:f>condition!$A$3:$A$7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condition!$I$3:$I$7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</c:v>
                </c:pt>
                <c:pt idx="4">
                  <c:v>14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590-441A-B9FF-B7E164AFA954}"/>
            </c:ext>
          </c:extLst>
        </c:ser>
        <c:ser>
          <c:idx val="0"/>
          <c:order val="2"/>
          <c:tx>
            <c:v>Patching (avg)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condition!$A$3:$A$7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condition!$F$3:$F$7</c:f>
              <c:numCache>
                <c:formatCode>General</c:formatCode>
                <c:ptCount val="5"/>
                <c:pt idx="0">
                  <c:v>8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D590-441A-B9FF-B7E164AFA954}"/>
            </c:ext>
          </c:extLst>
        </c:ser>
        <c:ser>
          <c:idx val="2"/>
          <c:order val="3"/>
          <c:tx>
            <c:v>Patching (max)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condition!$A$3:$A$7</c:f>
              <c:numCache>
                <c:formatCode>General</c:formatCode>
                <c:ptCount val="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</c:numCache>
            </c:numRef>
          </c:xVal>
          <c:yVal>
            <c:numRef>
              <c:f>condition!$G$3:$G$7</c:f>
              <c:numCache>
                <c:formatCode>General</c:formatCode>
                <c:ptCount val="5"/>
                <c:pt idx="0">
                  <c:v>45</c:v>
                </c:pt>
                <c:pt idx="1">
                  <c:v>12</c:v>
                </c:pt>
                <c:pt idx="2">
                  <c:v>0</c:v>
                </c:pt>
                <c:pt idx="3">
                  <c:v>12</c:v>
                </c:pt>
                <c:pt idx="4">
                  <c:v>11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590-441A-B9FF-B7E164AFA9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40589487"/>
        <c:axId val="1240579087"/>
      </c:scatterChart>
      <c:valAx>
        <c:axId val="1240589487"/>
        <c:scaling>
          <c:orientation val="minMax"/>
          <c:max val="2012"/>
          <c:min val="200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51402791605072351"/>
              <c:y val="0.938357764241733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579087"/>
        <c:crosses val="autoZero"/>
        <c:crossBetween val="midCat"/>
        <c:majorUnit val="1"/>
      </c:valAx>
      <c:valAx>
        <c:axId val="1240579087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Wheel Path Patching or Alligator Cracking (%)</a:t>
                </a:r>
              </a:p>
            </c:rich>
          </c:tx>
          <c:layout>
            <c:manualLayout>
              <c:xMode val="edge"/>
              <c:yMode val="edge"/>
              <c:x val="1.743295019157088E-2"/>
              <c:y val="3.6626966440515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0589487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66939549223014"/>
          <c:y val="5.0925925925925923E-2"/>
          <c:w val="0.84808471857684453"/>
          <c:h val="0.79361890675668156"/>
        </c:manualLayout>
      </c:layout>
      <c:scatterChart>
        <c:scatterStyle val="lineMarker"/>
        <c:varyColors val="0"/>
        <c:ser>
          <c:idx val="5"/>
          <c:order val="0"/>
          <c:tx>
            <c:v>Threshold</c:v>
          </c:tx>
          <c:spPr>
            <a:ln w="127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condition!$AC$22:$AC$23</c:f>
              <c:numCache>
                <c:formatCode>General</c:formatCode>
                <c:ptCount val="2"/>
                <c:pt idx="0">
                  <c:v>0</c:v>
                </c:pt>
                <c:pt idx="1">
                  <c:v>30</c:v>
                </c:pt>
              </c:numCache>
            </c:numRef>
          </c:xVal>
          <c:yVal>
            <c:numRef>
              <c:f>condition!$AD$22:$AD$23</c:f>
              <c:numCache>
                <c:formatCode>General</c:formatCode>
                <c:ptCount val="2"/>
                <c:pt idx="0">
                  <c:v>140</c:v>
                </c:pt>
                <c:pt idx="1">
                  <c:v>140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4E7-4385-B639-733432B12B1F}"/>
            </c:ext>
          </c:extLst>
        </c:ser>
        <c:ser>
          <c:idx val="1"/>
          <c:order val="1"/>
          <c:tx>
            <c:v>Semi-rigid (95%)</c:v>
          </c:tx>
          <c:spPr>
            <a:ln w="38100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condition!$S$17:$S$21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condition!$T$17:$T$21</c:f>
              <c:numCache>
                <c:formatCode>General</c:formatCode>
                <c:ptCount val="5"/>
                <c:pt idx="0">
                  <c:v>80</c:v>
                </c:pt>
                <c:pt idx="1">
                  <c:v>135</c:v>
                </c:pt>
                <c:pt idx="2">
                  <c:v>190</c:v>
                </c:pt>
                <c:pt idx="3">
                  <c:v>250</c:v>
                </c:pt>
                <c:pt idx="4" formatCode="0">
                  <c:v>305.2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4E7-4385-B639-733432B12B1F}"/>
            </c:ext>
          </c:extLst>
        </c:ser>
        <c:ser>
          <c:idx val="2"/>
          <c:order val="2"/>
          <c:tx>
            <c:v>Unbound (95%)</c:v>
          </c:tx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condition!$S$22:$S$26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condition!$T$22:$T$26</c:f>
              <c:numCache>
                <c:formatCode>0</c:formatCode>
                <c:ptCount val="5"/>
                <c:pt idx="0">
                  <c:v>85</c:v>
                </c:pt>
                <c:pt idx="1">
                  <c:v>115</c:v>
                </c:pt>
                <c:pt idx="2">
                  <c:v>140</c:v>
                </c:pt>
                <c:pt idx="3">
                  <c:v>165</c:v>
                </c:pt>
                <c:pt idx="4">
                  <c:v>195.6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4E7-4385-B639-733432B12B1F}"/>
            </c:ext>
          </c:extLst>
        </c:ser>
        <c:ser>
          <c:idx val="3"/>
          <c:order val="3"/>
          <c:tx>
            <c:v>Semi-rigid (50%)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condition!$S$17:$S$21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condition!$X$17:$X$21</c:f>
              <c:numCache>
                <c:formatCode>0.0</c:formatCode>
                <c:ptCount val="5"/>
                <c:pt idx="0">
                  <c:v>63</c:v>
                </c:pt>
                <c:pt idx="1">
                  <c:v>100</c:v>
                </c:pt>
                <c:pt idx="2">
                  <c:v>135</c:v>
                </c:pt>
                <c:pt idx="3">
                  <c:v>180</c:v>
                </c:pt>
                <c:pt idx="4">
                  <c:v>225.2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94E7-4385-B639-733432B12B1F}"/>
            </c:ext>
          </c:extLst>
        </c:ser>
        <c:ser>
          <c:idx val="4"/>
          <c:order val="4"/>
          <c:tx>
            <c:v>Unbound (50%)</c:v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condition!$S$22:$S$26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condition!$X$22:$X$26</c:f>
              <c:numCache>
                <c:formatCode>0.0</c:formatCode>
                <c:ptCount val="5"/>
                <c:pt idx="0">
                  <c:v>63</c:v>
                </c:pt>
                <c:pt idx="1">
                  <c:v>80</c:v>
                </c:pt>
                <c:pt idx="2">
                  <c:v>95</c:v>
                </c:pt>
                <c:pt idx="3">
                  <c:v>115</c:v>
                </c:pt>
                <c:pt idx="4">
                  <c:v>136.4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4E7-4385-B639-733432B12B1F}"/>
            </c:ext>
          </c:extLst>
        </c:ser>
        <c:ser>
          <c:idx val="0"/>
          <c:order val="5"/>
          <c:tx>
            <c:v>Measured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condition!$R$3:$R$10</c:f>
              <c:numCache>
                <c:formatCode>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condition!$S$3:$S$10</c:f>
              <c:numCache>
                <c:formatCode>0</c:formatCode>
                <c:ptCount val="8"/>
                <c:pt idx="0">
                  <c:v>50.05263157894737</c:v>
                </c:pt>
                <c:pt idx="1">
                  <c:v>47.210526315789473</c:v>
                </c:pt>
                <c:pt idx="2">
                  <c:v>55.027027027027025</c:v>
                </c:pt>
                <c:pt idx="3">
                  <c:v>56.384615384615387</c:v>
                </c:pt>
                <c:pt idx="4">
                  <c:v>52.8</c:v>
                </c:pt>
                <c:pt idx="5">
                  <c:v>51.897435897435898</c:v>
                </c:pt>
                <c:pt idx="6">
                  <c:v>54</c:v>
                </c:pt>
                <c:pt idx="7">
                  <c:v>52.85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94E7-4385-B639-733432B12B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372943"/>
        <c:axId val="1389369615"/>
      </c:scatterChart>
      <c:valAx>
        <c:axId val="1389372943"/>
        <c:scaling>
          <c:orientation val="minMax"/>
          <c:max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51464181560638267"/>
              <c:y val="0.932345371583798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69615"/>
        <c:crosses val="autoZero"/>
        <c:crossBetween val="midCat"/>
      </c:valAx>
      <c:valAx>
        <c:axId val="1389369615"/>
        <c:scaling>
          <c:orientation val="minMax"/>
          <c:max val="3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IRI (in/mi)</a:t>
                </a:r>
              </a:p>
            </c:rich>
          </c:tx>
          <c:layout>
            <c:manualLayout>
              <c:xMode val="edge"/>
              <c:yMode val="edge"/>
              <c:x val="7.9522862823061622E-3"/>
              <c:y val="0.262121609798775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72943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66939549223014"/>
          <c:y val="5.0925925925925923E-2"/>
          <c:w val="0.84808471857684453"/>
          <c:h val="0.7861137813338861"/>
        </c:manualLayout>
      </c:layout>
      <c:scatterChart>
        <c:scatterStyle val="lineMarker"/>
        <c:varyColors val="0"/>
        <c:ser>
          <c:idx val="5"/>
          <c:order val="0"/>
          <c:tx>
            <c:v>Threshold</c:v>
          </c:tx>
          <c:spPr>
            <a:ln w="127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condition!$AC$22:$AC$23</c:f>
              <c:numCache>
                <c:formatCode>General</c:formatCode>
                <c:ptCount val="2"/>
                <c:pt idx="0">
                  <c:v>0</c:v>
                </c:pt>
                <c:pt idx="1">
                  <c:v>30</c:v>
                </c:pt>
              </c:numCache>
            </c:numRef>
          </c:xVal>
          <c:yVal>
            <c:numRef>
              <c:f>condition!$AE$22:$AE$23</c:f>
              <c:numCache>
                <c:formatCode>General</c:formatCode>
                <c:ptCount val="2"/>
                <c:pt idx="0">
                  <c:v>0.26</c:v>
                </c:pt>
                <c:pt idx="1">
                  <c:v>0.26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0EE-41E3-B2D1-4F67DD210AE7}"/>
            </c:ext>
          </c:extLst>
        </c:ser>
        <c:ser>
          <c:idx val="1"/>
          <c:order val="1"/>
          <c:tx>
            <c:v>Semi-rigid (95%)</c:v>
          </c:tx>
          <c:spPr>
            <a:ln w="38100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condition!$S$17:$S$21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condition!$U$17:$U$21</c:f>
              <c:numCache>
                <c:formatCode>General</c:formatCode>
                <c:ptCount val="5"/>
                <c:pt idx="0">
                  <c:v>7.4999999999999997E-2</c:v>
                </c:pt>
                <c:pt idx="1">
                  <c:v>0.27500000000000002</c:v>
                </c:pt>
                <c:pt idx="2">
                  <c:v>0.375</c:v>
                </c:pt>
                <c:pt idx="3">
                  <c:v>0.45</c:v>
                </c:pt>
                <c:pt idx="4">
                  <c:v>0.53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0EE-41E3-B2D1-4F67DD210AE7}"/>
            </c:ext>
          </c:extLst>
        </c:ser>
        <c:ser>
          <c:idx val="2"/>
          <c:order val="2"/>
          <c:tx>
            <c:v>Unbound (95%)</c:v>
          </c:tx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condition!$S$22:$S$26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condition!$U$22:$U$26</c:f>
              <c:numCache>
                <c:formatCode>General</c:formatCode>
                <c:ptCount val="5"/>
                <c:pt idx="0">
                  <c:v>7.4999999999999997E-2</c:v>
                </c:pt>
                <c:pt idx="1">
                  <c:v>0.27500000000000002</c:v>
                </c:pt>
                <c:pt idx="2">
                  <c:v>0.375</c:v>
                </c:pt>
                <c:pt idx="3">
                  <c:v>0.45</c:v>
                </c:pt>
                <c:pt idx="4">
                  <c:v>0.53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0EE-41E3-B2D1-4F67DD210AE7}"/>
            </c:ext>
          </c:extLst>
        </c:ser>
        <c:ser>
          <c:idx val="3"/>
          <c:order val="3"/>
          <c:tx>
            <c:v>Semi-rigid (50%)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condition!$S$17:$S$21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condition!$Y$17:$Y$21</c:f>
              <c:numCache>
                <c:formatCode>0.00</c:formatCode>
                <c:ptCount val="5"/>
                <c:pt idx="0">
                  <c:v>2.5000000000000001E-2</c:v>
                </c:pt>
                <c:pt idx="1">
                  <c:v>0.17499999999999999</c:v>
                </c:pt>
                <c:pt idx="2">
                  <c:v>0.26</c:v>
                </c:pt>
                <c:pt idx="3">
                  <c:v>0.31</c:v>
                </c:pt>
                <c:pt idx="4">
                  <c:v>0.36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0EE-41E3-B2D1-4F67DD210AE7}"/>
            </c:ext>
          </c:extLst>
        </c:ser>
        <c:ser>
          <c:idx val="4"/>
          <c:order val="4"/>
          <c:tx>
            <c:v>Unbound (50%)</c:v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condition!$S$22:$S$26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condition!$Y$22:$Y$26</c:f>
              <c:numCache>
                <c:formatCode>0.00</c:formatCode>
                <c:ptCount val="5"/>
                <c:pt idx="0">
                  <c:v>2.5000000000000001E-2</c:v>
                </c:pt>
                <c:pt idx="1">
                  <c:v>0.17499999999999999</c:v>
                </c:pt>
                <c:pt idx="2">
                  <c:v>0.26</c:v>
                </c:pt>
                <c:pt idx="3">
                  <c:v>0.31</c:v>
                </c:pt>
                <c:pt idx="4">
                  <c:v>0.36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50EE-41E3-B2D1-4F67DD210AE7}"/>
            </c:ext>
          </c:extLst>
        </c:ser>
        <c:ser>
          <c:idx val="0"/>
          <c:order val="5"/>
          <c:tx>
            <c:v>Measured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condition!$R$3:$R$10</c:f>
              <c:numCache>
                <c:formatCode>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condition!$T$3:$T$10</c:f>
              <c:numCache>
                <c:formatCode>0.00</c:formatCode>
                <c:ptCount val="8"/>
                <c:pt idx="0">
                  <c:v>9.6263157894736898E-2</c:v>
                </c:pt>
                <c:pt idx="1">
                  <c:v>9.6789473684210578E-2</c:v>
                </c:pt>
                <c:pt idx="2">
                  <c:v>9.5891891891891901E-2</c:v>
                </c:pt>
                <c:pt idx="3">
                  <c:v>9.3487179487179523E-2</c:v>
                </c:pt>
                <c:pt idx="4">
                  <c:v>9.1450000000000017E-2</c:v>
                </c:pt>
                <c:pt idx="5">
                  <c:v>9.3692307692307714E-2</c:v>
                </c:pt>
                <c:pt idx="6">
                  <c:v>9.1450000000000017E-2</c:v>
                </c:pt>
                <c:pt idx="7">
                  <c:v>9.1600000000000015E-2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50EE-41E3-B2D1-4F67DD210A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372943"/>
        <c:axId val="1389369615"/>
      </c:scatterChart>
      <c:valAx>
        <c:axId val="1389372943"/>
        <c:scaling>
          <c:orientation val="minMax"/>
          <c:max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51464181560638267"/>
              <c:y val="0.927341863909740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69615"/>
        <c:crosses val="autoZero"/>
        <c:crossBetween val="midCat"/>
      </c:valAx>
      <c:valAx>
        <c:axId val="1389369615"/>
        <c:scaling>
          <c:orientation val="minMax"/>
          <c:max val="0.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Rut Depth (inch)</a:t>
                </a:r>
              </a:p>
            </c:rich>
          </c:tx>
          <c:layout>
            <c:manualLayout>
              <c:xMode val="edge"/>
              <c:yMode val="edge"/>
              <c:x val="7.9522862823061622E-3"/>
              <c:y val="0.2621216097987751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72943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8413531641878"/>
          <c:y val="5.0925860479289278E-2"/>
          <c:w val="0.83726057119944142"/>
          <c:h val="0.79359433190240802"/>
        </c:manualLayout>
      </c:layout>
      <c:scatterChart>
        <c:scatterStyle val="lineMarker"/>
        <c:varyColors val="0"/>
        <c:ser>
          <c:idx val="6"/>
          <c:order val="0"/>
          <c:tx>
            <c:v>Threshold (semi-rigid)</c:v>
          </c:tx>
          <c:spPr>
            <a:ln w="1905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condition!$AC$22:$AC$23</c:f>
              <c:numCache>
                <c:formatCode>General</c:formatCode>
                <c:ptCount val="2"/>
                <c:pt idx="0">
                  <c:v>0</c:v>
                </c:pt>
                <c:pt idx="1">
                  <c:v>30</c:v>
                </c:pt>
              </c:numCache>
            </c:numRef>
          </c:xVal>
          <c:yVal>
            <c:numRef>
              <c:f>condition!$AG$22:$AG$23</c:f>
              <c:numCache>
                <c:formatCode>General</c:formatCode>
                <c:ptCount val="2"/>
                <c:pt idx="0">
                  <c:v>25</c:v>
                </c:pt>
                <c:pt idx="1">
                  <c:v>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7C0-4BD4-9653-5E91E1DCCAF0}"/>
            </c:ext>
          </c:extLst>
        </c:ser>
        <c:ser>
          <c:idx val="1"/>
          <c:order val="2"/>
          <c:tx>
            <c:v>Semi-rigid (95%)</c:v>
          </c:tx>
          <c:spPr>
            <a:ln w="38100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condition!$S$17:$S$21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condition!$V$17:$V$21</c:f>
              <c:numCache>
                <c:formatCode>0.0</c:formatCode>
                <c:ptCount val="5"/>
                <c:pt idx="0">
                  <c:v>0</c:v>
                </c:pt>
                <c:pt idx="1">
                  <c:v>23</c:v>
                </c:pt>
                <c:pt idx="2">
                  <c:v>75</c:v>
                </c:pt>
                <c:pt idx="3">
                  <c:v>100</c:v>
                </c:pt>
                <c:pt idx="4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7C0-4BD4-9653-5E91E1DCCAF0}"/>
            </c:ext>
          </c:extLst>
        </c:ser>
        <c:ser>
          <c:idx val="3"/>
          <c:order val="4"/>
          <c:tx>
            <c:v>Semi-rigid (50%)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xVal>
            <c:numRef>
              <c:f>condition!$S$17:$S$21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</c:numRef>
          </c:xVal>
          <c:yVal>
            <c:numRef>
              <c:f>condition!$Z$17:$Z$21</c:f>
              <c:numCache>
                <c:formatCode>0.0</c:formatCode>
                <c:ptCount val="5"/>
                <c:pt idx="0">
                  <c:v>0</c:v>
                </c:pt>
                <c:pt idx="1">
                  <c:v>23</c:v>
                </c:pt>
                <c:pt idx="2">
                  <c:v>75</c:v>
                </c:pt>
                <c:pt idx="3">
                  <c:v>135</c:v>
                </c:pt>
                <c:pt idx="4">
                  <c:v>196.3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7C0-4BD4-9653-5E91E1DCCAF0}"/>
            </c:ext>
          </c:extLst>
        </c:ser>
        <c:ser>
          <c:idx val="0"/>
          <c:order val="6"/>
          <c:tx>
            <c:v>Measured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condition!$R$3:$R$10</c:f>
              <c:numCache>
                <c:formatCode>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condition!$U$3:$U$10</c:f>
              <c:numCache>
                <c:formatCode>0.0</c:formatCode>
                <c:ptCount val="8"/>
                <c:pt idx="0">
                  <c:v>4.078697042626935E-3</c:v>
                </c:pt>
                <c:pt idx="1">
                  <c:v>0</c:v>
                </c:pt>
                <c:pt idx="2">
                  <c:v>0</c:v>
                </c:pt>
                <c:pt idx="3">
                  <c:v>3.0474386624421555E-2</c:v>
                </c:pt>
                <c:pt idx="4">
                  <c:v>1.0255756083232934E-2</c:v>
                </c:pt>
                <c:pt idx="5">
                  <c:v>0</c:v>
                </c:pt>
                <c:pt idx="6">
                  <c:v>0</c:v>
                </c:pt>
                <c:pt idx="7">
                  <c:v>3.2749851359931401E-2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7C0-4BD4-9653-5E91E1DCC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372943"/>
        <c:axId val="1389369615"/>
        <c:extLst>
          <c:ext xmlns:c15="http://schemas.microsoft.com/office/drawing/2012/chart" uri="{02D57815-91ED-43cb-92C2-25804820EDAC}">
            <c15:filteredScatterSeries>
              <c15:ser>
                <c:idx val="5"/>
                <c:order val="1"/>
                <c:tx>
                  <c:v>Threshold (unbound)</c:v>
                </c:tx>
                <c:spPr>
                  <a:ln w="12700" cap="rnd">
                    <a:solidFill>
                      <a:srgbClr val="FF0000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condition!$AC$22:$AC$23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0</c:v>
                      </c:pt>
                      <c:pt idx="1">
                        <c:v>30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condition!$AF$22:$AF$23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6</c:v>
                      </c:pt>
                      <c:pt idx="1">
                        <c:v>6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77C0-4BD4-9653-5E91E1DCCAF0}"/>
                  </c:ext>
                </c:extLst>
              </c15:ser>
            </c15:filteredScatterSeries>
            <c15:filteredScatterSeries>
              <c15:ser>
                <c:idx val="2"/>
                <c:order val="3"/>
                <c:tx>
                  <c:v>Unbound (95%)</c:v>
                </c:tx>
                <c:spPr>
                  <a:ln w="19050" cap="rnd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condition!$S$22:$S$26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7.5</c:v>
                      </c:pt>
                      <c:pt idx="2">
                        <c:v>15</c:v>
                      </c:pt>
                      <c:pt idx="3">
                        <c:v>22.5</c:v>
                      </c:pt>
                      <c:pt idx="4">
                        <c:v>30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condition!$V$22:$V$26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2.5</c:v>
                      </c:pt>
                      <c:pt idx="1">
                        <c:v>4.5</c:v>
                      </c:pt>
                      <c:pt idx="2">
                        <c:v>5</c:v>
                      </c:pt>
                      <c:pt idx="3">
                        <c:v>5.6</c:v>
                      </c:pt>
                      <c:pt idx="4">
                        <c:v>6.16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77C0-4BD4-9653-5E91E1DCCAF0}"/>
                  </c:ext>
                </c:extLst>
              </c15:ser>
            </c15:filteredScatterSeries>
            <c15:filteredScatterSeries>
              <c15:ser>
                <c:idx val="4"/>
                <c:order val="5"/>
                <c:tx>
                  <c:v>Unbound (50%)</c:v>
                </c:tx>
                <c:spPr>
                  <a:ln w="19050" cap="rnd">
                    <a:solidFill>
                      <a:schemeClr val="tx1">
                        <a:lumMod val="50000"/>
                        <a:lumOff val="5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condition!$S$22:$S$26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7.5</c:v>
                      </c:pt>
                      <c:pt idx="2">
                        <c:v>15</c:v>
                      </c:pt>
                      <c:pt idx="3">
                        <c:v>22.5</c:v>
                      </c:pt>
                      <c:pt idx="4">
                        <c:v>30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condition!$Z$22:$Z$26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0.75</c:v>
                      </c:pt>
                      <c:pt idx="1">
                        <c:v>2.5</c:v>
                      </c:pt>
                      <c:pt idx="2">
                        <c:v>3.3</c:v>
                      </c:pt>
                      <c:pt idx="3">
                        <c:v>3.9</c:v>
                      </c:pt>
                      <c:pt idx="4">
                        <c:v>4.3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77C0-4BD4-9653-5E91E1DCCAF0}"/>
                  </c:ext>
                </c:extLst>
              </c15:ser>
            </c15:filteredScatterSeries>
          </c:ext>
        </c:extLst>
      </c:scatterChart>
      <c:valAx>
        <c:axId val="1389372943"/>
        <c:scaling>
          <c:orientation val="minMax"/>
          <c:max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51464181560638267"/>
              <c:y val="0.932328897622088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69615"/>
        <c:crosses val="autoZero"/>
        <c:crossBetween val="midCat"/>
      </c:valAx>
      <c:valAx>
        <c:axId val="1389369615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Bottom Up Cracking (% lane area)</a:t>
                </a:r>
              </a:p>
            </c:rich>
          </c:tx>
          <c:layout>
            <c:manualLayout>
              <c:xMode val="edge"/>
              <c:yMode val="edge"/>
              <c:x val="1.0603150035374362E-2"/>
              <c:y val="9.545494313210849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72943"/>
        <c:crosses val="autoZero"/>
        <c:crossBetween val="midCat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1144856892889"/>
          <c:y val="5.0925925925925923E-2"/>
          <c:w val="0.84784256134649849"/>
          <c:h val="0.78362026447771227"/>
        </c:manualLayout>
      </c:layout>
      <c:scatterChart>
        <c:scatterStyle val="lineMarker"/>
        <c:varyColors val="0"/>
        <c:ser>
          <c:idx val="5"/>
          <c:order val="1"/>
          <c:tx>
            <c:v>Threshold (unbound)</c:v>
          </c:tx>
          <c:spPr>
            <a:ln w="12700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condition!$AC$22:$AC$23</c:f>
              <c:numCache>
                <c:formatCode>General</c:formatCode>
                <c:ptCount val="2"/>
                <c:pt idx="0">
                  <c:v>0</c:v>
                </c:pt>
                <c:pt idx="1">
                  <c:v>30</c:v>
                </c:pt>
              </c:numCache>
              <c:extLst xmlns:c15="http://schemas.microsoft.com/office/drawing/2012/chart"/>
            </c:numRef>
          </c:xVal>
          <c:yVal>
            <c:numRef>
              <c:f>condition!$AF$22:$AF$23</c:f>
              <c:numCache>
                <c:formatCode>General</c:formatCode>
                <c:ptCount val="2"/>
                <c:pt idx="0">
                  <c:v>6</c:v>
                </c:pt>
                <c:pt idx="1">
                  <c:v>6</c:v>
                </c:pt>
              </c:numCache>
              <c:extLst xmlns:c15="http://schemas.microsoft.com/office/drawing/2012/chart"/>
            </c:numRef>
          </c:y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B3D6-4330-B502-573830FE5696}"/>
            </c:ext>
          </c:extLst>
        </c:ser>
        <c:ser>
          <c:idx val="2"/>
          <c:order val="3"/>
          <c:tx>
            <c:v>Unbound (95%)</c:v>
          </c:tx>
          <c:spPr>
            <a:ln w="3810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condition!$S$22:$S$26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  <c:extLst xmlns:c15="http://schemas.microsoft.com/office/drawing/2012/chart"/>
            </c:numRef>
          </c:xVal>
          <c:yVal>
            <c:numRef>
              <c:f>condition!$V$22:$V$26</c:f>
              <c:numCache>
                <c:formatCode>0.0</c:formatCode>
                <c:ptCount val="5"/>
                <c:pt idx="0">
                  <c:v>2.5</c:v>
                </c:pt>
                <c:pt idx="1">
                  <c:v>4.5</c:v>
                </c:pt>
                <c:pt idx="2">
                  <c:v>5</c:v>
                </c:pt>
                <c:pt idx="3">
                  <c:v>5.6</c:v>
                </c:pt>
                <c:pt idx="4">
                  <c:v>6.16</c:v>
                </c:pt>
              </c:numCache>
              <c:extLst xmlns:c15="http://schemas.microsoft.com/office/drawing/2012/chart"/>
            </c:numRef>
          </c:y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B3D6-4330-B502-573830FE5696}"/>
            </c:ext>
          </c:extLst>
        </c:ser>
        <c:ser>
          <c:idx val="4"/>
          <c:order val="5"/>
          <c:tx>
            <c:v>Unbound (50%)</c:v>
          </c:tx>
          <c:spPr>
            <a:ln w="381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condition!$S$22:$S$26</c:f>
              <c:numCache>
                <c:formatCode>General</c:formatCode>
                <c:ptCount val="5"/>
                <c:pt idx="0">
                  <c:v>0</c:v>
                </c:pt>
                <c:pt idx="1">
                  <c:v>7.5</c:v>
                </c:pt>
                <c:pt idx="2">
                  <c:v>15</c:v>
                </c:pt>
                <c:pt idx="3">
                  <c:v>22.5</c:v>
                </c:pt>
                <c:pt idx="4">
                  <c:v>30</c:v>
                </c:pt>
              </c:numCache>
              <c:extLst xmlns:c15="http://schemas.microsoft.com/office/drawing/2012/chart"/>
            </c:numRef>
          </c:xVal>
          <c:yVal>
            <c:numRef>
              <c:f>condition!$Z$22:$Z$26</c:f>
              <c:numCache>
                <c:formatCode>0.0</c:formatCode>
                <c:ptCount val="5"/>
                <c:pt idx="0">
                  <c:v>0.75</c:v>
                </c:pt>
                <c:pt idx="1">
                  <c:v>2.5</c:v>
                </c:pt>
                <c:pt idx="2">
                  <c:v>3.3</c:v>
                </c:pt>
                <c:pt idx="3">
                  <c:v>3.9</c:v>
                </c:pt>
                <c:pt idx="4">
                  <c:v>4.3</c:v>
                </c:pt>
              </c:numCache>
              <c:extLst xmlns:c15="http://schemas.microsoft.com/office/drawing/2012/chart"/>
            </c:numRef>
          </c:y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B3D6-4330-B502-573830FE5696}"/>
            </c:ext>
          </c:extLst>
        </c:ser>
        <c:ser>
          <c:idx val="0"/>
          <c:order val="6"/>
          <c:tx>
            <c:v>Measured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xVal>
            <c:numRef>
              <c:f>condition!$R$3:$R$10</c:f>
              <c:numCache>
                <c:formatCode>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xVal>
          <c:yVal>
            <c:numRef>
              <c:f>condition!$U$3:$U$10</c:f>
              <c:numCache>
                <c:formatCode>0.0</c:formatCode>
                <c:ptCount val="8"/>
                <c:pt idx="0">
                  <c:v>4.078697042626935E-3</c:v>
                </c:pt>
                <c:pt idx="1">
                  <c:v>0</c:v>
                </c:pt>
                <c:pt idx="2">
                  <c:v>0</c:v>
                </c:pt>
                <c:pt idx="3">
                  <c:v>3.0474386624421555E-2</c:v>
                </c:pt>
                <c:pt idx="4">
                  <c:v>1.0255756083232934E-2</c:v>
                </c:pt>
                <c:pt idx="5">
                  <c:v>0</c:v>
                </c:pt>
                <c:pt idx="6">
                  <c:v>0</c:v>
                </c:pt>
                <c:pt idx="7">
                  <c:v>3.2749851359931401E-2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B3D6-4330-B502-573830FE56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89372943"/>
        <c:axId val="1389369615"/>
        <c:extLst>
          <c:ext xmlns:c15="http://schemas.microsoft.com/office/drawing/2012/chart" uri="{02D57815-91ED-43cb-92C2-25804820EDAC}">
            <c15:filteredScatterSeries>
              <c15:ser>
                <c:idx val="6"/>
                <c:order val="0"/>
                <c:tx>
                  <c:v>Threshold (semi-rigid)</c:v>
                </c:tx>
                <c:spPr>
                  <a:ln w="19050" cap="rnd">
                    <a:solidFill>
                      <a:srgbClr val="FF0000"/>
                    </a:solidFill>
                    <a:prstDash val="sys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condition!$AC$22:$AC$23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0</c:v>
                      </c:pt>
                      <c:pt idx="1">
                        <c:v>30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condition!$AG$22:$AG$23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25</c:v>
                      </c:pt>
                      <c:pt idx="1">
                        <c:v>25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B3D6-4330-B502-573830FE5696}"/>
                  </c:ext>
                </c:extLst>
              </c15:ser>
            </c15:filteredScatterSeries>
            <c15:filteredScatterSeries>
              <c15:ser>
                <c:idx val="1"/>
                <c:order val="2"/>
                <c:tx>
                  <c:v>Semi-rigid (95%)</c:v>
                </c:tx>
                <c:spPr>
                  <a:ln w="25400" cap="rnd">
                    <a:solidFill>
                      <a:srgbClr val="00B0F0"/>
                    </a:solidFill>
                    <a:prstDash val="dash"/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condition!$S$17:$S$21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7.5</c:v>
                      </c:pt>
                      <c:pt idx="2">
                        <c:v>15</c:v>
                      </c:pt>
                      <c:pt idx="3">
                        <c:v>22.5</c:v>
                      </c:pt>
                      <c:pt idx="4">
                        <c:v>30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condition!$V$17:$V$21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0</c:v>
                      </c:pt>
                      <c:pt idx="1">
                        <c:v>23</c:v>
                      </c:pt>
                      <c:pt idx="2">
                        <c:v>75</c:v>
                      </c:pt>
                      <c:pt idx="3">
                        <c:v>100</c:v>
                      </c:pt>
                      <c:pt idx="4">
                        <c:v>100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3D6-4330-B502-573830FE5696}"/>
                  </c:ext>
                </c:extLst>
              </c15:ser>
            </c15:filteredScatterSeries>
            <c15:filteredScatterSeries>
              <c15:ser>
                <c:idx val="3"/>
                <c:order val="4"/>
                <c:tx>
                  <c:v>Semi-rigid (50%)</c:v>
                </c:tx>
                <c:spPr>
                  <a:ln w="25400" cap="rnd">
                    <a:solidFill>
                      <a:srgbClr val="00B0F0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condition!$S$17:$S$21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7.5</c:v>
                      </c:pt>
                      <c:pt idx="2">
                        <c:v>15</c:v>
                      </c:pt>
                      <c:pt idx="3">
                        <c:v>22.5</c:v>
                      </c:pt>
                      <c:pt idx="4">
                        <c:v>30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condition!$Z$17:$Z$21</c15:sqref>
                        </c15:formulaRef>
                      </c:ext>
                    </c:extLst>
                    <c:numCache>
                      <c:formatCode>0.0</c:formatCode>
                      <c:ptCount val="5"/>
                      <c:pt idx="0">
                        <c:v>0</c:v>
                      </c:pt>
                      <c:pt idx="1">
                        <c:v>23</c:v>
                      </c:pt>
                      <c:pt idx="2">
                        <c:v>75</c:v>
                      </c:pt>
                      <c:pt idx="3">
                        <c:v>135</c:v>
                      </c:pt>
                      <c:pt idx="4">
                        <c:v>196.3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B3D6-4330-B502-573830FE5696}"/>
                  </c:ext>
                </c:extLst>
              </c15:ser>
            </c15:filteredScatterSeries>
          </c:ext>
        </c:extLst>
      </c:scatterChart>
      <c:valAx>
        <c:axId val="1389372943"/>
        <c:scaling>
          <c:orientation val="minMax"/>
          <c:max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51464181560638267"/>
              <c:y val="0.924848347053566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69615"/>
        <c:crosses val="autoZero"/>
        <c:crossBetween val="midCat"/>
      </c:valAx>
      <c:valAx>
        <c:axId val="1389369615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Bottom Up Cracking (% lane area)</a:t>
                </a:r>
              </a:p>
            </c:rich>
          </c:tx>
          <c:layout>
            <c:manualLayout>
              <c:xMode val="edge"/>
              <c:yMode val="edge"/>
              <c:x val="1.0603150035374362E-2"/>
              <c:y val="9.545494313210849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9372943"/>
        <c:crosses val="autoZero"/>
        <c:crossBetween val="midCat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10/7/2021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57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12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086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4987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83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421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187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34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065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34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579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82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544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027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940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71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4E53D9-9751-4AF2-ADF4-2E22D9CA0C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13959"/>
            <a:ext cx="5785557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lang="en-US" sz="3200" kern="1200" baseline="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lang="en-US" sz="2800" b="0" i="0" u="none" kern="1200" baseline="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lang="en-US" sz="2800" b="0" i="0" u="none" kern="1200" baseline="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785557" cy="4433158"/>
          </a:xfrm>
        </p:spPr>
        <p:txBody>
          <a:bodyPr>
            <a:normAutofit/>
          </a:bodyPr>
          <a:lstStyle>
            <a:lvl1pPr marL="274320" indent="-27432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lang="en-US" sz="3200" kern="1200" baseline="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lang="en-US" sz="2800" b="0" i="0" u="none" kern="1200" baseline="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lang="en-US" sz="2800" b="0" i="0" u="none" kern="1200" baseline="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</a:lstStyle>
          <a:p>
            <a:pPr marL="274320" lvl="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en-US" dirty="0"/>
              <a:t>Click to edit Master text styles</a:t>
            </a:r>
          </a:p>
          <a:p>
            <a:pPr marL="548640" lvl="1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</a:pPr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-2115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-19050" y="-19049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Cold In-place Recycling and </a:t>
            </a:r>
            <a:br>
              <a:rPr lang="en-US" dirty="0"/>
            </a:br>
            <a:r>
              <a:rPr lang="en-US" dirty="0"/>
              <a:t>Full-depth Reclamation 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08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8BE2-4B6C-48BE-AD17-85275EAC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Distress Prior to Rehabilitation</a:t>
            </a:r>
          </a:p>
        </p:txBody>
      </p:sp>
      <p:pic>
        <p:nvPicPr>
          <p:cNvPr id="5" name="Picture 4" descr="A picture containing road, outdoor, grass, scene&#10;&#10;Description automatically generated">
            <a:extLst>
              <a:ext uri="{FF2B5EF4-FFF2-40B4-BE49-F238E27FC236}">
                <a16:creationId xmlns:a16="http://schemas.microsoft.com/office/drawing/2014/main" id="{11A5D8A5-EFC3-486D-BA3C-2E509F7A2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752600"/>
            <a:ext cx="5943600" cy="4457700"/>
          </a:xfrm>
          <a:prstGeom prst="rect">
            <a:avLst/>
          </a:prstGeom>
        </p:spPr>
      </p:pic>
      <p:pic>
        <p:nvPicPr>
          <p:cNvPr id="7" name="Picture 6" descr="A picture containing text, road, way, scene&#10;&#10;Description automatically generated">
            <a:extLst>
              <a:ext uri="{FF2B5EF4-FFF2-40B4-BE49-F238E27FC236}">
                <a16:creationId xmlns:a16="http://schemas.microsoft.com/office/drawing/2014/main" id="{3F534038-6CA5-4867-B70E-A571ECC1C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2" y="175260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8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E57A-ADCC-4170-9750-17D99CE9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Pavement Condition - IRI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D7F6956-2D22-4D1A-9A5A-65112DE49E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1777799"/>
              </p:ext>
            </p:extLst>
          </p:nvPr>
        </p:nvGraphicFramePr>
        <p:xfrm>
          <a:off x="1981200" y="1535430"/>
          <a:ext cx="795528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A89F6282-15C6-4E76-A48F-84F25A725669}"/>
              </a:ext>
            </a:extLst>
          </p:cNvPr>
          <p:cNvGrpSpPr/>
          <p:nvPr/>
        </p:nvGrpSpPr>
        <p:grpSpPr>
          <a:xfrm>
            <a:off x="5228304" y="2527311"/>
            <a:ext cx="3077496" cy="1587489"/>
            <a:chOff x="6055550" y="4180016"/>
            <a:chExt cx="3077496" cy="158748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24D7B4-A590-4456-A8BD-EE5235B453FE}"/>
                </a:ext>
              </a:extLst>
            </p:cNvPr>
            <p:cNvSpPr txBox="1"/>
            <p:nvPr/>
          </p:nvSpPr>
          <p:spPr>
            <a:xfrm>
              <a:off x="6270815" y="4180016"/>
              <a:ext cx="1883092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Potential localized repairs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D8FB3AF-D824-4700-8E9D-C56AC51001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55550" y="4548305"/>
              <a:ext cx="504381" cy="99060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D143CAB6-49CA-4431-9318-C858F3FBADB2}"/>
                </a:ext>
              </a:extLst>
            </p:cNvPr>
            <p:cNvCxnSpPr>
              <a:cxnSpLocks/>
            </p:cNvCxnSpPr>
            <p:nvPr/>
          </p:nvCxnSpPr>
          <p:spPr>
            <a:xfrm>
              <a:off x="6570076" y="4548305"/>
              <a:ext cx="547896" cy="121920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88E558F-36D7-4464-8753-FA251493B83E}"/>
                </a:ext>
              </a:extLst>
            </p:cNvPr>
            <p:cNvCxnSpPr>
              <a:cxnSpLocks/>
            </p:cNvCxnSpPr>
            <p:nvPr/>
          </p:nvCxnSpPr>
          <p:spPr>
            <a:xfrm>
              <a:off x="6570076" y="4548305"/>
              <a:ext cx="2562970" cy="106299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298C139-1106-4488-8D35-2DD976F7D5CC}"/>
              </a:ext>
            </a:extLst>
          </p:cNvPr>
          <p:cNvGrpSpPr/>
          <p:nvPr/>
        </p:nvGrpSpPr>
        <p:grpSpPr>
          <a:xfrm>
            <a:off x="9905365" y="3050531"/>
            <a:ext cx="1906940" cy="698717"/>
            <a:chOff x="9905365" y="3050531"/>
            <a:chExt cx="1906940" cy="69871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F766FA7-4E3B-4391-A738-76CDCEC4335C}"/>
                </a:ext>
              </a:extLst>
            </p:cNvPr>
            <p:cNvGrpSpPr/>
            <p:nvPr/>
          </p:nvGrpSpPr>
          <p:grpSpPr>
            <a:xfrm>
              <a:off x="9969485" y="3050531"/>
              <a:ext cx="1842820" cy="698717"/>
              <a:chOff x="10243185" y="1891368"/>
              <a:chExt cx="1842820" cy="698717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14CE08A8-BE0C-49F7-98B8-966AAE7764EF}"/>
                  </a:ext>
                </a:extLst>
              </p:cNvPr>
              <p:cNvSpPr/>
              <p:nvPr/>
            </p:nvSpPr>
            <p:spPr>
              <a:xfrm>
                <a:off x="10243185" y="2038350"/>
                <a:ext cx="152400" cy="152400"/>
              </a:xfrm>
              <a:prstGeom prst="ellipse">
                <a:avLst/>
              </a:prstGeom>
              <a:noFill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01434C1-AD43-4686-8D8B-A7E12D139D89}"/>
                  </a:ext>
                </a:extLst>
              </p:cNvPr>
              <p:cNvSpPr txBox="1"/>
              <p:nvPr/>
            </p:nvSpPr>
            <p:spPr>
              <a:xfrm>
                <a:off x="10439400" y="1891368"/>
                <a:ext cx="1646605" cy="698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Average</a:t>
                </a:r>
                <a:br>
                  <a:rPr lang="en-US" dirty="0"/>
                </a:br>
                <a:r>
                  <a:rPr lang="en-US" dirty="0"/>
                  <a:t>0.1-mile maximum</a:t>
                </a:r>
              </a:p>
            </p:txBody>
          </p:sp>
          <p:sp>
            <p:nvSpPr>
              <p:cNvPr id="14" name="Flowchart: Connector 13">
                <a:extLst>
                  <a:ext uri="{FF2B5EF4-FFF2-40B4-BE49-F238E27FC236}">
                    <a16:creationId xmlns:a16="http://schemas.microsoft.com/office/drawing/2014/main" id="{5C2AE3F9-B75B-473E-8D49-B90E8855BAC7}"/>
                  </a:ext>
                </a:extLst>
              </p:cNvPr>
              <p:cNvSpPr/>
              <p:nvPr/>
            </p:nvSpPr>
            <p:spPr>
              <a:xfrm>
                <a:off x="10252710" y="2343151"/>
                <a:ext cx="152400" cy="152400"/>
              </a:xfrm>
              <a:prstGeom prst="flowChartConnector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00BE998-2643-43F6-94E6-D21BDF1AC3C4}"/>
                </a:ext>
              </a:extLst>
            </p:cNvPr>
            <p:cNvCxnSpPr/>
            <p:nvPr/>
          </p:nvCxnSpPr>
          <p:spPr>
            <a:xfrm>
              <a:off x="9905365" y="3276600"/>
              <a:ext cx="274320" cy="0"/>
            </a:xfrm>
            <a:prstGeom prst="line">
              <a:avLst/>
            </a:prstGeom>
            <a:ln w="19050">
              <a:solidFill>
                <a:srgbClr val="0550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1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E57A-ADCC-4170-9750-17D99CE9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Pavement Condition – Rut Depth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D352B1-366B-4BBE-9CAB-F2FD18FFE3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2096907"/>
              </p:ext>
            </p:extLst>
          </p:nvPr>
        </p:nvGraphicFramePr>
        <p:xfrm>
          <a:off x="2133600" y="1536192"/>
          <a:ext cx="795528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87A7B-BC6C-4B69-9131-599833DC2DDC}"/>
              </a:ext>
            </a:extLst>
          </p:cNvPr>
          <p:cNvGrpSpPr/>
          <p:nvPr/>
        </p:nvGrpSpPr>
        <p:grpSpPr>
          <a:xfrm>
            <a:off x="5472111" y="2269747"/>
            <a:ext cx="3802381" cy="1768853"/>
            <a:chOff x="4329112" y="3195382"/>
            <a:chExt cx="3802381" cy="176885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A238096-F1C4-47A7-95E9-84E6AD02C4E7}"/>
                </a:ext>
              </a:extLst>
            </p:cNvPr>
            <p:cNvSpPr txBox="1"/>
            <p:nvPr/>
          </p:nvSpPr>
          <p:spPr>
            <a:xfrm>
              <a:off x="6248401" y="4342758"/>
              <a:ext cx="1883092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Potential localized repairs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F809703-265A-4267-A888-8B6F5A497DF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448301" y="4078410"/>
              <a:ext cx="1098172" cy="150048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C16F217-C422-4D2B-83A7-62B7718C5F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29112" y="4228458"/>
              <a:ext cx="2224089" cy="735777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271E726-F7D6-46C5-AB81-888B08459B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46472" y="3195382"/>
              <a:ext cx="844929" cy="1049119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17F0BA0-A276-46C4-88CA-AEA8DBE82066}"/>
              </a:ext>
            </a:extLst>
          </p:cNvPr>
          <p:cNvGrpSpPr/>
          <p:nvPr/>
        </p:nvGrpSpPr>
        <p:grpSpPr>
          <a:xfrm>
            <a:off x="10040560" y="3079641"/>
            <a:ext cx="1903780" cy="698717"/>
            <a:chOff x="10040560" y="3079641"/>
            <a:chExt cx="1903780" cy="69871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C505BEF-7A30-4CAE-A01E-19C0190FA7DC}"/>
                </a:ext>
              </a:extLst>
            </p:cNvPr>
            <p:cNvGrpSpPr/>
            <p:nvPr/>
          </p:nvGrpSpPr>
          <p:grpSpPr>
            <a:xfrm>
              <a:off x="10101520" y="3079641"/>
              <a:ext cx="1842820" cy="698717"/>
              <a:chOff x="10243185" y="1891368"/>
              <a:chExt cx="1842820" cy="69871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0F95FFF-57A4-47E5-9E34-1C1B0DFE565A}"/>
                  </a:ext>
                </a:extLst>
              </p:cNvPr>
              <p:cNvSpPr/>
              <p:nvPr/>
            </p:nvSpPr>
            <p:spPr>
              <a:xfrm>
                <a:off x="10243185" y="2038350"/>
                <a:ext cx="152400" cy="152400"/>
              </a:xfrm>
              <a:prstGeom prst="ellipse">
                <a:avLst/>
              </a:prstGeom>
              <a:noFill/>
              <a:ln>
                <a:solidFill>
                  <a:schemeClr val="bg2">
                    <a:lumMod val="10000"/>
                  </a:schemeClr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`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3E50C8F-4537-4AFA-8F54-A5A83149CD71}"/>
                  </a:ext>
                </a:extLst>
              </p:cNvPr>
              <p:cNvSpPr txBox="1"/>
              <p:nvPr/>
            </p:nvSpPr>
            <p:spPr>
              <a:xfrm>
                <a:off x="10439400" y="1891368"/>
                <a:ext cx="1646605" cy="698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Average</a:t>
                </a:r>
                <a:br>
                  <a:rPr lang="en-US" dirty="0"/>
                </a:br>
                <a:r>
                  <a:rPr lang="en-US" dirty="0"/>
                  <a:t>0.1-mile maximum</a:t>
                </a:r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BF644420-5A5B-4BF9-8D63-C84B740D8451}"/>
                  </a:ext>
                </a:extLst>
              </p:cNvPr>
              <p:cNvSpPr/>
              <p:nvPr/>
            </p:nvSpPr>
            <p:spPr>
              <a:xfrm>
                <a:off x="10252710" y="2343151"/>
                <a:ext cx="152400" cy="152400"/>
              </a:xfrm>
              <a:prstGeom prst="flowChartConnector">
                <a:avLst/>
              </a:prstGeom>
              <a:solidFill>
                <a:schemeClr val="tx1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0A62AC9-9901-4434-B798-18C4CC64FFE8}"/>
                </a:ext>
              </a:extLst>
            </p:cNvPr>
            <p:cNvCxnSpPr/>
            <p:nvPr/>
          </p:nvCxnSpPr>
          <p:spPr>
            <a:xfrm>
              <a:off x="10040560" y="3302376"/>
              <a:ext cx="27432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784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76CD2CB-0E5D-4B42-B9B4-0668D58BC6AD}"/>
              </a:ext>
            </a:extLst>
          </p:cNvPr>
          <p:cNvGraphicFramePr>
            <a:graphicFrameLocks/>
          </p:cNvGraphicFramePr>
          <p:nvPr/>
        </p:nvGraphicFramePr>
        <p:xfrm>
          <a:off x="1981200" y="1615440"/>
          <a:ext cx="7955280" cy="484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CFDE57A-ADCC-4170-9750-17D99CE9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Pavement Condition – Patching &amp; Cracking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C915D1-A1C9-489E-8F22-E80D9B09BBE8}"/>
              </a:ext>
            </a:extLst>
          </p:cNvPr>
          <p:cNvGrpSpPr/>
          <p:nvPr/>
        </p:nvGrpSpPr>
        <p:grpSpPr>
          <a:xfrm>
            <a:off x="5212081" y="3302823"/>
            <a:ext cx="3026090" cy="2308472"/>
            <a:chOff x="5410201" y="3302823"/>
            <a:chExt cx="3026090" cy="230847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C0306A-CC98-4F07-962B-7CE11D338403}"/>
                </a:ext>
              </a:extLst>
            </p:cNvPr>
            <p:cNvSpPr txBox="1"/>
            <p:nvPr/>
          </p:nvSpPr>
          <p:spPr>
            <a:xfrm>
              <a:off x="5981700" y="3302823"/>
              <a:ext cx="1883092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Potential localized repairs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FBC0975A-C926-4CFA-B7A7-2C878DD6AF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10201" y="3778358"/>
              <a:ext cx="1142999" cy="102224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BC20922-E3E2-4820-A697-2762CDA358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00800" y="3778358"/>
              <a:ext cx="159129" cy="1832937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A545F8E-51D1-4111-88CC-A9D8D45C5FA1}"/>
                </a:ext>
              </a:extLst>
            </p:cNvPr>
            <p:cNvCxnSpPr>
              <a:cxnSpLocks/>
            </p:cNvCxnSpPr>
            <p:nvPr/>
          </p:nvCxnSpPr>
          <p:spPr>
            <a:xfrm>
              <a:off x="6546472" y="3778358"/>
              <a:ext cx="1889819" cy="1098442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3A5ADA0-EA1C-4A2B-93BC-A6C2F23840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91" t="8213" r="8063" b="69781"/>
          <a:stretch/>
        </p:blipFill>
        <p:spPr>
          <a:xfrm>
            <a:off x="9677400" y="3505200"/>
            <a:ext cx="24384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8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Performance Criteria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336F9C-81CD-4554-A514-9A1990B5A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5167841"/>
          </a:xfrm>
        </p:spPr>
        <p:txBody>
          <a:bodyPr>
            <a:normAutofit/>
          </a:bodyPr>
          <a:lstStyle/>
          <a:p>
            <a:r>
              <a:rPr lang="en-US" dirty="0"/>
              <a:t>Reliability</a:t>
            </a:r>
          </a:p>
          <a:p>
            <a:pPr lvl="1"/>
            <a:r>
              <a:rPr lang="en-US" dirty="0"/>
              <a:t>Interstate/freeways: 95%</a:t>
            </a:r>
          </a:p>
          <a:p>
            <a:pPr lvl="1"/>
            <a:r>
              <a:rPr lang="en-US" dirty="0"/>
              <a:t>Divided primary: 90%</a:t>
            </a:r>
          </a:p>
          <a:p>
            <a:pPr lvl="1"/>
            <a:r>
              <a:rPr lang="en-US" dirty="0"/>
              <a:t>Undivided primary: 85%</a:t>
            </a:r>
          </a:p>
          <a:p>
            <a:pPr lvl="1"/>
            <a:r>
              <a:rPr lang="en-US" dirty="0"/>
              <a:t>Secondary: 80%</a:t>
            </a:r>
          </a:p>
          <a:p>
            <a:pPr lvl="1"/>
            <a:r>
              <a:rPr lang="en-US" dirty="0">
                <a:solidFill>
                  <a:srgbClr val="25804B"/>
                </a:solidFill>
              </a:rPr>
              <a:t>Use 50% with FDR</a:t>
            </a:r>
          </a:p>
          <a:p>
            <a:endParaRPr lang="en-US" dirty="0"/>
          </a:p>
          <a:p>
            <a:endParaRPr lang="en-US" sz="2800" dirty="0"/>
          </a:p>
          <a:p>
            <a:r>
              <a:rPr lang="en-US" sz="2800" dirty="0"/>
              <a:t>Analysis conducting using PMED v2.3.1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4F096C3-C92C-44CD-80C0-C65C8A2CF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676902"/>
              </p:ext>
            </p:extLst>
          </p:nvPr>
        </p:nvGraphicFramePr>
        <p:xfrm>
          <a:off x="5029200" y="1891242"/>
          <a:ext cx="6858000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20640">
                  <a:extLst>
                    <a:ext uri="{9D8B030D-6E8A-4147-A177-3AD203B41FA5}">
                      <a16:colId xmlns:a16="http://schemas.microsoft.com/office/drawing/2014/main" val="193831274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957282447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961116069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r>
                        <a:rPr lang="en-US" sz="1400" b="1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Performance Criteria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Limit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Reliability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4691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Initial IRI (in/mile)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0" i="0" u="none" kern="1200" baseline="0" dirty="0">
                        <a:solidFill>
                          <a:schemeClr val="accent4">
                            <a:lumMod val="90000"/>
                            <a:lumOff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3351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Terminal IRI (in/mile)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733213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 top-down fatigue cracking (% lane area)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61248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 bottom-up fatigue cracking (% lane area)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66519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 thermal cracking (ft/mile)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5277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Chemically stabilized layer – fatigue fracture (% lane area)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57021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Permanent deformation – total pavement (in)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69249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Performance deformation – AC only (in)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10786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 total fatigue cracking: bottom-up + reflective (% lane area)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777765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 total transverse cracking: thermal + reflective (ft/mile)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kern="1200" baseline="0" dirty="0">
                          <a:solidFill>
                            <a:schemeClr val="accent4">
                              <a:lumMod val="90000"/>
                              <a:lumOff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845103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4016FF8-42BD-4CA9-BA3F-CBADB38EAB95}"/>
              </a:ext>
            </a:extLst>
          </p:cNvPr>
          <p:cNvSpPr/>
          <p:nvPr/>
        </p:nvSpPr>
        <p:spPr>
          <a:xfrm>
            <a:off x="5029201" y="3120761"/>
            <a:ext cx="6857999" cy="3048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7CE1CE-2D75-45E4-9199-289D70B27CA5}"/>
              </a:ext>
            </a:extLst>
          </p:cNvPr>
          <p:cNvSpPr/>
          <p:nvPr/>
        </p:nvSpPr>
        <p:spPr>
          <a:xfrm>
            <a:off x="5029201" y="4034764"/>
            <a:ext cx="6857999" cy="3048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2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Traffic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D8FFE4-118C-4DCB-8ECA-FF6B90082B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00" b="823"/>
          <a:stretch/>
        </p:blipFill>
        <p:spPr>
          <a:xfrm>
            <a:off x="0" y="9525"/>
            <a:ext cx="12192000" cy="684847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6C5DC19-4740-450F-9607-235E44E3ECD0}"/>
              </a:ext>
            </a:extLst>
          </p:cNvPr>
          <p:cNvGrpSpPr/>
          <p:nvPr/>
        </p:nvGrpSpPr>
        <p:grpSpPr>
          <a:xfrm>
            <a:off x="2362200" y="228600"/>
            <a:ext cx="6400800" cy="4495800"/>
            <a:chOff x="2362200" y="228600"/>
            <a:chExt cx="6400800" cy="44958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9EFCDF-3377-4558-86CB-F8BADE73B898}"/>
                </a:ext>
              </a:extLst>
            </p:cNvPr>
            <p:cNvSpPr txBox="1"/>
            <p:nvPr/>
          </p:nvSpPr>
          <p:spPr>
            <a:xfrm>
              <a:off x="6477000" y="2438400"/>
              <a:ext cx="2286000" cy="52322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kern="1200" dirty="0">
                  <a:solidFill>
                    <a:schemeClr val="accent4">
                      <a:lumMod val="90000"/>
                      <a:lumOff val="10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User Inputs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CC02D45-0321-4F2A-B0EC-2BB7AEB754F5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 flipV="1">
              <a:off x="4876802" y="228600"/>
              <a:ext cx="1600198" cy="247141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BDE0106-B088-4246-8B5D-1E8EB0DAFCF0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 flipV="1">
              <a:off x="2362200" y="850271"/>
              <a:ext cx="4114800" cy="1849739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6FEC5D7-A21D-474D-832E-9A416DBCCBD9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>
              <a:off x="4191000" y="2700010"/>
              <a:ext cx="2286000" cy="202439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7813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C4D0F98C-8655-4C50-A9C4-CCA028A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Inputs – Climate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57FBA8-E792-4869-B3FF-2BD3173F6D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47" b="1084"/>
          <a:stretch/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493CD7-8BD2-4B1B-84F8-55F643CFEDD4}"/>
              </a:ext>
            </a:extLst>
          </p:cNvPr>
          <p:cNvSpPr txBox="1"/>
          <p:nvPr/>
        </p:nvSpPr>
        <p:spPr>
          <a:xfrm>
            <a:off x="457200" y="4724400"/>
            <a:ext cx="3200400" cy="954107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screen capture from v2.6</a:t>
            </a:r>
          </a:p>
        </p:txBody>
      </p:sp>
    </p:spTree>
    <p:extLst>
      <p:ext uri="{BB962C8B-B14F-4D97-AF65-F5344CB8AC3E}">
        <p14:creationId xmlns:p14="http://schemas.microsoft.com/office/powerpoint/2010/main" val="167473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8E58B-30F2-45EE-948C-1CEC7014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428750"/>
          </a:xfrm>
        </p:spPr>
        <p:txBody>
          <a:bodyPr/>
          <a:lstStyle/>
          <a:p>
            <a:r>
              <a:rPr lang="en-US" dirty="0"/>
              <a:t>Pavement Analysis - FDR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03A3F-7851-4D48-8067-98D9816E7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14488"/>
            <a:ext cx="5708650" cy="4432300"/>
          </a:xfrm>
        </p:spPr>
        <p:txBody>
          <a:bodyPr/>
          <a:lstStyle/>
          <a:p>
            <a:r>
              <a:rPr lang="en-US" dirty="0"/>
              <a:t>FDR layer as a semi-rigid layer</a:t>
            </a:r>
          </a:p>
          <a:p>
            <a:pPr lvl="1"/>
            <a:r>
              <a:rPr lang="en-US" dirty="0"/>
              <a:t>PMED non-calibrated global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38B06-40C6-41A5-ACD2-1FE10903F71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0300" y="1614488"/>
            <a:ext cx="5753100" cy="4432300"/>
          </a:xfrm>
        </p:spPr>
        <p:txBody>
          <a:bodyPr/>
          <a:lstStyle/>
          <a:p>
            <a:r>
              <a:rPr lang="en-US" dirty="0"/>
              <a:t>FDR layer as stiff unbound layer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A15B84-89E1-4436-838A-FC74D55D31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" t="4053" r="73292" b="73130"/>
          <a:stretch/>
        </p:blipFill>
        <p:spPr>
          <a:xfrm>
            <a:off x="990600" y="3981450"/>
            <a:ext cx="4829941" cy="2352675"/>
          </a:xfrm>
          <a:prstGeom prst="rect">
            <a:avLst/>
          </a:prstGeom>
          <a:ln>
            <a:solidFill>
              <a:srgbClr val="024068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A9E730F-455A-4218-9439-66490F969FDD}"/>
              </a:ext>
            </a:extLst>
          </p:cNvPr>
          <p:cNvSpPr/>
          <p:nvPr/>
        </p:nvSpPr>
        <p:spPr>
          <a:xfrm>
            <a:off x="873890" y="3841751"/>
            <a:ext cx="5063359" cy="2635249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8B001-56C0-4DA1-BB23-C7EB580221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60"/>
          <a:stretch/>
        </p:blipFill>
        <p:spPr>
          <a:xfrm>
            <a:off x="6858000" y="3981450"/>
            <a:ext cx="4772025" cy="2399114"/>
          </a:xfrm>
          <a:prstGeom prst="rect">
            <a:avLst/>
          </a:prstGeom>
          <a:ln>
            <a:solidFill>
              <a:srgbClr val="024068"/>
            </a:solidFill>
          </a:ln>
        </p:spPr>
      </p:pic>
    </p:spTree>
    <p:extLst>
      <p:ext uri="{BB962C8B-B14F-4D97-AF65-F5344CB8AC3E}">
        <p14:creationId xmlns:p14="http://schemas.microsoft.com/office/powerpoint/2010/main" val="139037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Section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91A44-E9DE-438C-A7F4-095410D2D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2-inch stone matrix asphalt (SMA)</a:t>
            </a:r>
          </a:p>
          <a:p>
            <a:r>
              <a:rPr lang="en-US" dirty="0"/>
              <a:t>New 4-inch surface mix (SM)</a:t>
            </a:r>
          </a:p>
          <a:p>
            <a:r>
              <a:rPr lang="en-US" dirty="0"/>
              <a:t>Recycled 6-inch base mix (BM) - CCPR</a:t>
            </a:r>
          </a:p>
          <a:p>
            <a:r>
              <a:rPr lang="en-US" dirty="0"/>
              <a:t>Recycled 12-inch FDR</a:t>
            </a:r>
          </a:p>
          <a:p>
            <a:r>
              <a:rPr lang="en-US" dirty="0"/>
              <a:t>10-inch A-2-6 subgrade</a:t>
            </a:r>
          </a:p>
          <a:p>
            <a:r>
              <a:rPr lang="en-US" dirty="0"/>
              <a:t>A-2-6 subgrade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686EA9-B6A8-4A51-8A2B-B2B7F22D4D58}"/>
              </a:ext>
            </a:extLst>
          </p:cNvPr>
          <p:cNvSpPr txBox="1"/>
          <p:nvPr/>
        </p:nvSpPr>
        <p:spPr>
          <a:xfrm>
            <a:off x="313174" y="6295996"/>
            <a:ext cx="8983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 original design based on AASHTO 1993 and excluded 2-inch SMA layer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B1E4AB-42FC-454D-B6B1-26B5DA5ADC87}"/>
              </a:ext>
            </a:extLst>
          </p:cNvPr>
          <p:cNvGrpSpPr/>
          <p:nvPr/>
        </p:nvGrpSpPr>
        <p:grpSpPr>
          <a:xfrm>
            <a:off x="4804787" y="3497625"/>
            <a:ext cx="3473591" cy="1938992"/>
            <a:chOff x="4319712" y="3629978"/>
            <a:chExt cx="3224088" cy="193899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9C01041-BDB7-4C04-AC87-A9F4E677181E}"/>
                </a:ext>
              </a:extLst>
            </p:cNvPr>
            <p:cNvSpPr txBox="1"/>
            <p:nvPr/>
          </p:nvSpPr>
          <p:spPr>
            <a:xfrm>
              <a:off x="5257800" y="3629978"/>
              <a:ext cx="2286000" cy="1938992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“a minimum of 2 unbound layers are required to correctly model subgrade moisture and drainage”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1C8BFF7-C48E-45E7-B583-C01BB6E0CADC}"/>
                </a:ext>
              </a:extLst>
            </p:cNvPr>
            <p:cNvCxnSpPr>
              <a:cxnSpLocks/>
            </p:cNvCxnSpPr>
            <p:nvPr/>
          </p:nvCxnSpPr>
          <p:spPr>
            <a:xfrm>
              <a:off x="4319712" y="4470334"/>
              <a:ext cx="835126" cy="0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7CFF41C-CD6C-45B0-A235-72EA5E0C15E2}"/>
              </a:ext>
            </a:extLst>
          </p:cNvPr>
          <p:cNvGrpSpPr/>
          <p:nvPr/>
        </p:nvGrpSpPr>
        <p:grpSpPr>
          <a:xfrm>
            <a:off x="9525000" y="1600200"/>
            <a:ext cx="2516818" cy="4784183"/>
            <a:chOff x="9446582" y="1590675"/>
            <a:chExt cx="2516818" cy="478418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C4D10E8-F12C-4F4A-8AC6-DF6F03AAE886}"/>
                </a:ext>
              </a:extLst>
            </p:cNvPr>
            <p:cNvSpPr/>
            <p:nvPr/>
          </p:nvSpPr>
          <p:spPr>
            <a:xfrm>
              <a:off x="9448796" y="1888443"/>
              <a:ext cx="1584386" cy="45412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New HMA SM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A4CFC7-2BBD-47F1-9DAC-9F70368EA855}"/>
                </a:ext>
              </a:extLst>
            </p:cNvPr>
            <p:cNvSpPr/>
            <p:nvPr/>
          </p:nvSpPr>
          <p:spPr>
            <a:xfrm>
              <a:off x="9448799" y="2362784"/>
              <a:ext cx="1584379" cy="647972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HMA BM (CCPR)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084D79-26E8-468B-93D1-5A96D399A3D2}"/>
                </a:ext>
              </a:extLst>
            </p:cNvPr>
            <p:cNvSpPr/>
            <p:nvPr/>
          </p:nvSpPr>
          <p:spPr>
            <a:xfrm>
              <a:off x="9448798" y="3030975"/>
              <a:ext cx="1584380" cy="129594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FDR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645BDA-1423-461B-B360-8D9EE9BA6D92}"/>
                </a:ext>
              </a:extLst>
            </p:cNvPr>
            <p:cNvSpPr/>
            <p:nvPr/>
          </p:nvSpPr>
          <p:spPr>
            <a:xfrm>
              <a:off x="9448796" y="4347138"/>
              <a:ext cx="1584381" cy="107995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A-2-6 Subgrade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815DE9-3CC8-4F85-A145-31C2D842309D}"/>
                </a:ext>
              </a:extLst>
            </p:cNvPr>
            <p:cNvCxnSpPr/>
            <p:nvPr/>
          </p:nvCxnSpPr>
          <p:spPr>
            <a:xfrm>
              <a:off x="11146823" y="1888443"/>
              <a:ext cx="340922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09D7E21-F2DA-4244-8642-F0D891220447}"/>
                </a:ext>
              </a:extLst>
            </p:cNvPr>
            <p:cNvCxnSpPr/>
            <p:nvPr/>
          </p:nvCxnSpPr>
          <p:spPr>
            <a:xfrm>
              <a:off x="11157344" y="2347063"/>
              <a:ext cx="340922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1FC55F-EAD0-48AB-9C54-AACC54101173}"/>
                </a:ext>
              </a:extLst>
            </p:cNvPr>
            <p:cNvCxnSpPr/>
            <p:nvPr/>
          </p:nvCxnSpPr>
          <p:spPr>
            <a:xfrm>
              <a:off x="11157344" y="3017505"/>
              <a:ext cx="340922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7599D37-BBDD-4C64-817A-D4097C735009}"/>
                </a:ext>
              </a:extLst>
            </p:cNvPr>
            <p:cNvCxnSpPr/>
            <p:nvPr/>
          </p:nvCxnSpPr>
          <p:spPr>
            <a:xfrm>
              <a:off x="11146823" y="4326920"/>
              <a:ext cx="340922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9E2A585-989F-45CD-A095-29E5634F5ACA}"/>
                </a:ext>
              </a:extLst>
            </p:cNvPr>
            <p:cNvCxnSpPr/>
            <p:nvPr/>
          </p:nvCxnSpPr>
          <p:spPr>
            <a:xfrm>
              <a:off x="11146823" y="5435162"/>
              <a:ext cx="340922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CF39DA3-FDE0-4F05-8591-CA1FD22E8BB8}"/>
                </a:ext>
              </a:extLst>
            </p:cNvPr>
            <p:cNvCxnSpPr>
              <a:cxnSpLocks/>
            </p:cNvCxnSpPr>
            <p:nvPr/>
          </p:nvCxnSpPr>
          <p:spPr>
            <a:xfrm>
              <a:off x="11260463" y="4326919"/>
              <a:ext cx="0" cy="1108243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A2A4A0FF-1907-499E-A9A8-DC3EEEE71A61}"/>
                </a:ext>
              </a:extLst>
            </p:cNvPr>
            <p:cNvCxnSpPr>
              <a:cxnSpLocks/>
            </p:cNvCxnSpPr>
            <p:nvPr/>
          </p:nvCxnSpPr>
          <p:spPr>
            <a:xfrm>
              <a:off x="11260463" y="3017505"/>
              <a:ext cx="0" cy="1309416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B6A86B5-551C-45FD-854A-7D263BA2F7D2}"/>
                </a:ext>
              </a:extLst>
            </p:cNvPr>
            <p:cNvCxnSpPr>
              <a:cxnSpLocks/>
            </p:cNvCxnSpPr>
            <p:nvPr/>
          </p:nvCxnSpPr>
          <p:spPr>
            <a:xfrm>
              <a:off x="11260463" y="2342566"/>
              <a:ext cx="0" cy="66819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286E70B-0D4F-484B-8219-FD6620B8B092}"/>
                </a:ext>
              </a:extLst>
            </p:cNvPr>
            <p:cNvCxnSpPr>
              <a:cxnSpLocks/>
            </p:cNvCxnSpPr>
            <p:nvPr/>
          </p:nvCxnSpPr>
          <p:spPr>
            <a:xfrm>
              <a:off x="11260463" y="1888443"/>
              <a:ext cx="0" cy="474341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7CEA12-D7FE-4D68-905C-31D658433F83}"/>
                </a:ext>
              </a:extLst>
            </p:cNvPr>
            <p:cNvSpPr txBox="1"/>
            <p:nvPr/>
          </p:nvSpPr>
          <p:spPr>
            <a:xfrm>
              <a:off x="11438026" y="1978223"/>
              <a:ext cx="393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4”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857466-EEEE-4917-86C9-ABA145B14370}"/>
                </a:ext>
              </a:extLst>
            </p:cNvPr>
            <p:cNvSpPr txBox="1"/>
            <p:nvPr/>
          </p:nvSpPr>
          <p:spPr>
            <a:xfrm>
              <a:off x="11432842" y="2498857"/>
              <a:ext cx="499013" cy="3635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6”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F06416-75BA-46BF-9026-0720087CCAE9}"/>
                </a:ext>
              </a:extLst>
            </p:cNvPr>
            <p:cNvSpPr txBox="1"/>
            <p:nvPr/>
          </p:nvSpPr>
          <p:spPr>
            <a:xfrm>
              <a:off x="11363584" y="3490460"/>
              <a:ext cx="562103" cy="3635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12”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F87F048-68EC-483D-B2D6-A71F41B02C39}"/>
                </a:ext>
              </a:extLst>
            </p:cNvPr>
            <p:cNvSpPr txBox="1"/>
            <p:nvPr/>
          </p:nvSpPr>
          <p:spPr>
            <a:xfrm>
              <a:off x="11401297" y="4699290"/>
              <a:ext cx="562103" cy="3635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10”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4F46B451-4BF9-42C7-9A02-E5A36AE1CD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60463" y="5435162"/>
              <a:ext cx="0" cy="531026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63A07CF-B034-4B97-9387-DC820BE19F80}"/>
                </a:ext>
              </a:extLst>
            </p:cNvPr>
            <p:cNvSpPr txBox="1"/>
            <p:nvPr/>
          </p:nvSpPr>
          <p:spPr>
            <a:xfrm>
              <a:off x="10949320" y="6067081"/>
              <a:ext cx="6222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A-2-6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19CD038-F4CE-4321-B952-B99BB59CA959}"/>
                </a:ext>
              </a:extLst>
            </p:cNvPr>
            <p:cNvSpPr/>
            <p:nvPr/>
          </p:nvSpPr>
          <p:spPr>
            <a:xfrm>
              <a:off x="9446582" y="1626294"/>
              <a:ext cx="1586595" cy="24060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New SMA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7BEA16D-FBDE-4DF2-A946-A9D2814D9CE6}"/>
                </a:ext>
              </a:extLst>
            </p:cNvPr>
            <p:cNvCxnSpPr/>
            <p:nvPr/>
          </p:nvCxnSpPr>
          <p:spPr>
            <a:xfrm>
              <a:off x="11146823" y="1626294"/>
              <a:ext cx="340922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033FA68C-0243-47EE-BF40-5A293E7115FF}"/>
                </a:ext>
              </a:extLst>
            </p:cNvPr>
            <p:cNvCxnSpPr>
              <a:cxnSpLocks/>
            </p:cNvCxnSpPr>
            <p:nvPr/>
          </p:nvCxnSpPr>
          <p:spPr>
            <a:xfrm>
              <a:off x="11258249" y="1626294"/>
              <a:ext cx="0" cy="26503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C683CE9-B884-4A3C-99C9-564593FC0216}"/>
                </a:ext>
              </a:extLst>
            </p:cNvPr>
            <p:cNvSpPr txBox="1"/>
            <p:nvPr/>
          </p:nvSpPr>
          <p:spPr>
            <a:xfrm>
              <a:off x="11435812" y="1590675"/>
              <a:ext cx="499013" cy="3635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2”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9812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FEE-7B11-4A4B-B235-A3E9EC1F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VDOT SMA Material Properties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AD8A1F-D2D2-474A-9FB8-C16FBCDC6D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813661"/>
              </p:ext>
            </p:extLst>
          </p:nvPr>
        </p:nvGraphicFramePr>
        <p:xfrm>
          <a:off x="4907280" y="3286125"/>
          <a:ext cx="6675120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9627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368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390122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2625657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 Modulus, E* (ksi)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2,298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2,403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2,781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2,174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2,324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98105D-5542-42F6-82E1-F71FF4D468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0214848"/>
              </p:ext>
            </p:extLst>
          </p:nvPr>
        </p:nvGraphicFramePr>
        <p:xfrm>
          <a:off x="563880" y="3276600"/>
          <a:ext cx="411480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Superpave Binder Test Data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G* (Pa)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 (°)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70.76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168.8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72.79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179.6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1,455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75.14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</a:tbl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58710C8-B864-4BF5-91B9-27ACF3589112}"/>
              </a:ext>
            </a:extLst>
          </p:cNvPr>
          <p:cNvSpPr txBox="1">
            <a:spLocks/>
          </p:cNvSpPr>
          <p:nvPr/>
        </p:nvSpPr>
        <p:spPr>
          <a:xfrm>
            <a:off x="0" y="1613959"/>
            <a:ext cx="12192000" cy="448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Unit weight: 150.0 pcf</a:t>
            </a:r>
          </a:p>
          <a:p>
            <a:pPr lvl="1"/>
            <a:r>
              <a:rPr lang="en-US" dirty="0"/>
              <a:t>Effective binder content: 6.9%</a:t>
            </a:r>
          </a:p>
          <a:p>
            <a:pPr lvl="1"/>
            <a:r>
              <a:rPr lang="en-US" dirty="0"/>
              <a:t>Air voids: 3.5%</a:t>
            </a:r>
          </a:p>
        </p:txBody>
      </p:sp>
    </p:spTree>
    <p:extLst>
      <p:ext uri="{BB962C8B-B14F-4D97-AF65-F5344CB8AC3E}">
        <p14:creationId xmlns:p14="http://schemas.microsoft.com/office/powerpoint/2010/main" val="2381542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E911-BAA4-480F-8496-0DCF0BD47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 Asphalt Overlay Design Options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8BC261-5A38-44B4-8D5B-966F3AF11923}"/>
              </a:ext>
            </a:extLst>
          </p:cNvPr>
          <p:cNvGrpSpPr/>
          <p:nvPr/>
        </p:nvGrpSpPr>
        <p:grpSpPr>
          <a:xfrm>
            <a:off x="842153" y="2243408"/>
            <a:ext cx="10507693" cy="2887057"/>
            <a:chOff x="842153" y="2243408"/>
            <a:chExt cx="10507693" cy="288705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FD5A7D4-C91A-450F-B091-AC8E6CE3817C}"/>
                </a:ext>
              </a:extLst>
            </p:cNvPr>
            <p:cNvSpPr/>
            <p:nvPr/>
          </p:nvSpPr>
          <p:spPr>
            <a:xfrm>
              <a:off x="842153" y="2243408"/>
              <a:ext cx="2377306" cy="857110"/>
            </a:xfrm>
            <a:custGeom>
              <a:avLst/>
              <a:gdLst>
                <a:gd name="connsiteX0" fmla="*/ 0 w 2377306"/>
                <a:gd name="connsiteY0" fmla="*/ 0 h 857110"/>
                <a:gd name="connsiteX1" fmla="*/ 2377306 w 2377306"/>
                <a:gd name="connsiteY1" fmla="*/ 0 h 857110"/>
                <a:gd name="connsiteX2" fmla="*/ 2377306 w 2377306"/>
                <a:gd name="connsiteY2" fmla="*/ 857110 h 857110"/>
                <a:gd name="connsiteX3" fmla="*/ 0 w 2377306"/>
                <a:gd name="connsiteY3" fmla="*/ 857110 h 857110"/>
                <a:gd name="connsiteX4" fmla="*/ 0 w 2377306"/>
                <a:gd name="connsiteY4" fmla="*/ 0 h 85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857110">
                  <a:moveTo>
                    <a:pt x="0" y="0"/>
                  </a:moveTo>
                  <a:lnTo>
                    <a:pt x="2377306" y="0"/>
                  </a:lnTo>
                  <a:lnTo>
                    <a:pt x="2377306" y="857110"/>
                  </a:lnTo>
                  <a:lnTo>
                    <a:pt x="0" y="8571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693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00" tIns="101600" rIns="177800" bIns="10160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/>
                <a:t>Existing AC Pavement</a:t>
              </a: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A5EADD-D98E-4345-BDEA-E8B6609B4586}"/>
                </a:ext>
              </a:extLst>
            </p:cNvPr>
            <p:cNvSpPr/>
            <p:nvPr/>
          </p:nvSpPr>
          <p:spPr>
            <a:xfrm>
              <a:off x="842153" y="3100519"/>
              <a:ext cx="2377306" cy="2026582"/>
            </a:xfrm>
            <a:custGeom>
              <a:avLst/>
              <a:gdLst>
                <a:gd name="connsiteX0" fmla="*/ 0 w 2377306"/>
                <a:gd name="connsiteY0" fmla="*/ 0 h 2026582"/>
                <a:gd name="connsiteX1" fmla="*/ 2377306 w 2377306"/>
                <a:gd name="connsiteY1" fmla="*/ 0 h 2026582"/>
                <a:gd name="connsiteX2" fmla="*/ 2377306 w 2377306"/>
                <a:gd name="connsiteY2" fmla="*/ 2026582 h 2026582"/>
                <a:gd name="connsiteX3" fmla="*/ 0 w 2377306"/>
                <a:gd name="connsiteY3" fmla="*/ 2026582 h 2026582"/>
                <a:gd name="connsiteX4" fmla="*/ 0 w 2377306"/>
                <a:gd name="connsiteY4" fmla="*/ 0 h 2026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2026582">
                  <a:moveTo>
                    <a:pt x="0" y="0"/>
                  </a:moveTo>
                  <a:lnTo>
                    <a:pt x="2377306" y="0"/>
                  </a:lnTo>
                  <a:lnTo>
                    <a:pt x="2377306" y="2026582"/>
                  </a:lnTo>
                  <a:lnTo>
                    <a:pt x="0" y="2026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DCE6"/>
            </a:solidFill>
            <a:ln w="12700" cap="flat" cmpd="sng" algn="ctr">
              <a:solidFill>
                <a:srgbClr val="7AC043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014" tIns="112014" rIns="149352" bIns="168021" numCol="1" spcCol="1270" anchor="t" anchorCtr="0">
              <a:noAutofit/>
            </a:bodyPr>
            <a:lstStyle/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>
                  <a:solidFill>
                    <a:srgbClr val="142129">
                      <a:hueOff val="0"/>
                      <a:satOff val="0"/>
                      <a:lumOff val="0"/>
                      <a:alphaOff val="0"/>
                    </a:srgbClr>
                  </a:solidFill>
                  <a:latin typeface="Franklin Gothic Medium"/>
                  <a:ea typeface="+mn-ea"/>
                  <a:cs typeface="+mn-cs"/>
                </a:rPr>
                <a:t>Flexible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>
                  <a:solidFill>
                    <a:srgbClr val="142129">
                      <a:hueOff val="0"/>
                      <a:satOff val="0"/>
                      <a:lumOff val="0"/>
                      <a:alphaOff val="0"/>
                    </a:srgbClr>
                  </a:solidFill>
                  <a:latin typeface="Franklin Gothic Medium"/>
                  <a:ea typeface="+mn-ea"/>
                  <a:cs typeface="+mn-cs"/>
                </a:rPr>
                <a:t>Semi-rigid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0FBF6E9-37A6-4235-BE36-D84FB08E5CBE}"/>
                </a:ext>
              </a:extLst>
            </p:cNvPr>
            <p:cNvSpPr/>
            <p:nvPr/>
          </p:nvSpPr>
          <p:spPr>
            <a:xfrm>
              <a:off x="3581404" y="2243408"/>
              <a:ext cx="2377306" cy="857110"/>
            </a:xfrm>
            <a:custGeom>
              <a:avLst/>
              <a:gdLst>
                <a:gd name="connsiteX0" fmla="*/ 0 w 2377306"/>
                <a:gd name="connsiteY0" fmla="*/ 0 h 857110"/>
                <a:gd name="connsiteX1" fmla="*/ 2377306 w 2377306"/>
                <a:gd name="connsiteY1" fmla="*/ 0 h 857110"/>
                <a:gd name="connsiteX2" fmla="*/ 2377306 w 2377306"/>
                <a:gd name="connsiteY2" fmla="*/ 857110 h 857110"/>
                <a:gd name="connsiteX3" fmla="*/ 0 w 2377306"/>
                <a:gd name="connsiteY3" fmla="*/ 857110 h 857110"/>
                <a:gd name="connsiteX4" fmla="*/ 0 w 2377306"/>
                <a:gd name="connsiteY4" fmla="*/ 0 h 85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857110">
                  <a:moveTo>
                    <a:pt x="0" y="0"/>
                  </a:moveTo>
                  <a:lnTo>
                    <a:pt x="2377306" y="0"/>
                  </a:lnTo>
                  <a:lnTo>
                    <a:pt x="2377306" y="857110"/>
                  </a:lnTo>
                  <a:lnTo>
                    <a:pt x="0" y="8571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693"/>
            </a:solidFill>
            <a:ln w="12700" cap="flat" cmpd="sng" algn="ctr">
              <a:solidFill>
                <a:srgbClr val="7AC043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9352" tIns="85344" rIns="149352" bIns="85344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>
                  <a:solidFill>
                    <a:prstClr val="white"/>
                  </a:solidFill>
                  <a:latin typeface="Franklin Gothic Medium"/>
                  <a:ea typeface="+mn-ea"/>
                  <a:cs typeface="+mn-cs"/>
                </a:rPr>
                <a:t>Existing Fractured PCC Pavement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08F433F-F8C0-4D9D-9804-BFB85BA2EF1F}"/>
                </a:ext>
              </a:extLst>
            </p:cNvPr>
            <p:cNvSpPr/>
            <p:nvPr/>
          </p:nvSpPr>
          <p:spPr>
            <a:xfrm>
              <a:off x="3581404" y="3103883"/>
              <a:ext cx="2377306" cy="2026582"/>
            </a:xfrm>
            <a:custGeom>
              <a:avLst/>
              <a:gdLst>
                <a:gd name="connsiteX0" fmla="*/ 0 w 2377306"/>
                <a:gd name="connsiteY0" fmla="*/ 0 h 2026582"/>
                <a:gd name="connsiteX1" fmla="*/ 2377306 w 2377306"/>
                <a:gd name="connsiteY1" fmla="*/ 0 h 2026582"/>
                <a:gd name="connsiteX2" fmla="*/ 2377306 w 2377306"/>
                <a:gd name="connsiteY2" fmla="*/ 2026582 h 2026582"/>
                <a:gd name="connsiteX3" fmla="*/ 0 w 2377306"/>
                <a:gd name="connsiteY3" fmla="*/ 2026582 h 2026582"/>
                <a:gd name="connsiteX4" fmla="*/ 0 w 2377306"/>
                <a:gd name="connsiteY4" fmla="*/ 0 h 2026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2026582">
                  <a:moveTo>
                    <a:pt x="0" y="0"/>
                  </a:moveTo>
                  <a:lnTo>
                    <a:pt x="2377306" y="0"/>
                  </a:lnTo>
                  <a:lnTo>
                    <a:pt x="2377306" y="2026582"/>
                  </a:lnTo>
                  <a:lnTo>
                    <a:pt x="0" y="2026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DCE6"/>
            </a:solidFill>
            <a:ln w="12700" cap="flat" cmpd="sng" algn="ctr">
              <a:solidFill>
                <a:srgbClr val="7AC043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014" tIns="112014" rIns="149352" bIns="168021" numCol="1" spcCol="1270" anchor="t" anchorCtr="0">
              <a:noAutofit/>
            </a:bodyPr>
            <a:lstStyle/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/>
                <a:t>Crack and seat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>
                  <a:solidFill>
                    <a:srgbClr val="142129">
                      <a:hueOff val="0"/>
                      <a:satOff val="0"/>
                      <a:lumOff val="0"/>
                      <a:alphaOff val="0"/>
                    </a:srgbClr>
                  </a:solidFill>
                  <a:latin typeface="Franklin Gothic Medium"/>
                  <a:ea typeface="+mn-ea"/>
                  <a:cs typeface="+mn-cs"/>
                </a:rPr>
                <a:t>Break</a:t>
              </a:r>
              <a:r>
                <a:rPr lang="en-US" sz="2100" kern="1200" dirty="0"/>
                <a:t> and seat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/>
                <a:t>Rubblization 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82A876-3449-496F-822F-EDC954FEE767}"/>
                </a:ext>
              </a:extLst>
            </p:cNvPr>
            <p:cNvSpPr/>
            <p:nvPr/>
          </p:nvSpPr>
          <p:spPr>
            <a:xfrm>
              <a:off x="6262411" y="2243408"/>
              <a:ext cx="2377306" cy="857110"/>
            </a:xfrm>
            <a:custGeom>
              <a:avLst/>
              <a:gdLst>
                <a:gd name="connsiteX0" fmla="*/ 0 w 2377306"/>
                <a:gd name="connsiteY0" fmla="*/ 0 h 857110"/>
                <a:gd name="connsiteX1" fmla="*/ 2377306 w 2377306"/>
                <a:gd name="connsiteY1" fmla="*/ 0 h 857110"/>
                <a:gd name="connsiteX2" fmla="*/ 2377306 w 2377306"/>
                <a:gd name="connsiteY2" fmla="*/ 857110 h 857110"/>
                <a:gd name="connsiteX3" fmla="*/ 0 w 2377306"/>
                <a:gd name="connsiteY3" fmla="*/ 857110 h 857110"/>
                <a:gd name="connsiteX4" fmla="*/ 0 w 2377306"/>
                <a:gd name="connsiteY4" fmla="*/ 0 h 85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857110">
                  <a:moveTo>
                    <a:pt x="0" y="0"/>
                  </a:moveTo>
                  <a:lnTo>
                    <a:pt x="2377306" y="0"/>
                  </a:lnTo>
                  <a:lnTo>
                    <a:pt x="2377306" y="857110"/>
                  </a:lnTo>
                  <a:lnTo>
                    <a:pt x="0" y="8571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693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00" tIns="101600" rIns="177800" bIns="10160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/>
                <a:t>Existing Intact PCC Pavement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15B5051-7C4F-4EFB-AF4A-90E6EC62D1CA}"/>
                </a:ext>
              </a:extLst>
            </p:cNvPr>
            <p:cNvSpPr/>
            <p:nvPr/>
          </p:nvSpPr>
          <p:spPr>
            <a:xfrm>
              <a:off x="6248409" y="3103883"/>
              <a:ext cx="2377306" cy="2026582"/>
            </a:xfrm>
            <a:custGeom>
              <a:avLst/>
              <a:gdLst>
                <a:gd name="connsiteX0" fmla="*/ 0 w 2377306"/>
                <a:gd name="connsiteY0" fmla="*/ 0 h 2026582"/>
                <a:gd name="connsiteX1" fmla="*/ 2377306 w 2377306"/>
                <a:gd name="connsiteY1" fmla="*/ 0 h 2026582"/>
                <a:gd name="connsiteX2" fmla="*/ 2377306 w 2377306"/>
                <a:gd name="connsiteY2" fmla="*/ 2026582 h 2026582"/>
                <a:gd name="connsiteX3" fmla="*/ 0 w 2377306"/>
                <a:gd name="connsiteY3" fmla="*/ 2026582 h 2026582"/>
                <a:gd name="connsiteX4" fmla="*/ 0 w 2377306"/>
                <a:gd name="connsiteY4" fmla="*/ 0 h 2026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2026582">
                  <a:moveTo>
                    <a:pt x="0" y="0"/>
                  </a:moveTo>
                  <a:lnTo>
                    <a:pt x="2377306" y="0"/>
                  </a:lnTo>
                  <a:lnTo>
                    <a:pt x="2377306" y="2026582"/>
                  </a:lnTo>
                  <a:lnTo>
                    <a:pt x="0" y="2026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DCE6"/>
            </a:solidFill>
            <a:ln w="12700" cap="flat" cmpd="sng" algn="ctr">
              <a:solidFill>
                <a:srgbClr val="7AC043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014" tIns="112014" rIns="149352" bIns="168021" numCol="1" spcCol="1270" anchor="t" anchorCtr="0">
              <a:noAutofit/>
            </a:bodyPr>
            <a:lstStyle/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/>
                <a:t>JPCP and CRCP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>
                  <a:solidFill>
                    <a:srgbClr val="142129">
                      <a:hueOff val="0"/>
                      <a:satOff val="0"/>
                      <a:lumOff val="0"/>
                      <a:alphaOff val="0"/>
                    </a:srgbClr>
                  </a:solidFill>
                  <a:latin typeface="Franklin Gothic Medium"/>
                  <a:ea typeface="+mn-ea"/>
                  <a:cs typeface="+mn-cs"/>
                </a:rPr>
                <a:t>Composite</a:t>
              </a:r>
              <a:r>
                <a:rPr lang="en-US" sz="2100" kern="1200" dirty="0"/>
                <a:t> pavements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/>
                <a:t>Previously AC overlaid pavements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C9C3209-72B4-40C8-A103-0705CA2156C4}"/>
                </a:ext>
              </a:extLst>
            </p:cNvPr>
            <p:cNvSpPr/>
            <p:nvPr/>
          </p:nvSpPr>
          <p:spPr>
            <a:xfrm>
              <a:off x="8972540" y="2243408"/>
              <a:ext cx="2377306" cy="857110"/>
            </a:xfrm>
            <a:custGeom>
              <a:avLst/>
              <a:gdLst>
                <a:gd name="connsiteX0" fmla="*/ 0 w 2377306"/>
                <a:gd name="connsiteY0" fmla="*/ 0 h 857110"/>
                <a:gd name="connsiteX1" fmla="*/ 2377306 w 2377306"/>
                <a:gd name="connsiteY1" fmla="*/ 0 h 857110"/>
                <a:gd name="connsiteX2" fmla="*/ 2377306 w 2377306"/>
                <a:gd name="connsiteY2" fmla="*/ 857110 h 857110"/>
                <a:gd name="connsiteX3" fmla="*/ 0 w 2377306"/>
                <a:gd name="connsiteY3" fmla="*/ 857110 h 857110"/>
                <a:gd name="connsiteX4" fmla="*/ 0 w 2377306"/>
                <a:gd name="connsiteY4" fmla="*/ 0 h 857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857110">
                  <a:moveTo>
                    <a:pt x="0" y="0"/>
                  </a:moveTo>
                  <a:lnTo>
                    <a:pt x="2377306" y="0"/>
                  </a:lnTo>
                  <a:lnTo>
                    <a:pt x="2377306" y="857110"/>
                  </a:lnTo>
                  <a:lnTo>
                    <a:pt x="0" y="8571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7693"/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00" tIns="101600" rIns="177800" bIns="10160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kern="1200" dirty="0"/>
                <a:t>Others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675D0D9-E412-494B-A82E-16847AA61C28}"/>
                </a:ext>
              </a:extLst>
            </p:cNvPr>
            <p:cNvSpPr/>
            <p:nvPr/>
          </p:nvSpPr>
          <p:spPr>
            <a:xfrm>
              <a:off x="8972540" y="3100519"/>
              <a:ext cx="2377306" cy="2026582"/>
            </a:xfrm>
            <a:custGeom>
              <a:avLst/>
              <a:gdLst>
                <a:gd name="connsiteX0" fmla="*/ 0 w 2377306"/>
                <a:gd name="connsiteY0" fmla="*/ 0 h 2026582"/>
                <a:gd name="connsiteX1" fmla="*/ 2377306 w 2377306"/>
                <a:gd name="connsiteY1" fmla="*/ 0 h 2026582"/>
                <a:gd name="connsiteX2" fmla="*/ 2377306 w 2377306"/>
                <a:gd name="connsiteY2" fmla="*/ 2026582 h 2026582"/>
                <a:gd name="connsiteX3" fmla="*/ 0 w 2377306"/>
                <a:gd name="connsiteY3" fmla="*/ 2026582 h 2026582"/>
                <a:gd name="connsiteX4" fmla="*/ 0 w 2377306"/>
                <a:gd name="connsiteY4" fmla="*/ 0 h 2026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306" h="2026582">
                  <a:moveTo>
                    <a:pt x="0" y="0"/>
                  </a:moveTo>
                  <a:lnTo>
                    <a:pt x="2377306" y="0"/>
                  </a:lnTo>
                  <a:lnTo>
                    <a:pt x="2377306" y="2026582"/>
                  </a:lnTo>
                  <a:lnTo>
                    <a:pt x="0" y="20265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DCE6"/>
            </a:solidFill>
            <a:ln w="12700" cap="flat" cmpd="sng" algn="ctr">
              <a:solidFill>
                <a:srgbClr val="7AC043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2014" tIns="112014" rIns="149352" bIns="168021" numCol="1" spcCol="1270" anchor="t" anchorCtr="0">
              <a:noAutofit/>
            </a:bodyPr>
            <a:lstStyle/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>
                  <a:solidFill>
                    <a:srgbClr val="142129">
                      <a:hueOff val="0"/>
                      <a:satOff val="0"/>
                      <a:lumOff val="0"/>
                      <a:alphaOff val="0"/>
                    </a:srgbClr>
                  </a:solidFill>
                  <a:latin typeface="Franklin Gothic Medium"/>
                  <a:ea typeface="+mn-ea"/>
                  <a:cs typeface="+mn-cs"/>
                </a:rPr>
                <a:t>Seal coat over existing AC pavement</a:t>
              </a:r>
            </a:p>
            <a:p>
              <a:pPr marL="228600" lvl="1" indent="-228600" algn="l" defTabSz="9334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100" kern="1200" dirty="0">
                  <a:solidFill>
                    <a:srgbClr val="142129">
                      <a:hueOff val="0"/>
                      <a:satOff val="0"/>
                      <a:lumOff val="0"/>
                      <a:alphaOff val="0"/>
                    </a:srgbClr>
                  </a:solidFill>
                  <a:latin typeface="Franklin Gothic Medium"/>
                  <a:ea typeface="+mn-ea"/>
                  <a:cs typeface="+mn-cs"/>
                </a:rPr>
                <a:t>Overlay with interlayer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3EE9D8E-D719-46E3-842C-3C55963AAAB6}"/>
              </a:ext>
            </a:extLst>
          </p:cNvPr>
          <p:cNvSpPr/>
          <p:nvPr/>
        </p:nvSpPr>
        <p:spPr>
          <a:xfrm>
            <a:off x="685800" y="2057400"/>
            <a:ext cx="2667000" cy="32766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7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FEE-7B11-4A4B-B235-A3E9EC1F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VDOT HMA Material Properties – SM Layer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AD8A1F-D2D2-474A-9FB8-C16FBCDC6D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07280" y="3286125"/>
          <a:ext cx="6675120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9627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368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390122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2625657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 Modulus, E* (ksi)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2,472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2,792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3,235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3,358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3,535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2,097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2,253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2,458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1,173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1,369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98105D-5542-42F6-82E1-F71FF4D46836}"/>
              </a:ext>
            </a:extLst>
          </p:cNvPr>
          <p:cNvGraphicFramePr>
            <a:graphicFrameLocks/>
          </p:cNvGraphicFramePr>
          <p:nvPr/>
        </p:nvGraphicFramePr>
        <p:xfrm>
          <a:off x="563880" y="3276600"/>
          <a:ext cx="4114800" cy="296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Superpave Binder Test Data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G* (Pa)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 (°)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17,562,500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1,510,000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61.4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131,975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13,005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78.6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84.5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88.0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2245551"/>
                  </a:ext>
                </a:extLst>
              </a:tr>
            </a:tbl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58710C8-B864-4BF5-91B9-27ACF3589112}"/>
              </a:ext>
            </a:extLst>
          </p:cNvPr>
          <p:cNvSpPr txBox="1">
            <a:spLocks/>
          </p:cNvSpPr>
          <p:nvPr/>
        </p:nvSpPr>
        <p:spPr>
          <a:xfrm>
            <a:off x="0" y="1613959"/>
            <a:ext cx="12192000" cy="448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Unit weight: 150.0 pcf</a:t>
            </a:r>
          </a:p>
          <a:p>
            <a:pPr lvl="1"/>
            <a:r>
              <a:rPr lang="en-US" dirty="0"/>
              <a:t>Effective binder content: 12.1%</a:t>
            </a:r>
          </a:p>
          <a:p>
            <a:pPr lvl="1"/>
            <a:r>
              <a:rPr lang="en-US" dirty="0"/>
              <a:t>Air voids: 6.7%</a:t>
            </a:r>
          </a:p>
        </p:txBody>
      </p:sp>
    </p:spTree>
    <p:extLst>
      <p:ext uri="{BB962C8B-B14F-4D97-AF65-F5344CB8AC3E}">
        <p14:creationId xmlns:p14="http://schemas.microsoft.com/office/powerpoint/2010/main" val="629109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FEE-7B11-4A4B-B235-A3E9EC1F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VDOT HMA Material Properties – BM Layer (CCPR)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AD8A1F-D2D2-474A-9FB8-C16FBCDC6D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443537"/>
              </p:ext>
            </p:extLst>
          </p:nvPr>
        </p:nvGraphicFramePr>
        <p:xfrm>
          <a:off x="4907280" y="3286125"/>
          <a:ext cx="6675120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9627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368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390122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2625657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 Modulus, E* (ksi)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2,839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3,212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3,700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3,854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1,408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1,819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1,979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2,387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2,573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2,822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1,145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1,544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98105D-5542-42F6-82E1-F71FF4D468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8729984"/>
              </p:ext>
            </p:extLst>
          </p:nvPr>
        </p:nvGraphicFramePr>
        <p:xfrm>
          <a:off x="563880" y="3276600"/>
          <a:ext cx="4114800" cy="296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Superpave Binder Test Data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G* (Pa)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 (°)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17,562,500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1,510,000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61.4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131,975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13,005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78.6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84.5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88.0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2245551"/>
                  </a:ext>
                </a:extLst>
              </a:tr>
            </a:tbl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58710C8-B864-4BF5-91B9-27ACF3589112}"/>
              </a:ext>
            </a:extLst>
          </p:cNvPr>
          <p:cNvSpPr txBox="1">
            <a:spLocks/>
          </p:cNvSpPr>
          <p:nvPr/>
        </p:nvSpPr>
        <p:spPr>
          <a:xfrm>
            <a:off x="0" y="1613959"/>
            <a:ext cx="12192000" cy="448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Unit weight: 151.4 pcf</a:t>
            </a:r>
          </a:p>
          <a:p>
            <a:pPr lvl="1"/>
            <a:r>
              <a:rPr lang="en-US" dirty="0"/>
              <a:t>Effective binder content: 9.8%</a:t>
            </a:r>
          </a:p>
          <a:p>
            <a:pPr lvl="1"/>
            <a:r>
              <a:rPr lang="en-US" dirty="0"/>
              <a:t>Air voids: 6.3%</a:t>
            </a:r>
          </a:p>
        </p:txBody>
      </p:sp>
    </p:spTree>
    <p:extLst>
      <p:ext uri="{BB962C8B-B14F-4D97-AF65-F5344CB8AC3E}">
        <p14:creationId xmlns:p14="http://schemas.microsoft.com/office/powerpoint/2010/main" val="2139988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1B20E-0E39-422C-9380-DFAF8BA34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FDR Layer Properties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5DE7D1-C069-43C1-AF08-405ED55D4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7" r="38744"/>
          <a:stretch/>
        </p:blipFill>
        <p:spPr>
          <a:xfrm>
            <a:off x="685800" y="2057400"/>
            <a:ext cx="8174378" cy="39624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CC2F2FF-84BD-4783-B222-FEBBB8CFB555}"/>
              </a:ext>
            </a:extLst>
          </p:cNvPr>
          <p:cNvGrpSpPr/>
          <p:nvPr/>
        </p:nvGrpSpPr>
        <p:grpSpPr>
          <a:xfrm>
            <a:off x="8686800" y="4283200"/>
            <a:ext cx="3110797" cy="1631216"/>
            <a:chOff x="4539717" y="3448302"/>
            <a:chExt cx="2554979" cy="163121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BA0DEC-3DD2-4187-A1AA-0AD6E7EF23FA}"/>
                </a:ext>
              </a:extLst>
            </p:cNvPr>
            <p:cNvSpPr txBox="1"/>
            <p:nvPr/>
          </p:nvSpPr>
          <p:spPr>
            <a:xfrm>
              <a:off x="5040397" y="3448302"/>
              <a:ext cx="2054299" cy="1631216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ACPA, PCA, and NRMCA (pavement designer.org) suggests</a:t>
              </a:r>
              <a:br>
                <a:rPr lang="en-US" sz="2000" dirty="0"/>
              </a:br>
              <a:r>
                <a:rPr lang="en-US" sz="2000" dirty="0"/>
                <a:t>600,000 psi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794C26B-7097-4748-8F50-7038A6F0FE90}"/>
                </a:ext>
              </a:extLst>
            </p:cNvPr>
            <p:cNvCxnSpPr>
              <a:cxnSpLocks/>
            </p:cNvCxnSpPr>
            <p:nvPr/>
          </p:nvCxnSpPr>
          <p:spPr>
            <a:xfrm>
              <a:off x="4539717" y="4263910"/>
              <a:ext cx="375509" cy="0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5048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D8556-7E5C-47B4-A3A1-AA87023DF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Subgrade Material Properties</a:t>
            </a:r>
          </a:p>
        </p:txBody>
      </p:sp>
      <p:graphicFrame>
        <p:nvGraphicFramePr>
          <p:cNvPr id="14" name="Table 6">
            <a:extLst>
              <a:ext uri="{FF2B5EF4-FFF2-40B4-BE49-F238E27FC236}">
                <a16:creationId xmlns:a16="http://schemas.microsoft.com/office/drawing/2014/main" id="{0DD9E77E-D5CC-4DA8-B2EC-05B5AA421E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8040079"/>
              </p:ext>
            </p:extLst>
          </p:nvPr>
        </p:nvGraphicFramePr>
        <p:xfrm>
          <a:off x="182881" y="2438400"/>
          <a:ext cx="5760720" cy="1849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dirty="0"/>
                        <a:t>Subgrade (unbound layer)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Layer thickness (inch)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3301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Poisson’s Ratio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Resilient modulus (psi)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02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Gradation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A-2-6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7014167"/>
                  </a:ext>
                </a:extLst>
              </a:tr>
            </a:tbl>
          </a:graphicData>
        </a:graphic>
      </p:graphicFrame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F0A0B3CA-2BE0-4C21-83B2-7DCDA8B22B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574764"/>
              </p:ext>
            </p:extLst>
          </p:nvPr>
        </p:nvGraphicFramePr>
        <p:xfrm>
          <a:off x="6248400" y="2438400"/>
          <a:ext cx="5760720" cy="1478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dirty="0"/>
                        <a:t>Subgrade (semi-infinite)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Poisson’s Ratio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Resilient modulus (psi)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02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Gradation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A-2-6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7014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282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3A4B28-4267-4A15-98AB-553F76A854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054" y="1600200"/>
            <a:ext cx="12182475" cy="4191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6506AA-FEB3-4F90-9FD4-D6FA043B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FDR modeled as semi-rigid pavement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5B0399-1CBD-4F3E-B40C-7FB859AA13B5}"/>
              </a:ext>
            </a:extLst>
          </p:cNvPr>
          <p:cNvSpPr/>
          <p:nvPr/>
        </p:nvSpPr>
        <p:spPr>
          <a:xfrm>
            <a:off x="10829504" y="2915696"/>
            <a:ext cx="1323975" cy="304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4BA7FA-7B3C-4E58-AA60-9BE5A2D80F73}"/>
              </a:ext>
            </a:extLst>
          </p:cNvPr>
          <p:cNvSpPr txBox="1"/>
          <p:nvPr/>
        </p:nvSpPr>
        <p:spPr>
          <a:xfrm>
            <a:off x="3286844" y="5998356"/>
            <a:ext cx="56388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Rut depth @ 50% - 0.26 inch</a:t>
            </a:r>
            <a:endParaRPr lang="en-US" sz="2800" b="1" kern="1200" dirty="0">
              <a:solidFill>
                <a:schemeClr val="accent4">
                  <a:lumMod val="90000"/>
                  <a:lumOff val="10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514C5B-17DB-4834-9F19-FDC539025A2C}"/>
              </a:ext>
            </a:extLst>
          </p:cNvPr>
          <p:cNvSpPr/>
          <p:nvPr/>
        </p:nvSpPr>
        <p:spPr>
          <a:xfrm>
            <a:off x="10853788" y="4087090"/>
            <a:ext cx="1323975" cy="3048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2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8E58B-30F2-45EE-948C-1CEC7014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428750"/>
          </a:xfrm>
        </p:spPr>
        <p:txBody>
          <a:bodyPr/>
          <a:lstStyle/>
          <a:p>
            <a:r>
              <a:rPr lang="en-US" dirty="0"/>
              <a:t>Pavement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03A3F-7851-4D48-8067-98D9816E7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14488"/>
            <a:ext cx="5708650" cy="4432300"/>
          </a:xfrm>
        </p:spPr>
        <p:txBody>
          <a:bodyPr/>
          <a:lstStyle/>
          <a:p>
            <a:r>
              <a:rPr lang="en-US" dirty="0"/>
              <a:t>FDR layer as a semi-rigid layer</a:t>
            </a:r>
          </a:p>
          <a:p>
            <a:pPr lvl="1"/>
            <a:r>
              <a:rPr lang="en-US" dirty="0"/>
              <a:t>Non-calibrated global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38B06-40C6-41A5-ACD2-1FE10903F71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0300" y="1614488"/>
            <a:ext cx="5753100" cy="4432300"/>
          </a:xfrm>
        </p:spPr>
        <p:txBody>
          <a:bodyPr/>
          <a:lstStyle/>
          <a:p>
            <a:r>
              <a:rPr lang="en-US" dirty="0"/>
              <a:t>FDR layer as stiff unbound layer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A15B84-89E1-4436-838A-FC74D55D31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0" t="4053" r="73292" b="73130"/>
          <a:stretch/>
        </p:blipFill>
        <p:spPr>
          <a:xfrm>
            <a:off x="990600" y="3547068"/>
            <a:ext cx="4829941" cy="2352675"/>
          </a:xfrm>
          <a:prstGeom prst="rect">
            <a:avLst/>
          </a:prstGeom>
          <a:ln>
            <a:solidFill>
              <a:srgbClr val="024068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A9E730F-455A-4218-9439-66490F969FDD}"/>
              </a:ext>
            </a:extLst>
          </p:cNvPr>
          <p:cNvSpPr/>
          <p:nvPr/>
        </p:nvSpPr>
        <p:spPr>
          <a:xfrm>
            <a:off x="6718300" y="3429000"/>
            <a:ext cx="5063359" cy="2635249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861F2D-9338-401F-B82E-6CABBD44F9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60"/>
          <a:stretch/>
        </p:blipFill>
        <p:spPr>
          <a:xfrm>
            <a:off x="6858000" y="3547068"/>
            <a:ext cx="4772025" cy="2399114"/>
          </a:xfrm>
          <a:prstGeom prst="rect">
            <a:avLst/>
          </a:prstGeom>
          <a:ln>
            <a:solidFill>
              <a:srgbClr val="024068"/>
            </a:solidFill>
          </a:ln>
        </p:spPr>
      </p:pic>
    </p:spTree>
    <p:extLst>
      <p:ext uri="{BB962C8B-B14F-4D97-AF65-F5344CB8AC3E}">
        <p14:creationId xmlns:p14="http://schemas.microsoft.com/office/powerpoint/2010/main" val="421256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Section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91A44-E9DE-438C-A7F4-095410D2D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5015441"/>
          </a:xfrm>
        </p:spPr>
        <p:txBody>
          <a:bodyPr>
            <a:normAutofit/>
          </a:bodyPr>
          <a:lstStyle/>
          <a:p>
            <a:r>
              <a:rPr lang="en-US" dirty="0"/>
              <a:t>New 2-inch SMA</a:t>
            </a:r>
          </a:p>
          <a:p>
            <a:r>
              <a:rPr lang="en-US" dirty="0"/>
              <a:t>New 4-inch SM</a:t>
            </a:r>
          </a:p>
          <a:p>
            <a:r>
              <a:rPr lang="en-US" dirty="0"/>
              <a:t>Recycled 6-inch BM - CCPR</a:t>
            </a:r>
          </a:p>
          <a:p>
            <a:r>
              <a:rPr lang="en-US" dirty="0"/>
              <a:t>Recycled 12-inch-high modulus unbound</a:t>
            </a:r>
            <a:br>
              <a:rPr lang="en-US" dirty="0"/>
            </a:br>
            <a:r>
              <a:rPr lang="en-US" dirty="0"/>
              <a:t>aggregate – FDR</a:t>
            </a:r>
          </a:p>
          <a:p>
            <a:r>
              <a:rPr lang="en-US" dirty="0"/>
              <a:t>A-2-6 subgrade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686EA9-B6A8-4A51-8A2B-B2B7F22D4D58}"/>
              </a:ext>
            </a:extLst>
          </p:cNvPr>
          <p:cNvSpPr txBox="1"/>
          <p:nvPr/>
        </p:nvSpPr>
        <p:spPr>
          <a:xfrm>
            <a:off x="381000" y="6200714"/>
            <a:ext cx="830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Original design based on AASHTO 1993 and excluded 2-inch SMA layer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798E2B8-C616-4C84-8A70-0E4E1D013C1A}"/>
              </a:ext>
            </a:extLst>
          </p:cNvPr>
          <p:cNvGrpSpPr/>
          <p:nvPr/>
        </p:nvGrpSpPr>
        <p:grpSpPr>
          <a:xfrm>
            <a:off x="9465566" y="1810298"/>
            <a:ext cx="2492760" cy="3710036"/>
            <a:chOff x="9465566" y="1810298"/>
            <a:chExt cx="2492760" cy="371003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C4D10E8-F12C-4F4A-8AC6-DF6F03AAE886}"/>
                </a:ext>
              </a:extLst>
            </p:cNvPr>
            <p:cNvSpPr/>
            <p:nvPr/>
          </p:nvSpPr>
          <p:spPr>
            <a:xfrm>
              <a:off x="9467088" y="2130127"/>
              <a:ext cx="1581912" cy="36576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New HMA SM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FA4CFC7-2BBD-47F1-9DAC-9F70368EA855}"/>
                </a:ext>
              </a:extLst>
            </p:cNvPr>
            <p:cNvSpPr/>
            <p:nvPr/>
          </p:nvSpPr>
          <p:spPr>
            <a:xfrm>
              <a:off x="9465566" y="2516687"/>
              <a:ext cx="1581912" cy="659863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HMA BM (CCPR)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084D79-26E8-468B-93D1-5A96D399A3D2}"/>
                </a:ext>
              </a:extLst>
            </p:cNvPr>
            <p:cNvSpPr/>
            <p:nvPr/>
          </p:nvSpPr>
          <p:spPr>
            <a:xfrm>
              <a:off x="9465566" y="3207427"/>
              <a:ext cx="1581912" cy="131972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FDR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815DE9-3CC8-4F85-A145-31C2D842309D}"/>
                </a:ext>
              </a:extLst>
            </p:cNvPr>
            <p:cNvCxnSpPr/>
            <p:nvPr/>
          </p:nvCxnSpPr>
          <p:spPr>
            <a:xfrm>
              <a:off x="11190543" y="2130127"/>
              <a:ext cx="296607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09D7E21-F2DA-4244-8642-F0D891220447}"/>
                </a:ext>
              </a:extLst>
            </p:cNvPr>
            <p:cNvCxnSpPr/>
            <p:nvPr/>
          </p:nvCxnSpPr>
          <p:spPr>
            <a:xfrm>
              <a:off x="11201454" y="2516687"/>
              <a:ext cx="296607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1FC55F-EAD0-48AB-9C54-AACC54101173}"/>
                </a:ext>
              </a:extLst>
            </p:cNvPr>
            <p:cNvCxnSpPr/>
            <p:nvPr/>
          </p:nvCxnSpPr>
          <p:spPr>
            <a:xfrm>
              <a:off x="11201454" y="3207427"/>
              <a:ext cx="296607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7599D37-BBDD-4C64-817A-D4097C735009}"/>
                </a:ext>
              </a:extLst>
            </p:cNvPr>
            <p:cNvCxnSpPr/>
            <p:nvPr/>
          </p:nvCxnSpPr>
          <p:spPr>
            <a:xfrm>
              <a:off x="11201454" y="4568692"/>
              <a:ext cx="296607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A2A4A0FF-1907-499E-A9A8-DC3EEEE71A61}"/>
                </a:ext>
              </a:extLst>
            </p:cNvPr>
            <p:cNvCxnSpPr>
              <a:cxnSpLocks/>
            </p:cNvCxnSpPr>
            <p:nvPr/>
          </p:nvCxnSpPr>
          <p:spPr>
            <a:xfrm>
              <a:off x="11300322" y="3207427"/>
              <a:ext cx="0" cy="1361265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B6A86B5-551C-45FD-854A-7D263BA2F7D2}"/>
                </a:ext>
              </a:extLst>
            </p:cNvPr>
            <p:cNvCxnSpPr>
              <a:cxnSpLocks/>
            </p:cNvCxnSpPr>
            <p:nvPr/>
          </p:nvCxnSpPr>
          <p:spPr>
            <a:xfrm>
              <a:off x="11300322" y="2516687"/>
              <a:ext cx="0" cy="690739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286E70B-0D4F-484B-8219-FD6620B8B09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6085" y="2132682"/>
              <a:ext cx="1" cy="370255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7CEA12-D7FE-4D68-905C-31D658433F83}"/>
                </a:ext>
              </a:extLst>
            </p:cNvPr>
            <p:cNvSpPr txBox="1"/>
            <p:nvPr/>
          </p:nvSpPr>
          <p:spPr>
            <a:xfrm>
              <a:off x="11486983" y="2164445"/>
              <a:ext cx="3930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4”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857466-EEEE-4917-86C9-ABA145B14370}"/>
                </a:ext>
              </a:extLst>
            </p:cNvPr>
            <p:cNvSpPr txBox="1"/>
            <p:nvPr/>
          </p:nvSpPr>
          <p:spPr>
            <a:xfrm>
              <a:off x="11498061" y="2759258"/>
              <a:ext cx="394429" cy="370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6”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F06416-75BA-46BF-9026-0720087CCAE9}"/>
                </a:ext>
              </a:extLst>
            </p:cNvPr>
            <p:cNvSpPr txBox="1"/>
            <p:nvPr/>
          </p:nvSpPr>
          <p:spPr>
            <a:xfrm>
              <a:off x="11449731" y="3871297"/>
              <a:ext cx="508595" cy="370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12”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4F46B451-4BF9-42C7-9A02-E5A36AE1CD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95733" y="4567739"/>
              <a:ext cx="0" cy="497103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63A07CF-B034-4B97-9387-DC820BE19F80}"/>
                </a:ext>
              </a:extLst>
            </p:cNvPr>
            <p:cNvSpPr txBox="1"/>
            <p:nvPr/>
          </p:nvSpPr>
          <p:spPr>
            <a:xfrm>
              <a:off x="10934714" y="5118768"/>
              <a:ext cx="807411" cy="4015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A-2-6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B048B9B-FEA8-497C-B2A1-5F5DEF13108D}"/>
                </a:ext>
              </a:extLst>
            </p:cNvPr>
            <p:cNvSpPr/>
            <p:nvPr/>
          </p:nvSpPr>
          <p:spPr>
            <a:xfrm>
              <a:off x="9465566" y="1890786"/>
              <a:ext cx="1581912" cy="21995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New SMA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3CD1B217-A65A-4B2D-B003-CBA01DDC56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95733" y="1877153"/>
              <a:ext cx="1" cy="25042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604540D-CD1B-4921-A5D8-D90D12161CC3}"/>
                </a:ext>
              </a:extLst>
            </p:cNvPr>
            <p:cNvSpPr txBox="1"/>
            <p:nvPr/>
          </p:nvSpPr>
          <p:spPr>
            <a:xfrm>
              <a:off x="11476422" y="1810298"/>
              <a:ext cx="451512" cy="3701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2” 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650678C-E55A-459B-A11C-9D79580C101A}"/>
                </a:ext>
              </a:extLst>
            </p:cNvPr>
            <p:cNvCxnSpPr/>
            <p:nvPr/>
          </p:nvCxnSpPr>
          <p:spPr>
            <a:xfrm>
              <a:off x="11163732" y="1879356"/>
              <a:ext cx="296607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0037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FEE-7B11-4A4B-B235-A3E9EC1F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VDOT SMA Material Properties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AD8A1F-D2D2-474A-9FB8-C16FBCDC6D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07280" y="3286125"/>
          <a:ext cx="6675120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9627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368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390122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2625657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 Modulus, E* (ksi)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2,298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2,403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2,781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2,174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2,324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1,218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98105D-5542-42F6-82E1-F71FF4D46836}"/>
              </a:ext>
            </a:extLst>
          </p:cNvPr>
          <p:cNvGraphicFramePr>
            <a:graphicFrameLocks/>
          </p:cNvGraphicFramePr>
          <p:nvPr/>
        </p:nvGraphicFramePr>
        <p:xfrm>
          <a:off x="563880" y="3276600"/>
          <a:ext cx="4114800" cy="1854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Superpave Binder Test Data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G* (Pa)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 (°)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4,781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70.76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168.8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2,616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72.79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179.6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1,455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75.14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</a:tbl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58710C8-B864-4BF5-91B9-27ACF3589112}"/>
              </a:ext>
            </a:extLst>
          </p:cNvPr>
          <p:cNvSpPr txBox="1">
            <a:spLocks/>
          </p:cNvSpPr>
          <p:nvPr/>
        </p:nvSpPr>
        <p:spPr>
          <a:xfrm>
            <a:off x="0" y="1613959"/>
            <a:ext cx="12192000" cy="448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Unit weight: 150.0 pcf</a:t>
            </a:r>
          </a:p>
          <a:p>
            <a:pPr lvl="1"/>
            <a:r>
              <a:rPr lang="en-US" dirty="0"/>
              <a:t>Effective binder content: 6.9%</a:t>
            </a:r>
          </a:p>
          <a:p>
            <a:pPr lvl="1"/>
            <a:r>
              <a:rPr lang="en-US" dirty="0"/>
              <a:t>Air voids: 3.5%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115073-086A-4262-AD3A-365DF2A4C48B}"/>
              </a:ext>
            </a:extLst>
          </p:cNvPr>
          <p:cNvSpPr txBox="1"/>
          <p:nvPr/>
        </p:nvSpPr>
        <p:spPr>
          <a:xfrm>
            <a:off x="3072765" y="4145280"/>
            <a:ext cx="6046470" cy="579120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Same as semi-rigid design</a:t>
            </a:r>
          </a:p>
        </p:txBody>
      </p:sp>
    </p:spTree>
    <p:extLst>
      <p:ext uri="{BB962C8B-B14F-4D97-AF65-F5344CB8AC3E}">
        <p14:creationId xmlns:p14="http://schemas.microsoft.com/office/powerpoint/2010/main" val="2116340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FEE-7B11-4A4B-B235-A3E9EC1F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VDOT HMA Material Properties – SM Layer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AD8A1F-D2D2-474A-9FB8-C16FBCDC6D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07280" y="3286125"/>
          <a:ext cx="6675120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9627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368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390122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2625657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 Modulus, E* (ksi)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2,472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2,792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3,235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3,358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3,535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1,233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2,097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2,253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2,458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1,173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1,369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98105D-5542-42F6-82E1-F71FF4D46836}"/>
              </a:ext>
            </a:extLst>
          </p:cNvPr>
          <p:cNvGraphicFramePr>
            <a:graphicFrameLocks/>
          </p:cNvGraphicFramePr>
          <p:nvPr/>
        </p:nvGraphicFramePr>
        <p:xfrm>
          <a:off x="563880" y="3276600"/>
          <a:ext cx="4114800" cy="296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Superpave Binder Test Data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G* (Pa)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 (°)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17,562,500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1,510,000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61.4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131,975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13,005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78.6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84.5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88.0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2245551"/>
                  </a:ext>
                </a:extLst>
              </a:tr>
            </a:tbl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58710C8-B864-4BF5-91B9-27ACF3589112}"/>
              </a:ext>
            </a:extLst>
          </p:cNvPr>
          <p:cNvSpPr txBox="1">
            <a:spLocks/>
          </p:cNvSpPr>
          <p:nvPr/>
        </p:nvSpPr>
        <p:spPr>
          <a:xfrm>
            <a:off x="0" y="1613959"/>
            <a:ext cx="12192000" cy="448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Unit weight: 150.0 pcf</a:t>
            </a:r>
          </a:p>
          <a:p>
            <a:pPr lvl="1"/>
            <a:r>
              <a:rPr lang="en-US" dirty="0"/>
              <a:t>Effective binder content: 12.1%</a:t>
            </a:r>
          </a:p>
          <a:p>
            <a:pPr lvl="1"/>
            <a:r>
              <a:rPr lang="en-US" dirty="0"/>
              <a:t>Air voids: 6.7%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6A71CF-BC23-4F64-8AC2-D27196530A6E}"/>
              </a:ext>
            </a:extLst>
          </p:cNvPr>
          <p:cNvSpPr txBox="1"/>
          <p:nvPr/>
        </p:nvSpPr>
        <p:spPr>
          <a:xfrm>
            <a:off x="3072765" y="4145280"/>
            <a:ext cx="6046470" cy="579120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Same as semi-rigid design</a:t>
            </a:r>
          </a:p>
        </p:txBody>
      </p:sp>
    </p:spTree>
    <p:extLst>
      <p:ext uri="{BB962C8B-B14F-4D97-AF65-F5344CB8AC3E}">
        <p14:creationId xmlns:p14="http://schemas.microsoft.com/office/powerpoint/2010/main" val="1464675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FEE-7B11-4A4B-B235-A3E9EC1F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VDOT HMA Material Properties – BM Layer (CCPR)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AD8A1F-D2D2-474A-9FB8-C16FBCDC6D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07280" y="3286125"/>
          <a:ext cx="6675120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9627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368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390122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2625657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 Modulus, E* (ksi)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2,839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3,212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3,365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3,700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3,854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1,408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1,819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1,979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2,387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2,573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2,822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1,145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1,544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417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98105D-5542-42F6-82E1-F71FF4D46836}"/>
              </a:ext>
            </a:extLst>
          </p:cNvPr>
          <p:cNvGraphicFramePr>
            <a:graphicFrameLocks/>
          </p:cNvGraphicFramePr>
          <p:nvPr/>
        </p:nvGraphicFramePr>
        <p:xfrm>
          <a:off x="563880" y="3276600"/>
          <a:ext cx="4114800" cy="296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Superpave Binder Test Data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G* (Pa)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 (°)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17,562,500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1,510,000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61.4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131,975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13,005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78.6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84.5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88.0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2245551"/>
                  </a:ext>
                </a:extLst>
              </a:tr>
            </a:tbl>
          </a:graphicData>
        </a:graphic>
      </p:graphicFrame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58710C8-B864-4BF5-91B9-27ACF3589112}"/>
              </a:ext>
            </a:extLst>
          </p:cNvPr>
          <p:cNvSpPr txBox="1">
            <a:spLocks/>
          </p:cNvSpPr>
          <p:nvPr/>
        </p:nvSpPr>
        <p:spPr>
          <a:xfrm>
            <a:off x="0" y="1613959"/>
            <a:ext cx="12192000" cy="4482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buFont typeface="Wingdings" panose="05000000000000000000" pitchFamily="2" charset="2"/>
              <a:buChar char="§"/>
              <a:defRPr sz="32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4864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 b="0" i="0" u="none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22960" indent="-27432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Arial" panose="020B0604020202020204" pitchFamily="34" charset="0"/>
              <a:buChar char="•"/>
              <a:defRPr sz="2400" kern="1200" baseline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SzPct val="120000"/>
              <a:buFontTx/>
              <a:buBlip>
                <a:blip r:embed="rId2"/>
              </a:buBlip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Unit weight: 151.4 pcf</a:t>
            </a:r>
          </a:p>
          <a:p>
            <a:pPr lvl="1"/>
            <a:r>
              <a:rPr lang="en-US" dirty="0"/>
              <a:t>Effective binder content: 9.82%</a:t>
            </a:r>
          </a:p>
          <a:p>
            <a:pPr lvl="1"/>
            <a:r>
              <a:rPr lang="en-US" dirty="0"/>
              <a:t>Air voids: 6.3%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C7440C-B3FF-4560-9493-F0E343AAED30}"/>
              </a:ext>
            </a:extLst>
          </p:cNvPr>
          <p:cNvSpPr txBox="1"/>
          <p:nvPr/>
        </p:nvSpPr>
        <p:spPr>
          <a:xfrm>
            <a:off x="3072765" y="4141093"/>
            <a:ext cx="6046470" cy="583307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Same as semi-rigid design</a:t>
            </a:r>
          </a:p>
        </p:txBody>
      </p:sp>
    </p:spTree>
    <p:extLst>
      <p:ext uri="{BB962C8B-B14F-4D97-AF65-F5344CB8AC3E}">
        <p14:creationId xmlns:p14="http://schemas.microsoft.com/office/powerpoint/2010/main" val="344538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7098D-2236-41F7-8FB3-C4E4AD6BC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428750"/>
          </a:xfrm>
        </p:spPr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51FF96-E0BB-4705-BA48-FC6718997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" y="1613959"/>
            <a:ext cx="5923922" cy="4433158"/>
          </a:xfrm>
        </p:spPr>
        <p:txBody>
          <a:bodyPr/>
          <a:lstStyle/>
          <a:p>
            <a:r>
              <a:rPr lang="en-US" dirty="0"/>
              <a:t>Cold In-place Recycling (CIR)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Recycle asphalt layers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Typical depth: 3 to 6 inches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425BD5-C8BF-4DC5-ABA4-2ECBFD68833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115679" y="1613959"/>
            <a:ext cx="5923922" cy="4433158"/>
          </a:xfrm>
        </p:spPr>
        <p:txBody>
          <a:bodyPr/>
          <a:lstStyle/>
          <a:p>
            <a:r>
              <a:rPr lang="en-US" dirty="0"/>
              <a:t>Full-depth Reclamation (FDR)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Recycle asphalt &amp; underlying layers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Typical depth: 8 to 12 inches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E15A3E-4100-4338-8C86-5176F5A11A7B}"/>
              </a:ext>
            </a:extLst>
          </p:cNvPr>
          <p:cNvSpPr txBox="1"/>
          <p:nvPr/>
        </p:nvSpPr>
        <p:spPr>
          <a:xfrm>
            <a:off x="545342" y="6493488"/>
            <a:ext cx="1426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Source: VCTIR 15-R1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FBF700-BD08-47DF-8649-49D68251FC44}"/>
              </a:ext>
            </a:extLst>
          </p:cNvPr>
          <p:cNvSpPr txBox="1"/>
          <p:nvPr/>
        </p:nvSpPr>
        <p:spPr>
          <a:xfrm>
            <a:off x="6532628" y="6493488"/>
            <a:ext cx="15167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Source: B. Diefenderfer</a:t>
            </a:r>
          </a:p>
        </p:txBody>
      </p:sp>
      <p:pic>
        <p:nvPicPr>
          <p:cNvPr id="4" name="Picture 3" descr="A picture containing outdoor, sky, road, ground&#10;&#10;Description automatically generated">
            <a:extLst>
              <a:ext uri="{FF2B5EF4-FFF2-40B4-BE49-F238E27FC236}">
                <a16:creationId xmlns:a16="http://schemas.microsoft.com/office/drawing/2014/main" id="{B2A82876-E746-4010-88E9-7D48CC3A44D6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23210" b="5875"/>
          <a:stretch/>
        </p:blipFill>
        <p:spPr>
          <a:xfrm>
            <a:off x="6515102" y="3810000"/>
            <a:ext cx="5065776" cy="27066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978903-C9BF-472A-98C5-C002C0A006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162"/>
          <a:stretch/>
        </p:blipFill>
        <p:spPr>
          <a:xfrm>
            <a:off x="601151" y="3792438"/>
            <a:ext cx="5065776" cy="270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77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D8556-7E5C-47B4-A3A1-AA87023DF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Material Properties</a:t>
            </a:r>
          </a:p>
        </p:txBody>
      </p:sp>
      <p:graphicFrame>
        <p:nvGraphicFramePr>
          <p:cNvPr id="12" name="Table 6">
            <a:extLst>
              <a:ext uri="{FF2B5EF4-FFF2-40B4-BE49-F238E27FC236}">
                <a16:creationId xmlns:a16="http://schemas.microsoft.com/office/drawing/2014/main" id="{23F93C32-ACEA-45EA-85B3-3107452F15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787087"/>
              </p:ext>
            </p:extLst>
          </p:nvPr>
        </p:nvGraphicFramePr>
        <p:xfrm>
          <a:off x="213360" y="2314575"/>
          <a:ext cx="5760720" cy="2590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dirty="0"/>
                        <a:t>FDR Layer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Poisson’s Ratio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 layer compacted?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True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5525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Resilient modulus (psi)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99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Aggregate gradation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A-1-a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2290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Liquid Limit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0244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Plasticity Index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9752263"/>
                  </a:ext>
                </a:extLst>
              </a:tr>
            </a:tbl>
          </a:graphicData>
        </a:graphic>
      </p:graphicFrame>
      <p:graphicFrame>
        <p:nvGraphicFramePr>
          <p:cNvPr id="13" name="Table 6">
            <a:extLst>
              <a:ext uri="{FF2B5EF4-FFF2-40B4-BE49-F238E27FC236}">
                <a16:creationId xmlns:a16="http://schemas.microsoft.com/office/drawing/2014/main" id="{A18BFB73-F7DD-4BA8-89FB-71C0D2136F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293883"/>
              </p:ext>
            </p:extLst>
          </p:nvPr>
        </p:nvGraphicFramePr>
        <p:xfrm>
          <a:off x="6202680" y="2314575"/>
          <a:ext cx="5760720" cy="2219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dirty="0"/>
                        <a:t>Subgrade (semi-infinite)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Poisson’s Ratio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Liquid Limit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7923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Plasticity Index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5525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Is layer compacted?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False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99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Resilient modulus (psi)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16,000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90259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8326FF1-B70F-40AC-BFFB-B90962692884}"/>
              </a:ext>
            </a:extLst>
          </p:cNvPr>
          <p:cNvSpPr/>
          <p:nvPr/>
        </p:nvSpPr>
        <p:spPr>
          <a:xfrm>
            <a:off x="4764405" y="3457575"/>
            <a:ext cx="1224916" cy="30480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6C2417-6956-42AC-ADA8-F99096F15325}"/>
              </a:ext>
            </a:extLst>
          </p:cNvPr>
          <p:cNvSpPr txBox="1"/>
          <p:nvPr/>
        </p:nvSpPr>
        <p:spPr>
          <a:xfrm>
            <a:off x="6629400" y="3179286"/>
            <a:ext cx="5105400" cy="499427"/>
          </a:xfrm>
          <a:prstGeom prst="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Same as semi-rigid design</a:t>
            </a:r>
          </a:p>
        </p:txBody>
      </p:sp>
    </p:spTree>
    <p:extLst>
      <p:ext uri="{BB962C8B-B14F-4D97-AF65-F5344CB8AC3E}">
        <p14:creationId xmlns:p14="http://schemas.microsoft.com/office/powerpoint/2010/main" val="281739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9AAF9A1-1F7A-4A44-BFBA-3EB6EF8802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866428"/>
            <a:ext cx="12181168" cy="3028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6506AA-FEB3-4F90-9FD4-D6FA043B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FDR as unbound high modulus layer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509D31-1412-4427-A55B-9922D538428D}"/>
              </a:ext>
            </a:extLst>
          </p:cNvPr>
          <p:cNvSpPr/>
          <p:nvPr/>
        </p:nvSpPr>
        <p:spPr>
          <a:xfrm>
            <a:off x="10836873" y="3177540"/>
            <a:ext cx="1323975" cy="304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533758-6F52-4213-A3F6-CE4382E062AF}"/>
              </a:ext>
            </a:extLst>
          </p:cNvPr>
          <p:cNvSpPr txBox="1"/>
          <p:nvPr/>
        </p:nvSpPr>
        <p:spPr>
          <a:xfrm>
            <a:off x="3286760" y="5146030"/>
            <a:ext cx="56388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Rut depth @ 50% - 0.36 inch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0333ED-2D02-4247-818D-849E0BC29DCC}"/>
              </a:ext>
            </a:extLst>
          </p:cNvPr>
          <p:cNvSpPr/>
          <p:nvPr/>
        </p:nvSpPr>
        <p:spPr>
          <a:xfrm>
            <a:off x="10842625" y="3484398"/>
            <a:ext cx="1323975" cy="304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05C64B-E87F-491C-B833-E2C86A2B3EF3}"/>
              </a:ext>
            </a:extLst>
          </p:cNvPr>
          <p:cNvSpPr txBox="1"/>
          <p:nvPr/>
        </p:nvSpPr>
        <p:spPr>
          <a:xfrm>
            <a:off x="3286760" y="5867400"/>
            <a:ext cx="5638800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1200" dirty="0">
                <a:solidFill>
                  <a:schemeClr val="accent4">
                    <a:lumMod val="90000"/>
                    <a:lumOff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Bottom-up fatigue @ 50% - 4.3% </a:t>
            </a:r>
          </a:p>
        </p:txBody>
      </p:sp>
    </p:spTree>
    <p:extLst>
      <p:ext uri="{BB962C8B-B14F-4D97-AF65-F5344CB8AC3E}">
        <p14:creationId xmlns:p14="http://schemas.microsoft.com/office/powerpoint/2010/main" val="161353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29C81-0304-42A1-925F-77B397947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Analysis Results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BAA165C1-E035-4288-81CC-FFA04EC13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5297109"/>
              </p:ext>
            </p:extLst>
          </p:nvPr>
        </p:nvGraphicFramePr>
        <p:xfrm>
          <a:off x="294752" y="1828800"/>
          <a:ext cx="11612880" cy="4551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85800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773286687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35699985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400" dirty="0"/>
                        <a:t>Condition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Target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FDR as Semi-rigid Layer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FDR as Stiff Unbound Layer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Terminal IRI (in/mile)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305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total pavement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total fatigue cracking: bottom up + reflective (% lane area)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7923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total transverse cracking: thermal + reflective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2,500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2,419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5525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bottom-up fatigue cracking (% lane area)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99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thermal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3426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top-down fatigue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1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AC only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0.50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0.50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96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Chemically stabilized layer – fatigue fracture (% lane area)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6582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7239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B71A400-96C3-4BF2-9BF6-197DA6E964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163423"/>
              </p:ext>
            </p:extLst>
          </p:nvPr>
        </p:nvGraphicFramePr>
        <p:xfrm>
          <a:off x="457200" y="1493393"/>
          <a:ext cx="9601200" cy="5090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47BB6BA-C151-48B8-A3AB-6E509F8A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Predicted and Field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5870FA-B686-4624-8459-67F06E79D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578" y="2895600"/>
            <a:ext cx="214763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0171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E54BAED-9712-4D12-B070-3DBC6820E0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013423"/>
              </p:ext>
            </p:extLst>
          </p:nvPr>
        </p:nvGraphicFramePr>
        <p:xfrm>
          <a:off x="457200" y="1491996"/>
          <a:ext cx="9601200" cy="509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47BB6BA-C151-48B8-A3AB-6E509F8A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Predicted and Field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2C3EC8-1331-4365-8D3B-D99C2A81B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578" y="2895600"/>
            <a:ext cx="214763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51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BB6BA-C151-48B8-A3AB-6E509F8A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Predicted and Field – Semi-rigid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352CFCF-5180-4A7D-85F9-F435877451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7480012"/>
              </p:ext>
            </p:extLst>
          </p:nvPr>
        </p:nvGraphicFramePr>
        <p:xfrm>
          <a:off x="457200" y="1517021"/>
          <a:ext cx="9601200" cy="509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1D9F061-1F77-4B90-A9F0-CE328668A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578" y="2895600"/>
            <a:ext cx="214763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41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BB6BA-C151-48B8-A3AB-6E509F8AF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Predicted and Field – Unbound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43ADEB6-535C-4517-B381-BFE79277C0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24321"/>
              </p:ext>
            </p:extLst>
          </p:nvPr>
        </p:nvGraphicFramePr>
        <p:xfrm>
          <a:off x="457200" y="1517021"/>
          <a:ext cx="9601200" cy="509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F413779-BB74-4238-B66F-2B021FE2B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578" y="2895600"/>
            <a:ext cx="214763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370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D2C13-A6B0-47F8-B238-6FB2B5F62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PMED v2.6 – FDR as stiff unbound layer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2A0DB7-D094-4BA1-B857-B77CB5404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Global calibration coefficients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B68E2F7-E9AC-46EA-A358-38301FB30E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423483"/>
              </p:ext>
            </p:extLst>
          </p:nvPr>
        </p:nvGraphicFramePr>
        <p:xfrm>
          <a:off x="990600" y="2456180"/>
          <a:ext cx="10241280" cy="3164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2064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45479321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56999857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21547764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50342561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811259871"/>
                    </a:ext>
                  </a:extLst>
                </a:gridCol>
              </a:tblGrid>
              <a:tr h="206799">
                <a:tc rowSpan="2"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Condition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Target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v2.3.1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v2.6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58336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Condition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Target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50%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95%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50%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95%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Terminal IRI (in/mile)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137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195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142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total pavement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0.59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bottom-up fatigue cracking (% lane area)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991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thermal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3426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top-down fatigue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336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1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AC only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---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0.40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96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132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8E58B-30F2-45EE-948C-1CEC7014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428750"/>
          </a:xfrm>
        </p:spPr>
        <p:txBody>
          <a:bodyPr/>
          <a:lstStyle/>
          <a:p>
            <a:r>
              <a:rPr lang="en-US" dirty="0"/>
              <a:t>Pavement Analysis - CIR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E8B001-56C0-4DA1-BB23-C7EB580221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60"/>
          <a:stretch/>
        </p:blipFill>
        <p:spPr>
          <a:xfrm>
            <a:off x="3709987" y="2590800"/>
            <a:ext cx="4772025" cy="2399114"/>
          </a:xfrm>
          <a:prstGeom prst="rect">
            <a:avLst/>
          </a:prstGeom>
          <a:ln>
            <a:solidFill>
              <a:srgbClr val="024068"/>
            </a:solidFill>
          </a:ln>
        </p:spPr>
      </p:pic>
    </p:spTree>
    <p:extLst>
      <p:ext uri="{BB962C8B-B14F-4D97-AF65-F5344CB8AC3E}">
        <p14:creationId xmlns:p14="http://schemas.microsoft.com/office/powerpoint/2010/main" val="3625076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Section – CIR modeled as asphalt layer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91A44-E9DE-438C-A7F4-095410D2D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4939241"/>
          </a:xfrm>
        </p:spPr>
        <p:txBody>
          <a:bodyPr>
            <a:normAutofit/>
          </a:bodyPr>
          <a:lstStyle/>
          <a:p>
            <a:r>
              <a:rPr lang="en-US" dirty="0"/>
              <a:t>New 4- or 6-inch SM</a:t>
            </a:r>
          </a:p>
          <a:p>
            <a:r>
              <a:rPr lang="en-US" dirty="0"/>
              <a:t>Recycled 4- or 6-inch CIR</a:t>
            </a:r>
          </a:p>
          <a:p>
            <a:r>
              <a:rPr lang="en-US" dirty="0"/>
              <a:t>Remaining 5- or 7-inch existing asphalt</a:t>
            </a:r>
          </a:p>
          <a:p>
            <a:r>
              <a:rPr lang="en-US" dirty="0"/>
              <a:t>6.5-inch aggregate base</a:t>
            </a:r>
          </a:p>
          <a:p>
            <a:r>
              <a:rPr lang="en-US" dirty="0"/>
              <a:t>10” A-2-6 subgrade</a:t>
            </a:r>
          </a:p>
          <a:p>
            <a:r>
              <a:rPr lang="en-US" dirty="0"/>
              <a:t>A-2-6 subgrade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040F9CB-A83D-4A96-B298-720D2A665792}"/>
              </a:ext>
            </a:extLst>
          </p:cNvPr>
          <p:cNvGrpSpPr/>
          <p:nvPr/>
        </p:nvGrpSpPr>
        <p:grpSpPr>
          <a:xfrm>
            <a:off x="8556128" y="1742714"/>
            <a:ext cx="2744685" cy="4681728"/>
            <a:chOff x="8899887" y="1753178"/>
            <a:chExt cx="2115975" cy="3876097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5485876-BBE2-400E-B2A0-8C25EA9D8452}"/>
                </a:ext>
              </a:extLst>
            </p:cNvPr>
            <p:cNvSpPr/>
            <p:nvPr/>
          </p:nvSpPr>
          <p:spPr>
            <a:xfrm>
              <a:off x="8899893" y="1753178"/>
              <a:ext cx="1219552" cy="36576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New HMA SM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7EF1F5C-2DFB-4DCA-AE4B-63AD8F1F7B38}"/>
                </a:ext>
              </a:extLst>
            </p:cNvPr>
            <p:cNvSpPr/>
            <p:nvPr/>
          </p:nvSpPr>
          <p:spPr>
            <a:xfrm>
              <a:off x="8899891" y="2149904"/>
              <a:ext cx="1219552" cy="54864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CIR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B7FC19A-0752-4D00-81BD-C5DA5A5C9EFC}"/>
                </a:ext>
              </a:extLst>
            </p:cNvPr>
            <p:cNvSpPr/>
            <p:nvPr/>
          </p:nvSpPr>
          <p:spPr>
            <a:xfrm>
              <a:off x="8899891" y="2729153"/>
              <a:ext cx="1219552" cy="4572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Existing Asphalt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AB5A9CE-2F29-4ABA-A74E-2475A7034A04}"/>
                </a:ext>
              </a:extLst>
            </p:cNvPr>
            <p:cNvSpPr/>
            <p:nvPr/>
          </p:nvSpPr>
          <p:spPr>
            <a:xfrm>
              <a:off x="8899887" y="3852735"/>
              <a:ext cx="1219552" cy="914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A-2-6 Subgrade </a:t>
              </a: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801BD9D-311A-48F2-B5A1-869BA61B2536}"/>
                </a:ext>
              </a:extLst>
            </p:cNvPr>
            <p:cNvCxnSpPr/>
            <p:nvPr/>
          </p:nvCxnSpPr>
          <p:spPr>
            <a:xfrm>
              <a:off x="10238779" y="1753178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E1BAEED-FE47-4FE0-9B09-4F58467DE3F6}"/>
                </a:ext>
              </a:extLst>
            </p:cNvPr>
            <p:cNvCxnSpPr/>
            <p:nvPr/>
          </p:nvCxnSpPr>
          <p:spPr>
            <a:xfrm>
              <a:off x="10238777" y="2130004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DC65D4B-3717-45E0-9D60-762979F7C533}"/>
                </a:ext>
              </a:extLst>
            </p:cNvPr>
            <p:cNvCxnSpPr/>
            <p:nvPr/>
          </p:nvCxnSpPr>
          <p:spPr>
            <a:xfrm>
              <a:off x="10226827" y="2718092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DA20DD4-CFD2-4267-BDB2-B88A1F004645}"/>
                </a:ext>
              </a:extLst>
            </p:cNvPr>
            <p:cNvCxnSpPr/>
            <p:nvPr/>
          </p:nvCxnSpPr>
          <p:spPr>
            <a:xfrm>
              <a:off x="10226827" y="3216470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639D051-02C7-422F-B383-EE7FA99582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201025" y="4750134"/>
              <a:ext cx="226239" cy="8659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C7854241-C26D-4FDA-A995-D7A0A0459E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28290" y="3813868"/>
              <a:ext cx="7002" cy="93308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77FCCACB-FC9E-462A-8D28-734012C1BFE0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2" y="2718085"/>
              <a:ext cx="0" cy="498385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169529E-A6E1-48E9-9D49-8403194726BD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2" y="2134174"/>
              <a:ext cx="0" cy="58010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A90315A5-CA01-47FB-A6CF-C64496137CB6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2" y="1753178"/>
              <a:ext cx="0" cy="376826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5FD74F7-7775-45AC-A210-6E51CCC3492B}"/>
                </a:ext>
              </a:extLst>
            </p:cNvPr>
            <p:cNvSpPr txBox="1"/>
            <p:nvPr/>
          </p:nvSpPr>
          <p:spPr>
            <a:xfrm>
              <a:off x="10468150" y="1787702"/>
              <a:ext cx="516817" cy="254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4” (6”)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3829431-B6D3-400A-81F0-7F9F3ED37299}"/>
                </a:ext>
              </a:extLst>
            </p:cNvPr>
            <p:cNvSpPr txBox="1"/>
            <p:nvPr/>
          </p:nvSpPr>
          <p:spPr>
            <a:xfrm>
              <a:off x="10468150" y="2276344"/>
              <a:ext cx="547712" cy="254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6’” (4”)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2FE7BEA-559F-4141-8630-76A755C13C83}"/>
                </a:ext>
              </a:extLst>
            </p:cNvPr>
            <p:cNvSpPr txBox="1"/>
            <p:nvPr/>
          </p:nvSpPr>
          <p:spPr>
            <a:xfrm>
              <a:off x="10468150" y="2811391"/>
              <a:ext cx="516817" cy="254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5” (7”)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310BF28-E5C5-4EA0-B359-6DB3F920D800}"/>
                </a:ext>
              </a:extLst>
            </p:cNvPr>
            <p:cNvSpPr txBox="1"/>
            <p:nvPr/>
          </p:nvSpPr>
          <p:spPr>
            <a:xfrm>
              <a:off x="10406280" y="4174403"/>
              <a:ext cx="4475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10”</a:t>
              </a: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97F11A71-646D-4B48-A18A-7D22CF323A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28290" y="4766679"/>
              <a:ext cx="0" cy="449621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06A6858-E105-4E04-8D2A-082C627ADE40}"/>
                </a:ext>
              </a:extLst>
            </p:cNvPr>
            <p:cNvSpPr txBox="1"/>
            <p:nvPr/>
          </p:nvSpPr>
          <p:spPr>
            <a:xfrm>
              <a:off x="9983852" y="5295394"/>
              <a:ext cx="702879" cy="333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A-2-6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D60FA56-5CCE-46FA-82F4-858F1B10A3DE}"/>
                </a:ext>
              </a:extLst>
            </p:cNvPr>
            <p:cNvSpPr/>
            <p:nvPr/>
          </p:nvSpPr>
          <p:spPr>
            <a:xfrm>
              <a:off x="8899887" y="3215140"/>
              <a:ext cx="1219552" cy="59436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Existing Aggregate Base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ACDB1F4-6D79-44E7-94F3-256E6E538E53}"/>
                </a:ext>
              </a:extLst>
            </p:cNvPr>
            <p:cNvCxnSpPr/>
            <p:nvPr/>
          </p:nvCxnSpPr>
          <p:spPr>
            <a:xfrm>
              <a:off x="10226827" y="3809500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5DD1F9A6-BDA0-42E1-A465-C52B19630BC6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1" y="3204072"/>
              <a:ext cx="0" cy="60542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7B0875E-6775-434F-B0B4-63767C39DF0E}"/>
                </a:ext>
              </a:extLst>
            </p:cNvPr>
            <p:cNvSpPr txBox="1"/>
            <p:nvPr/>
          </p:nvSpPr>
          <p:spPr>
            <a:xfrm>
              <a:off x="10468149" y="3297378"/>
              <a:ext cx="4924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6.5”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D739A8-B442-4747-B30B-E71DA6D57AE4}"/>
              </a:ext>
            </a:extLst>
          </p:cNvPr>
          <p:cNvGrpSpPr/>
          <p:nvPr/>
        </p:nvGrpSpPr>
        <p:grpSpPr>
          <a:xfrm>
            <a:off x="3962401" y="3901567"/>
            <a:ext cx="2363764" cy="1015663"/>
            <a:chOff x="4319712" y="4017325"/>
            <a:chExt cx="2193978" cy="10156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83A068-30C0-4B28-953E-D7C3AF6C3C0C}"/>
                </a:ext>
              </a:extLst>
            </p:cNvPr>
            <p:cNvSpPr txBox="1"/>
            <p:nvPr/>
          </p:nvSpPr>
          <p:spPr>
            <a:xfrm>
              <a:off x="5259251" y="4017325"/>
              <a:ext cx="1254439" cy="1015663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Need 2 unbound layers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A6B856C-ED25-4577-879A-CC77104BE837}"/>
                </a:ext>
              </a:extLst>
            </p:cNvPr>
            <p:cNvCxnSpPr>
              <a:cxnSpLocks/>
            </p:cNvCxnSpPr>
            <p:nvPr/>
          </p:nvCxnSpPr>
          <p:spPr>
            <a:xfrm>
              <a:off x="4319712" y="4470334"/>
              <a:ext cx="835126" cy="0"/>
            </a:xfrm>
            <a:prstGeom prst="straightConnector1">
              <a:avLst/>
            </a:prstGeom>
            <a:ln w="7620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750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077DB63-5273-460A-9C6B-D9D73D9890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4" r="3364" b="22256"/>
          <a:stretch/>
        </p:blipFill>
        <p:spPr>
          <a:xfrm>
            <a:off x="7875143" y="4443941"/>
            <a:ext cx="3282245" cy="16916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57098D-2236-41F7-8FB3-C4E4AD6BC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428750"/>
          </a:xfrm>
        </p:spPr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51FF96-E0BB-4705-BA48-FC6718997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13959"/>
            <a:ext cx="5785557" cy="4433158"/>
          </a:xfrm>
        </p:spPr>
        <p:txBody>
          <a:bodyPr/>
          <a:lstStyle/>
          <a:p>
            <a:r>
              <a:rPr lang="en-US" dirty="0"/>
              <a:t>Cold Central-Plant Recycling (CCPR)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Pavement materials milled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Transported and processed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a central plant location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Trucked and placed 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roadway</a:t>
            </a:r>
          </a:p>
        </p:txBody>
      </p:sp>
      <p:pic>
        <p:nvPicPr>
          <p:cNvPr id="18" name="Picture 17" descr="A picture containing text, road, truck, outdoor&#10;&#10;Description automatically generated">
            <a:extLst>
              <a:ext uri="{FF2B5EF4-FFF2-40B4-BE49-F238E27FC236}">
                <a16:creationId xmlns:a16="http://schemas.microsoft.com/office/drawing/2014/main" id="{7A434C0B-657E-4EFD-BAE5-A808375AF6ED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21058" t="29463" r="8244" b="29036"/>
          <a:stretch/>
        </p:blipFill>
        <p:spPr>
          <a:xfrm>
            <a:off x="6553200" y="1808760"/>
            <a:ext cx="3581400" cy="1600201"/>
          </a:xfrm>
          <a:prstGeom prst="rect">
            <a:avLst/>
          </a:prstGeom>
        </p:spPr>
      </p:pic>
      <p:pic>
        <p:nvPicPr>
          <p:cNvPr id="16" name="Picture 15" descr="A picture containing outdoor, sky, transport, old&#10;&#10;Description automatically generated">
            <a:extLst>
              <a:ext uri="{FF2B5EF4-FFF2-40B4-BE49-F238E27FC236}">
                <a16:creationId xmlns:a16="http://schemas.microsoft.com/office/drawing/2014/main" id="{22337D2F-5284-47F9-AAEB-035BE4AD51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032" b="17052"/>
          <a:stretch/>
        </p:blipFill>
        <p:spPr>
          <a:xfrm>
            <a:off x="8855294" y="2843741"/>
            <a:ext cx="3008650" cy="1600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A258A8-DB06-4ABB-89CA-D3D196B6C13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982"/>
          <a:stretch/>
        </p:blipFill>
        <p:spPr>
          <a:xfrm>
            <a:off x="5846918" y="3345568"/>
            <a:ext cx="3008376" cy="169086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B5E0880-297F-4FC1-9016-CE8B42562805}"/>
              </a:ext>
            </a:extLst>
          </p:cNvPr>
          <p:cNvGrpSpPr/>
          <p:nvPr/>
        </p:nvGrpSpPr>
        <p:grpSpPr>
          <a:xfrm>
            <a:off x="7543800" y="2337859"/>
            <a:ext cx="3008650" cy="3072341"/>
            <a:chOff x="3205987" y="1296753"/>
            <a:chExt cx="4840225" cy="484022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4205766-0E96-4CFB-A66E-7DCB49BF4A0E}"/>
                </a:ext>
              </a:extLst>
            </p:cNvPr>
            <p:cNvSpPr/>
            <p:nvPr/>
          </p:nvSpPr>
          <p:spPr>
            <a:xfrm>
              <a:off x="6223978" y="1404420"/>
              <a:ext cx="1714568" cy="1714568"/>
            </a:xfrm>
            <a:custGeom>
              <a:avLst/>
              <a:gdLst>
                <a:gd name="connsiteX0" fmla="*/ 0 w 1714568"/>
                <a:gd name="connsiteY0" fmla="*/ 0 h 1714568"/>
                <a:gd name="connsiteX1" fmla="*/ 1714568 w 1714568"/>
                <a:gd name="connsiteY1" fmla="*/ 0 h 1714568"/>
                <a:gd name="connsiteX2" fmla="*/ 1714568 w 1714568"/>
                <a:gd name="connsiteY2" fmla="*/ 1714568 h 1714568"/>
                <a:gd name="connsiteX3" fmla="*/ 0 w 1714568"/>
                <a:gd name="connsiteY3" fmla="*/ 1714568 h 1714568"/>
                <a:gd name="connsiteX4" fmla="*/ 0 w 1714568"/>
                <a:gd name="connsiteY4" fmla="*/ 0 h 171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68" h="1714568">
                  <a:moveTo>
                    <a:pt x="0" y="0"/>
                  </a:moveTo>
                  <a:lnTo>
                    <a:pt x="1714568" y="0"/>
                  </a:lnTo>
                  <a:lnTo>
                    <a:pt x="1714568" y="1714568"/>
                  </a:lnTo>
                  <a:lnTo>
                    <a:pt x="0" y="17145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400" kern="1200"/>
            </a:p>
          </p:txBody>
        </p:sp>
        <p:sp>
          <p:nvSpPr>
            <p:cNvPr id="14" name="Arrow: Circular 13">
              <a:extLst>
                <a:ext uri="{FF2B5EF4-FFF2-40B4-BE49-F238E27FC236}">
                  <a16:creationId xmlns:a16="http://schemas.microsoft.com/office/drawing/2014/main" id="{5D5B77A8-8C5E-4BA1-88F1-41AD7771F017}"/>
                </a:ext>
              </a:extLst>
            </p:cNvPr>
            <p:cNvSpPr/>
            <p:nvPr/>
          </p:nvSpPr>
          <p:spPr>
            <a:xfrm>
              <a:off x="3205987" y="1296753"/>
              <a:ext cx="4840225" cy="4840225"/>
            </a:xfrm>
            <a:prstGeom prst="circularArrow">
              <a:avLst>
                <a:gd name="adj1" fmla="val 6908"/>
                <a:gd name="adj2" fmla="val 465788"/>
                <a:gd name="adj3" fmla="val 547582"/>
                <a:gd name="adj4" fmla="val 20586630"/>
                <a:gd name="adj5" fmla="val 8059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90C2FBF-D2E8-4224-A47C-09F6AE253E25}"/>
                </a:ext>
              </a:extLst>
            </p:cNvPr>
            <p:cNvSpPr/>
            <p:nvPr/>
          </p:nvSpPr>
          <p:spPr>
            <a:xfrm>
              <a:off x="6223978" y="4314744"/>
              <a:ext cx="1714568" cy="1714568"/>
            </a:xfrm>
            <a:custGeom>
              <a:avLst/>
              <a:gdLst>
                <a:gd name="connsiteX0" fmla="*/ 0 w 1714568"/>
                <a:gd name="connsiteY0" fmla="*/ 0 h 1714568"/>
                <a:gd name="connsiteX1" fmla="*/ 1714568 w 1714568"/>
                <a:gd name="connsiteY1" fmla="*/ 0 h 1714568"/>
                <a:gd name="connsiteX2" fmla="*/ 1714568 w 1714568"/>
                <a:gd name="connsiteY2" fmla="*/ 1714568 h 1714568"/>
                <a:gd name="connsiteX3" fmla="*/ 0 w 1714568"/>
                <a:gd name="connsiteY3" fmla="*/ 1714568 h 1714568"/>
                <a:gd name="connsiteX4" fmla="*/ 0 w 1714568"/>
                <a:gd name="connsiteY4" fmla="*/ 0 h 171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68" h="1714568">
                  <a:moveTo>
                    <a:pt x="0" y="0"/>
                  </a:moveTo>
                  <a:lnTo>
                    <a:pt x="1714568" y="0"/>
                  </a:lnTo>
                  <a:lnTo>
                    <a:pt x="1714568" y="1714568"/>
                  </a:lnTo>
                  <a:lnTo>
                    <a:pt x="0" y="17145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400" kern="1200"/>
            </a:p>
          </p:txBody>
        </p:sp>
        <p:sp>
          <p:nvSpPr>
            <p:cNvPr id="17" name="Arrow: Circular 16">
              <a:extLst>
                <a:ext uri="{FF2B5EF4-FFF2-40B4-BE49-F238E27FC236}">
                  <a16:creationId xmlns:a16="http://schemas.microsoft.com/office/drawing/2014/main" id="{705DE05F-ED6F-47CF-BCD3-5035C9422941}"/>
                </a:ext>
              </a:extLst>
            </p:cNvPr>
            <p:cNvSpPr/>
            <p:nvPr/>
          </p:nvSpPr>
          <p:spPr>
            <a:xfrm>
              <a:off x="3205987" y="1296753"/>
              <a:ext cx="4840225" cy="4840225"/>
            </a:xfrm>
            <a:prstGeom prst="circularArrow">
              <a:avLst>
                <a:gd name="adj1" fmla="val 6908"/>
                <a:gd name="adj2" fmla="val 465788"/>
                <a:gd name="adj3" fmla="val 5947582"/>
                <a:gd name="adj4" fmla="val 4386630"/>
                <a:gd name="adj5" fmla="val 8059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9BDD1E-D19D-47EE-A7E9-C24CA56049DE}"/>
                </a:ext>
              </a:extLst>
            </p:cNvPr>
            <p:cNvSpPr/>
            <p:nvPr/>
          </p:nvSpPr>
          <p:spPr>
            <a:xfrm>
              <a:off x="3313653" y="4314744"/>
              <a:ext cx="1714568" cy="1714568"/>
            </a:xfrm>
            <a:custGeom>
              <a:avLst/>
              <a:gdLst>
                <a:gd name="connsiteX0" fmla="*/ 0 w 1714568"/>
                <a:gd name="connsiteY0" fmla="*/ 0 h 1714568"/>
                <a:gd name="connsiteX1" fmla="*/ 1714568 w 1714568"/>
                <a:gd name="connsiteY1" fmla="*/ 0 h 1714568"/>
                <a:gd name="connsiteX2" fmla="*/ 1714568 w 1714568"/>
                <a:gd name="connsiteY2" fmla="*/ 1714568 h 1714568"/>
                <a:gd name="connsiteX3" fmla="*/ 0 w 1714568"/>
                <a:gd name="connsiteY3" fmla="*/ 1714568 h 1714568"/>
                <a:gd name="connsiteX4" fmla="*/ 0 w 1714568"/>
                <a:gd name="connsiteY4" fmla="*/ 0 h 171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68" h="1714568">
                  <a:moveTo>
                    <a:pt x="0" y="0"/>
                  </a:moveTo>
                  <a:lnTo>
                    <a:pt x="1714568" y="0"/>
                  </a:lnTo>
                  <a:lnTo>
                    <a:pt x="1714568" y="1714568"/>
                  </a:lnTo>
                  <a:lnTo>
                    <a:pt x="0" y="17145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400" kern="12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6746583-0D43-4F87-A09B-F0F1D9E2D545}"/>
                </a:ext>
              </a:extLst>
            </p:cNvPr>
            <p:cNvSpPr/>
            <p:nvPr/>
          </p:nvSpPr>
          <p:spPr>
            <a:xfrm>
              <a:off x="3313653" y="1404420"/>
              <a:ext cx="1714568" cy="1714568"/>
            </a:xfrm>
            <a:custGeom>
              <a:avLst/>
              <a:gdLst>
                <a:gd name="connsiteX0" fmla="*/ 0 w 1714568"/>
                <a:gd name="connsiteY0" fmla="*/ 0 h 1714568"/>
                <a:gd name="connsiteX1" fmla="*/ 1714568 w 1714568"/>
                <a:gd name="connsiteY1" fmla="*/ 0 h 1714568"/>
                <a:gd name="connsiteX2" fmla="*/ 1714568 w 1714568"/>
                <a:gd name="connsiteY2" fmla="*/ 1714568 h 1714568"/>
                <a:gd name="connsiteX3" fmla="*/ 0 w 1714568"/>
                <a:gd name="connsiteY3" fmla="*/ 1714568 h 1714568"/>
                <a:gd name="connsiteX4" fmla="*/ 0 w 1714568"/>
                <a:gd name="connsiteY4" fmla="*/ 0 h 171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68" h="1714568">
                  <a:moveTo>
                    <a:pt x="0" y="0"/>
                  </a:moveTo>
                  <a:lnTo>
                    <a:pt x="1714568" y="0"/>
                  </a:lnTo>
                  <a:lnTo>
                    <a:pt x="1714568" y="1714568"/>
                  </a:lnTo>
                  <a:lnTo>
                    <a:pt x="0" y="171456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400" kern="1200"/>
            </a:p>
          </p:txBody>
        </p:sp>
        <p:sp>
          <p:nvSpPr>
            <p:cNvPr id="22" name="Arrow: Circular 21">
              <a:extLst>
                <a:ext uri="{FF2B5EF4-FFF2-40B4-BE49-F238E27FC236}">
                  <a16:creationId xmlns:a16="http://schemas.microsoft.com/office/drawing/2014/main" id="{B0542B5C-51DF-4559-9873-DD94D304166C}"/>
                </a:ext>
              </a:extLst>
            </p:cNvPr>
            <p:cNvSpPr/>
            <p:nvPr/>
          </p:nvSpPr>
          <p:spPr>
            <a:xfrm>
              <a:off x="3205987" y="1296753"/>
              <a:ext cx="4840225" cy="4840225"/>
            </a:xfrm>
            <a:prstGeom prst="circularArrow">
              <a:avLst>
                <a:gd name="adj1" fmla="val 6908"/>
                <a:gd name="adj2" fmla="val 465788"/>
                <a:gd name="adj3" fmla="val 16747582"/>
                <a:gd name="adj4" fmla="val 15186630"/>
                <a:gd name="adj5" fmla="val 8059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7515821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FEE-7B11-4A4B-B235-A3E9EC1F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VDOT Material Properties – CIR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7AD8A1F-D2D2-474A-9FB8-C16FBCDC6D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5310538"/>
              </p:ext>
            </p:extLst>
          </p:nvPr>
        </p:nvGraphicFramePr>
        <p:xfrm>
          <a:off x="5059680" y="1676400"/>
          <a:ext cx="6675120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962742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1368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3901228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22625657"/>
                    </a:ext>
                  </a:extLst>
                </a:gridCol>
              </a:tblGrid>
              <a:tr h="370840">
                <a:tc gridSpan="7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 Modulus, E* (ksi)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0.5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25 Hz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1,154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1,290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1,345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1,463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1,056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1,144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</a:tbl>
          </a:graphicData>
        </a:graphic>
      </p:graphicFrame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66B95444-3636-4A97-B5E6-15F4A51029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7496117"/>
              </p:ext>
            </p:extLst>
          </p:nvPr>
        </p:nvGraphicFramePr>
        <p:xfrm>
          <a:off x="533400" y="5029200"/>
          <a:ext cx="4114800" cy="1478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92608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l"/>
                      <a:r>
                        <a:rPr lang="en-US" dirty="0"/>
                        <a:t>Volumetric Properties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Total unit weight (pcf)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127.9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Effective binder content (%)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Air voids (%)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</a:tbl>
          </a:graphicData>
        </a:graphic>
      </p:graphicFrame>
      <p:graphicFrame>
        <p:nvGraphicFramePr>
          <p:cNvPr id="9" name="Table 6">
            <a:extLst>
              <a:ext uri="{FF2B5EF4-FFF2-40B4-BE49-F238E27FC236}">
                <a16:creationId xmlns:a16="http://schemas.microsoft.com/office/drawing/2014/main" id="{4798105D-5542-42F6-82E1-F71FF4D468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4823760"/>
              </p:ext>
            </p:extLst>
          </p:nvPr>
        </p:nvGraphicFramePr>
        <p:xfrm>
          <a:off x="533400" y="1676400"/>
          <a:ext cx="4114800" cy="3235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474912247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80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Superpave Binder Test Data (frequency = 10 rad/sec)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902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Temp (°F)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G* (Pa)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sym typeface="Symbol" panose="05050102010706020507" pitchFamily="18" charset="2"/>
                        </a:rPr>
                        <a:t> (°)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17,562,500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44.9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1,510,000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61.4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131,975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9952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13,005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78.6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924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1,711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84.5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310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88.0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2245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6268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06AA-FEB3-4F90-9FD4-D6FA043B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CIR modeled as an asphalt layer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D1EDF08-33FB-4AF7-BE5F-02212D360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7462463"/>
              </p:ext>
            </p:extLst>
          </p:nvPr>
        </p:nvGraphicFramePr>
        <p:xfrm>
          <a:off x="792480" y="2133600"/>
          <a:ext cx="10607040" cy="2951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12064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407807642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35208575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84452975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323424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4” SM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4” CIR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6” SM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4” CIR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4” SM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6” CIR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6” SM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6” CIR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Terminal IRI (in/mile)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187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total pavement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0.31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bottom-up fatigue cracking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7923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thermal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23426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top-down fatigue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1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AC only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0.27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0.27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96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4330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9A289E1-60EE-43F7-9D23-493296B54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Pavement Section – CIR modeled as unbound sandwiched layer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91A44-E9DE-438C-A7F4-095410D2D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4939241"/>
          </a:xfrm>
        </p:spPr>
        <p:txBody>
          <a:bodyPr>
            <a:normAutofit/>
          </a:bodyPr>
          <a:lstStyle/>
          <a:p>
            <a:r>
              <a:rPr lang="en-US" dirty="0"/>
              <a:t>New 4- or 6-inch SM</a:t>
            </a:r>
          </a:p>
          <a:p>
            <a:r>
              <a:rPr lang="en-US" dirty="0"/>
              <a:t>Recycled 4- or 6-inch CIR (100,000 psi)</a:t>
            </a:r>
          </a:p>
          <a:p>
            <a:r>
              <a:rPr lang="en-US" dirty="0"/>
              <a:t>Remaining 5- or 7-inch existing asphalt</a:t>
            </a:r>
          </a:p>
          <a:p>
            <a:r>
              <a:rPr lang="en-US" dirty="0"/>
              <a:t>6.5-inch aggregate base</a:t>
            </a:r>
          </a:p>
          <a:p>
            <a:r>
              <a:rPr lang="en-US" dirty="0"/>
              <a:t>10” A-2-6 subgrade</a:t>
            </a:r>
          </a:p>
          <a:p>
            <a:r>
              <a:rPr lang="en-US" dirty="0"/>
              <a:t>A-2-6 subgrade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040F9CB-A83D-4A96-B298-720D2A665792}"/>
              </a:ext>
            </a:extLst>
          </p:cNvPr>
          <p:cNvGrpSpPr/>
          <p:nvPr/>
        </p:nvGrpSpPr>
        <p:grpSpPr>
          <a:xfrm>
            <a:off x="8476487" y="1871471"/>
            <a:ext cx="2718999" cy="4615054"/>
            <a:chOff x="8923659" y="1753178"/>
            <a:chExt cx="2143839" cy="382089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5485876-BBE2-400E-B2A0-8C25EA9D8452}"/>
                </a:ext>
              </a:extLst>
            </p:cNvPr>
            <p:cNvSpPr/>
            <p:nvPr/>
          </p:nvSpPr>
          <p:spPr>
            <a:xfrm>
              <a:off x="8923662" y="1753178"/>
              <a:ext cx="1247284" cy="36576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New HMA SM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7EF1F5C-2DFB-4DCA-AE4B-63AD8F1F7B38}"/>
                </a:ext>
              </a:extLst>
            </p:cNvPr>
            <p:cNvSpPr/>
            <p:nvPr/>
          </p:nvSpPr>
          <p:spPr>
            <a:xfrm>
              <a:off x="8923661" y="2149904"/>
              <a:ext cx="1247284" cy="548640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CIR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B7FC19A-0752-4D00-81BD-C5DA5A5C9EFC}"/>
                </a:ext>
              </a:extLst>
            </p:cNvPr>
            <p:cNvSpPr/>
            <p:nvPr/>
          </p:nvSpPr>
          <p:spPr>
            <a:xfrm>
              <a:off x="8923659" y="2729153"/>
              <a:ext cx="1247284" cy="4572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Existing Asphalt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AB5A9CE-2F29-4ABA-A74E-2475A7034A04}"/>
                </a:ext>
              </a:extLst>
            </p:cNvPr>
            <p:cNvSpPr/>
            <p:nvPr/>
          </p:nvSpPr>
          <p:spPr>
            <a:xfrm>
              <a:off x="8923659" y="3852735"/>
              <a:ext cx="1247284" cy="9144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A-2-6 Subgrade </a:t>
              </a: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801BD9D-311A-48F2-B5A1-869BA61B2536}"/>
                </a:ext>
              </a:extLst>
            </p:cNvPr>
            <p:cNvCxnSpPr/>
            <p:nvPr/>
          </p:nvCxnSpPr>
          <p:spPr>
            <a:xfrm>
              <a:off x="10238779" y="1753178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E1BAEED-FE47-4FE0-9B09-4F58467DE3F6}"/>
                </a:ext>
              </a:extLst>
            </p:cNvPr>
            <p:cNvCxnSpPr/>
            <p:nvPr/>
          </p:nvCxnSpPr>
          <p:spPr>
            <a:xfrm>
              <a:off x="10238777" y="2130004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6DC65D4B-3717-45E0-9D60-762979F7C533}"/>
                </a:ext>
              </a:extLst>
            </p:cNvPr>
            <p:cNvCxnSpPr/>
            <p:nvPr/>
          </p:nvCxnSpPr>
          <p:spPr>
            <a:xfrm>
              <a:off x="10226827" y="2718092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DA20DD4-CFD2-4267-BDB2-B88A1F004645}"/>
                </a:ext>
              </a:extLst>
            </p:cNvPr>
            <p:cNvCxnSpPr/>
            <p:nvPr/>
          </p:nvCxnSpPr>
          <p:spPr>
            <a:xfrm>
              <a:off x="10226827" y="3216470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639D051-02C7-422F-B383-EE7FA99582F3}"/>
                </a:ext>
              </a:extLst>
            </p:cNvPr>
            <p:cNvCxnSpPr/>
            <p:nvPr/>
          </p:nvCxnSpPr>
          <p:spPr>
            <a:xfrm>
              <a:off x="10201025" y="4743022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C7854241-C26D-4FDA-A995-D7A0A0459E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28290" y="3805984"/>
              <a:ext cx="7002" cy="93308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77FCCACB-FC9E-462A-8D28-734012C1BFE0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2" y="2718085"/>
              <a:ext cx="0" cy="498385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169529E-A6E1-48E9-9D49-8403194726BD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2" y="2134174"/>
              <a:ext cx="0" cy="580100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A90315A5-CA01-47FB-A6CF-C64496137CB6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2" y="1753178"/>
              <a:ext cx="0" cy="376826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5FD74F7-7775-45AC-A210-6E51CCC3492B}"/>
                </a:ext>
              </a:extLst>
            </p:cNvPr>
            <p:cNvSpPr txBox="1"/>
            <p:nvPr/>
          </p:nvSpPr>
          <p:spPr>
            <a:xfrm>
              <a:off x="10468150" y="1787702"/>
              <a:ext cx="599348" cy="254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4” or 6”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3829431-B6D3-400A-81F0-7F9F3ED37299}"/>
                </a:ext>
              </a:extLst>
            </p:cNvPr>
            <p:cNvSpPr txBox="1"/>
            <p:nvPr/>
          </p:nvSpPr>
          <p:spPr>
            <a:xfrm>
              <a:off x="10468150" y="2276344"/>
              <a:ext cx="599348" cy="254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4” or 6”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2FE7BEA-559F-4141-8630-76A755C13C83}"/>
                </a:ext>
              </a:extLst>
            </p:cNvPr>
            <p:cNvSpPr txBox="1"/>
            <p:nvPr/>
          </p:nvSpPr>
          <p:spPr>
            <a:xfrm>
              <a:off x="10468150" y="2811391"/>
              <a:ext cx="599348" cy="2548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5” or 7”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310BF28-E5C5-4EA0-B359-6DB3F920D800}"/>
                </a:ext>
              </a:extLst>
            </p:cNvPr>
            <p:cNvSpPr txBox="1"/>
            <p:nvPr/>
          </p:nvSpPr>
          <p:spPr>
            <a:xfrm>
              <a:off x="10406280" y="4119203"/>
              <a:ext cx="4475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10”</a:t>
              </a: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97F11A71-646D-4B48-A18A-7D22CF323A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28290" y="4739072"/>
              <a:ext cx="0" cy="449621"/>
            </a:xfrm>
            <a:prstGeom prst="straightConnector1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06A6858-E105-4E04-8D2A-082C627ADE40}"/>
                </a:ext>
              </a:extLst>
            </p:cNvPr>
            <p:cNvSpPr txBox="1"/>
            <p:nvPr/>
          </p:nvSpPr>
          <p:spPr>
            <a:xfrm>
              <a:off x="9983852" y="5240193"/>
              <a:ext cx="702879" cy="333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A-2-6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D60FA56-5CCE-46FA-82F4-858F1B10A3DE}"/>
                </a:ext>
              </a:extLst>
            </p:cNvPr>
            <p:cNvSpPr/>
            <p:nvPr/>
          </p:nvSpPr>
          <p:spPr>
            <a:xfrm>
              <a:off x="8923659" y="3215140"/>
              <a:ext cx="1247284" cy="59436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000000"/>
                  </a:solidFill>
                </a:rPr>
                <a:t>Existing Aggregate Base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ACDB1F4-6D79-44E7-94F3-256E6E538E53}"/>
                </a:ext>
              </a:extLst>
            </p:cNvPr>
            <p:cNvCxnSpPr/>
            <p:nvPr/>
          </p:nvCxnSpPr>
          <p:spPr>
            <a:xfrm>
              <a:off x="10226827" y="3809500"/>
              <a:ext cx="268534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5DD1F9A6-BDA0-42E1-A465-C52B19630BC6}"/>
                </a:ext>
              </a:extLst>
            </p:cNvPr>
            <p:cNvCxnSpPr>
              <a:cxnSpLocks/>
            </p:cNvCxnSpPr>
            <p:nvPr/>
          </p:nvCxnSpPr>
          <p:spPr>
            <a:xfrm>
              <a:off x="10335291" y="3204072"/>
              <a:ext cx="0" cy="605428"/>
            </a:xfrm>
            <a:prstGeom prst="straightConnector1">
              <a:avLst/>
            </a:prstGeom>
            <a:ln>
              <a:headEnd type="triangle" w="med" len="med"/>
              <a:tailEnd type="triangl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7B0875E-6775-434F-B0B4-63767C39DF0E}"/>
                </a:ext>
              </a:extLst>
            </p:cNvPr>
            <p:cNvSpPr txBox="1"/>
            <p:nvPr/>
          </p:nvSpPr>
          <p:spPr>
            <a:xfrm>
              <a:off x="10468149" y="3297378"/>
              <a:ext cx="4924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6.5”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5170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06AA-FEB3-4F90-9FD4-D6FA043BE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– CIR modeled as unbound sandwiched layer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D1EDF08-33FB-4AF7-BE5F-02212D360F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8961869"/>
              </p:ext>
            </p:extLst>
          </p:nvPr>
        </p:nvGraphicFramePr>
        <p:xfrm>
          <a:off x="1247775" y="2133600"/>
          <a:ext cx="9692640" cy="29514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303520">
                  <a:extLst>
                    <a:ext uri="{9D8B030D-6E8A-4147-A177-3AD203B41FA5}">
                      <a16:colId xmlns:a16="http://schemas.microsoft.com/office/drawing/2014/main" val="242889818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407807642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827838729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35208575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323424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Condition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Target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4” SM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4” CIR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6” SM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4” CIR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6” SM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6” CIR</a:t>
                      </a:r>
                    </a:p>
                  </a:txBody>
                  <a:tcPr anchor="ctr">
                    <a:solidFill>
                      <a:srgbClr val="305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61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Terminal IRI (in/mile)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206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205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205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7774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total pavement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0.73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0.74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249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bottom-up fatigue cracking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7923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thermal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19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 top-down fatigue cracking (ft/mile)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996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Permanent deformation – AC only (in)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0.68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kern="1200" dirty="0">
                          <a:solidFill>
                            <a:srgbClr val="B10000"/>
                          </a:solidFill>
                          <a:latin typeface="+mn-lt"/>
                          <a:ea typeface="+mn-ea"/>
                          <a:cs typeface="+mn-cs"/>
                        </a:rPr>
                        <a:t>0.70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266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0270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C57BA-D694-4820-8E5B-CC21CC484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 CIR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FC217-CE1B-40BD-8348-21BFAE4CC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13959"/>
            <a:ext cx="5785557" cy="4433158"/>
          </a:xfrm>
        </p:spPr>
        <p:txBody>
          <a:bodyPr>
            <a:normAutofit/>
          </a:bodyPr>
          <a:lstStyle/>
          <a:p>
            <a:r>
              <a:rPr lang="en-US" dirty="0"/>
              <a:t>Colorado (2018)</a:t>
            </a:r>
          </a:p>
          <a:p>
            <a:pPr lvl="1"/>
            <a:r>
              <a:rPr lang="en-US" dirty="0"/>
              <a:t>Field performance, lab testing,  PMED runs</a:t>
            </a:r>
          </a:p>
          <a:p>
            <a:pPr lvl="1"/>
            <a:r>
              <a:rPr lang="en-US" dirty="0"/>
              <a:t>CIR dynamic modulus 50% of asphalt dynamic modulus</a:t>
            </a:r>
          </a:p>
          <a:p>
            <a:pPr lvl="1"/>
            <a:r>
              <a:rPr lang="en-US" dirty="0"/>
              <a:t>Model CIR as</a:t>
            </a:r>
            <a:br>
              <a:rPr lang="en-US" dirty="0"/>
            </a:br>
            <a:r>
              <a:rPr lang="en-US" dirty="0"/>
              <a:t>asphalt layer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02DC1D-4640-47E5-9B5F-FAA22DD2C86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Manitoba (2014)</a:t>
            </a:r>
          </a:p>
          <a:p>
            <a:pPr lvl="1"/>
            <a:r>
              <a:rPr lang="en-US" dirty="0"/>
              <a:t>Evaluated both as an asphalt layer and as sandwiched layer</a:t>
            </a:r>
          </a:p>
          <a:p>
            <a:pPr lvl="1"/>
            <a:r>
              <a:rPr lang="en-US" dirty="0"/>
              <a:t>Unreasonably high overlay thickness for </a:t>
            </a:r>
            <a:br>
              <a:rPr lang="en-US" dirty="0"/>
            </a:br>
            <a:r>
              <a:rPr lang="en-US" dirty="0"/>
              <a:t>sandwich layer</a:t>
            </a:r>
          </a:p>
          <a:p>
            <a:pPr lvl="1"/>
            <a:r>
              <a:rPr lang="en-US" dirty="0"/>
              <a:t>Reasonable overlay</a:t>
            </a:r>
            <a:br>
              <a:rPr lang="en-US" dirty="0"/>
            </a:br>
            <a:r>
              <a:rPr lang="en-US" dirty="0"/>
              <a:t>thickness when</a:t>
            </a:r>
            <a:br>
              <a:rPr lang="en-US" dirty="0"/>
            </a:br>
            <a:r>
              <a:rPr lang="en-US" dirty="0"/>
              <a:t>modeled as an </a:t>
            </a:r>
            <a:br>
              <a:rPr lang="en-US" dirty="0"/>
            </a:br>
            <a:r>
              <a:rPr lang="en-US" dirty="0"/>
              <a:t>asphalt</a:t>
            </a:r>
            <a:br>
              <a:rPr lang="en-US" dirty="0"/>
            </a:br>
            <a:r>
              <a:rPr lang="en-US" dirty="0"/>
              <a:t>layer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D446C0-F973-4AF0-8BAC-F81AF2D8E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4048760"/>
            <a:ext cx="1970566" cy="2551952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6C193D-9B1D-446C-8567-BA5D3C451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339" y="3681150"/>
            <a:ext cx="1971237" cy="2551176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56714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76D9D84-E629-46B4-9A40-468A44ADA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177" y="3399367"/>
            <a:ext cx="10419645" cy="821266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395712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D952-B94D-492D-AC73-466869D34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Thanks to the Virginia DOT: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2E3CBC-F90E-4B9B-8CBF-8EA2DC27D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9"/>
            <a:ext cx="7696200" cy="5183874"/>
          </a:xfrm>
        </p:spPr>
        <p:txBody>
          <a:bodyPr>
            <a:normAutofit/>
          </a:bodyPr>
          <a:lstStyle/>
          <a:p>
            <a:r>
              <a:rPr lang="en-US" dirty="0"/>
              <a:t>Brian Diefenderfer</a:t>
            </a:r>
          </a:p>
          <a:p>
            <a:r>
              <a:rPr lang="en-US" dirty="0"/>
              <a:t>Hari Nair</a:t>
            </a:r>
          </a:p>
          <a:p>
            <a:r>
              <a:rPr lang="en-US" dirty="0"/>
              <a:t>Reference documents</a:t>
            </a:r>
          </a:p>
          <a:p>
            <a:pPr lvl="1"/>
            <a:r>
              <a:rPr lang="en-US" dirty="0"/>
              <a:t>I-81 In-Place Pavement Recycling</a:t>
            </a:r>
            <a:br>
              <a:rPr lang="en-US" dirty="0"/>
            </a:br>
            <a:r>
              <a:rPr lang="en-US" dirty="0"/>
              <a:t>Project (Report No. VCTR 15-R1)</a:t>
            </a:r>
          </a:p>
          <a:p>
            <a:pPr lvl="1"/>
            <a:r>
              <a:rPr lang="en-US" dirty="0"/>
              <a:t>DGPX files (v2.2)</a:t>
            </a:r>
          </a:p>
          <a:p>
            <a:pPr lvl="1"/>
            <a:r>
              <a:rPr lang="en-US" dirty="0"/>
              <a:t>VDOT AASHTOWare</a:t>
            </a:r>
            <a:br>
              <a:rPr lang="en-US" dirty="0"/>
            </a:br>
            <a:r>
              <a:rPr lang="en-US" dirty="0"/>
              <a:t>Pavement ME User Manual (2017)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r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0E1F7-DA97-4332-B5D1-846CECF7FA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1" t="2222" r="1124" b="2222"/>
          <a:stretch/>
        </p:blipFill>
        <p:spPr>
          <a:xfrm>
            <a:off x="9296400" y="1828800"/>
            <a:ext cx="2450584" cy="31455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398DC0-946F-446D-BEA5-1F557BC36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3903" y="2284771"/>
            <a:ext cx="2427832" cy="314553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8C1960-480F-4B70-B59D-B0C7918E6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9438" y="3262841"/>
            <a:ext cx="2433923" cy="314553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5033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428750"/>
          </a:xfrm>
        </p:spPr>
        <p:txBody>
          <a:bodyPr/>
          <a:lstStyle/>
          <a:p>
            <a:r>
              <a:rPr lang="en-US" dirty="0"/>
              <a:t>Project Description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A1196E-897B-44C9-B442-91CFC7F97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14488"/>
            <a:ext cx="5708650" cy="4432300"/>
          </a:xfrm>
        </p:spPr>
        <p:txBody>
          <a:bodyPr>
            <a:noAutofit/>
          </a:bodyPr>
          <a:lstStyle/>
          <a:p>
            <a:r>
              <a:rPr lang="en-US" dirty="0"/>
              <a:t>Virginia I-81 SB</a:t>
            </a:r>
          </a:p>
          <a:p>
            <a:r>
              <a:rPr lang="en-US" dirty="0"/>
              <a:t>Rural Interstate</a:t>
            </a:r>
          </a:p>
          <a:p>
            <a:r>
              <a:rPr lang="en-US" dirty="0"/>
              <a:t>Four-lane divided highway</a:t>
            </a:r>
          </a:p>
          <a:p>
            <a:r>
              <a:rPr lang="en-US" dirty="0"/>
              <a:t>Asphalt shoulders</a:t>
            </a:r>
          </a:p>
          <a:p>
            <a:pPr lvl="1"/>
            <a:r>
              <a:rPr lang="en-US" dirty="0"/>
              <a:t>2 to 3 ft inside</a:t>
            </a:r>
          </a:p>
          <a:p>
            <a:pPr lvl="1"/>
            <a:r>
              <a:rPr lang="en-US" dirty="0"/>
              <a:t>8 to 10 ft outside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C6AF5-E69C-472C-94C5-713525E1BDD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0300" y="1614488"/>
            <a:ext cx="5708650" cy="443230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/>
              <a:t>2011 recycling research study</a:t>
            </a:r>
          </a:p>
          <a:p>
            <a:pPr lvl="1"/>
            <a:r>
              <a:rPr lang="en-US" dirty="0"/>
              <a:t>FDR</a:t>
            </a:r>
          </a:p>
          <a:p>
            <a:pPr lvl="1"/>
            <a:r>
              <a:rPr lang="en-US" dirty="0"/>
              <a:t>CIR</a:t>
            </a:r>
          </a:p>
          <a:p>
            <a:pPr lvl="1"/>
            <a:r>
              <a:rPr lang="en-US" dirty="0"/>
              <a:t>CCPR</a:t>
            </a:r>
          </a:p>
        </p:txBody>
      </p:sp>
    </p:spTree>
    <p:extLst>
      <p:ext uri="{BB962C8B-B14F-4D97-AF65-F5344CB8AC3E}">
        <p14:creationId xmlns:p14="http://schemas.microsoft.com/office/powerpoint/2010/main" val="2043533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Location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C128BC-EBEC-401D-8BFB-0449570ABCBE}"/>
              </a:ext>
            </a:extLst>
          </p:cNvPr>
          <p:cNvSpPr txBox="1"/>
          <p:nvPr/>
        </p:nvSpPr>
        <p:spPr>
          <a:xfrm flipH="1">
            <a:off x="723900" y="6362700"/>
            <a:ext cx="190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Google Maps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461806-163F-48D0-87C4-E409401F02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56" t="13531" r="4167" b="25604"/>
          <a:stretch/>
        </p:blipFill>
        <p:spPr>
          <a:xfrm>
            <a:off x="723900" y="1562100"/>
            <a:ext cx="10744200" cy="4800600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2E16DB74-2D6D-4581-BF60-6EC5B3460984}"/>
              </a:ext>
            </a:extLst>
          </p:cNvPr>
          <p:cNvSpPr/>
          <p:nvPr/>
        </p:nvSpPr>
        <p:spPr>
          <a:xfrm rot="7832368">
            <a:off x="3531090" y="4276330"/>
            <a:ext cx="304800" cy="60960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0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Roadway Configuration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C128BC-EBEC-401D-8BFB-0449570ABCBE}"/>
              </a:ext>
            </a:extLst>
          </p:cNvPr>
          <p:cNvSpPr txBox="1"/>
          <p:nvPr/>
        </p:nvSpPr>
        <p:spPr>
          <a:xfrm flipH="1">
            <a:off x="723900" y="6430088"/>
            <a:ext cx="190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Google Earth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163DDC-FCD3-4C9D-9C7F-AA99940205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20" t="1147" r="14297" b="42993"/>
          <a:stretch/>
        </p:blipFill>
        <p:spPr>
          <a:xfrm>
            <a:off x="723900" y="1576762"/>
            <a:ext cx="10744200" cy="485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894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7B65E-B3CA-4448-AAFE-FECE68CF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Conditions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A1196E-897B-44C9-B442-91CFC7F97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13959"/>
            <a:ext cx="5709357" cy="4433158"/>
          </a:xfrm>
        </p:spPr>
        <p:txBody>
          <a:bodyPr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Pavement structure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10 to 11 in. asphalt concrete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~6.5 in. aggregate base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Trucks (2011)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13,440 initial (two-way)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50% in design direction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90% in design lane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C6AF5-E69C-472C-94C5-713525E1BDD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11019" y="1613959"/>
            <a:ext cx="5752381" cy="443315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Pavement condition (2011)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Recurring structural-related distress required: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Deep patching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Mill and inlays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Project-level investigation determined project to be a candidate for reconstruction</a:t>
            </a:r>
          </a:p>
        </p:txBody>
      </p:sp>
    </p:spTree>
    <p:extLst>
      <p:ext uri="{BB962C8B-B14F-4D97-AF65-F5344CB8AC3E}">
        <p14:creationId xmlns:p14="http://schemas.microsoft.com/office/powerpoint/2010/main" val="973626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2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ppt/theme/themeOverride3.xml><?xml version="1.0" encoding="utf-8"?>
<a:themeOverride xmlns:a="http://schemas.openxmlformats.org/drawingml/2006/main">
  <a:clrScheme name="APTech PPT Template Color Theme">
    <a:dk1>
      <a:srgbClr val="142129"/>
    </a:dk1>
    <a:lt1>
      <a:sysClr val="window" lastClr="FFFFFF"/>
    </a:lt1>
    <a:dk2>
      <a:srgbClr val="435561"/>
    </a:dk2>
    <a:lt2>
      <a:srgbClr val="E7E6E6"/>
    </a:lt2>
    <a:accent1>
      <a:srgbClr val="7AC043"/>
    </a:accent1>
    <a:accent2>
      <a:srgbClr val="097039"/>
    </a:accent2>
    <a:accent3>
      <a:srgbClr val="25B34B"/>
    </a:accent3>
    <a:accent4>
      <a:srgbClr val="01253C"/>
    </a:accent4>
    <a:accent5>
      <a:srgbClr val="194E70"/>
    </a:accent5>
    <a:accent6>
      <a:srgbClr val="94A2AD"/>
    </a:accent6>
    <a:hlink>
      <a:srgbClr val="7AC043"/>
    </a:hlink>
    <a:folHlink>
      <a:srgbClr val="ADD68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9792</TotalTime>
  <Words>2332</Words>
  <Application>Microsoft Office PowerPoint</Application>
  <PresentationFormat>Widescreen</PresentationFormat>
  <Paragraphs>920</Paragraphs>
  <Slides>45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Calibri</vt:lpstr>
      <vt:lpstr>Franklin Gothic Demi Cond</vt:lpstr>
      <vt:lpstr>Franklin Gothic Medium</vt:lpstr>
      <vt:lpstr>Symbol</vt:lpstr>
      <vt:lpstr>Wingdings</vt:lpstr>
      <vt:lpstr>Office Theme</vt:lpstr>
      <vt:lpstr>Cold In-place Recycling and  Full-depth Reclamation   </vt:lpstr>
      <vt:lpstr>PaveME Asphalt Overlay Design Options</vt:lpstr>
      <vt:lpstr>Terminology</vt:lpstr>
      <vt:lpstr>Terminology</vt:lpstr>
      <vt:lpstr>Special Thanks to the Virginia DOT:</vt:lpstr>
      <vt:lpstr>Project Description</vt:lpstr>
      <vt:lpstr>Project Location</vt:lpstr>
      <vt:lpstr>Typical Roadway Configuration</vt:lpstr>
      <vt:lpstr>Existing Conditions</vt:lpstr>
      <vt:lpstr>Distress Prior to Rehabilitation</vt:lpstr>
      <vt:lpstr>Historical Pavement Condition - IRI</vt:lpstr>
      <vt:lpstr>Historical Pavement Condition – Rut Depth</vt:lpstr>
      <vt:lpstr>Historical Pavement Condition – Patching &amp; Cracking</vt:lpstr>
      <vt:lpstr>PaveME Inputs – Performance Criteria</vt:lpstr>
      <vt:lpstr>PaveME Inputs – Traffic</vt:lpstr>
      <vt:lpstr>PaveME Inputs – Climate</vt:lpstr>
      <vt:lpstr>Pavement Analysis - FDR</vt:lpstr>
      <vt:lpstr>Pavement Section</vt:lpstr>
      <vt:lpstr>VDOT SMA Material Properties</vt:lpstr>
      <vt:lpstr>VDOT HMA Material Properties – SM Layer</vt:lpstr>
      <vt:lpstr>VDOT HMA Material Properties – BM Layer (CCPR)</vt:lpstr>
      <vt:lpstr>FDR Layer Properties</vt:lpstr>
      <vt:lpstr>Subgrade Material Properties</vt:lpstr>
      <vt:lpstr>Results – FDR modeled as semi-rigid pavement</vt:lpstr>
      <vt:lpstr>Pavement Analysis</vt:lpstr>
      <vt:lpstr>Pavement Section</vt:lpstr>
      <vt:lpstr>VDOT SMA Material Properties</vt:lpstr>
      <vt:lpstr>VDOT HMA Material Properties – SM Layer</vt:lpstr>
      <vt:lpstr>VDOT HMA Material Properties – BM Layer (CCPR)</vt:lpstr>
      <vt:lpstr>Other Material Properties</vt:lpstr>
      <vt:lpstr>Results – FDR as unbound high modulus layer</vt:lpstr>
      <vt:lpstr>Comparison of Analysis Results</vt:lpstr>
      <vt:lpstr>Comparison of Predicted and Field </vt:lpstr>
      <vt:lpstr>Comparison of Predicted and Field </vt:lpstr>
      <vt:lpstr>Comparison of Predicted and Field – Semi-rigid</vt:lpstr>
      <vt:lpstr>Comparison of Predicted and Field – Unbound</vt:lpstr>
      <vt:lpstr>PMED v2.6 – FDR as stiff unbound layer</vt:lpstr>
      <vt:lpstr>Pavement Analysis - CIR</vt:lpstr>
      <vt:lpstr>Pavement Section – CIR modeled as asphalt layer</vt:lpstr>
      <vt:lpstr>VDOT Material Properties – CIR</vt:lpstr>
      <vt:lpstr>Results – CIR modeled as an asphalt layer</vt:lpstr>
      <vt:lpstr>Pavement Section – CIR modeled as unbound sandwiched layer</vt:lpstr>
      <vt:lpstr>Results – CIR modeled as unbound sandwiched layer</vt:lpstr>
      <vt:lpstr>Modeling CIR layer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Linda Pierce</cp:lastModifiedBy>
  <cp:revision>269</cp:revision>
  <dcterms:created xsi:type="dcterms:W3CDTF">2019-04-18T20:40:50Z</dcterms:created>
  <dcterms:modified xsi:type="dcterms:W3CDTF">2021-10-07T17:08:00Z</dcterms:modified>
</cp:coreProperties>
</file>