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8" r:id="rId2"/>
    <p:sldId id="403" r:id="rId3"/>
    <p:sldId id="323" r:id="rId4"/>
    <p:sldId id="290" r:id="rId5"/>
    <p:sldId id="316" r:id="rId6"/>
    <p:sldId id="327" r:id="rId7"/>
    <p:sldId id="371" r:id="rId8"/>
    <p:sldId id="372" r:id="rId9"/>
    <p:sldId id="328" r:id="rId10"/>
    <p:sldId id="373" r:id="rId11"/>
    <p:sldId id="375" r:id="rId12"/>
    <p:sldId id="398" r:id="rId13"/>
    <p:sldId id="399" r:id="rId14"/>
    <p:sldId id="400" r:id="rId15"/>
    <p:sldId id="401" r:id="rId16"/>
    <p:sldId id="402" r:id="rId17"/>
    <p:sldId id="332" r:id="rId18"/>
    <p:sldId id="376" r:id="rId19"/>
    <p:sldId id="379" r:id="rId20"/>
    <p:sldId id="377" r:id="rId21"/>
    <p:sldId id="378" r:id="rId22"/>
    <p:sldId id="380" r:id="rId23"/>
    <p:sldId id="381" r:id="rId24"/>
    <p:sldId id="382" r:id="rId25"/>
    <p:sldId id="383" r:id="rId26"/>
    <p:sldId id="384" r:id="rId27"/>
    <p:sldId id="385" r:id="rId28"/>
    <p:sldId id="387" r:id="rId29"/>
    <p:sldId id="388" r:id="rId30"/>
    <p:sldId id="386" r:id="rId31"/>
    <p:sldId id="390" r:id="rId32"/>
    <p:sldId id="389" r:id="rId33"/>
    <p:sldId id="391" r:id="rId34"/>
    <p:sldId id="392" r:id="rId35"/>
    <p:sldId id="393" r:id="rId36"/>
    <p:sldId id="396" r:id="rId37"/>
    <p:sldId id="342" r:id="rId38"/>
    <p:sldId id="404" r:id="rId3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729" autoAdjust="0"/>
  </p:normalViewPr>
  <p:slideViewPr>
    <p:cSldViewPr>
      <p:cViewPr varScale="1">
        <p:scale>
          <a:sx n="73" d="100"/>
          <a:sy n="73" d="100"/>
        </p:scale>
        <p:origin x="-93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7BE24D0-0ED5-4A93-88B4-430B1815B60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4874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1A46A7-7D9A-464D-9AD1-7BF8A4276A64}" type="slidenum">
              <a:rPr lang="en-US"/>
              <a:pPr/>
              <a:t>1</a:t>
            </a:fld>
            <a:endParaRPr lang="en-US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4152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E24D0-0ED5-4A93-88B4-430B1815B60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3653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E24D0-0ED5-4A93-88B4-430B1815B60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6392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E24D0-0ED5-4A93-88B4-430B1815B60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4758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E24D0-0ED5-4A93-88B4-430B1815B601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3140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E24D0-0ED5-4A93-88B4-430B1815B601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2367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E24D0-0ED5-4A93-88B4-430B1815B601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4472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E24D0-0ED5-4A93-88B4-430B1815B601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8491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E24D0-0ED5-4A93-88B4-430B1815B601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6386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E24D0-0ED5-4A93-88B4-430B1815B601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8305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E24D0-0ED5-4A93-88B4-430B1815B601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138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E24D0-0ED5-4A93-88B4-430B1815B60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7895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E24D0-0ED5-4A93-88B4-430B1815B601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8829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E24D0-0ED5-4A93-88B4-430B1815B601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9239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E24D0-0ED5-4A93-88B4-430B1815B601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82416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E24D0-0ED5-4A93-88B4-430B1815B601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28770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E24D0-0ED5-4A93-88B4-430B1815B601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0593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E24D0-0ED5-4A93-88B4-430B1815B601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74869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E24D0-0ED5-4A93-88B4-430B1815B601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61359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E24D0-0ED5-4A93-88B4-430B1815B601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92786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E24D0-0ED5-4A93-88B4-430B1815B601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46546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E24D0-0ED5-4A93-88B4-430B1815B601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2325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E24D0-0ED5-4A93-88B4-430B1815B60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85559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E24D0-0ED5-4A93-88B4-430B1815B601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50882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E24D0-0ED5-4A93-88B4-430B1815B601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43464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E24D0-0ED5-4A93-88B4-430B1815B601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29911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E24D0-0ED5-4A93-88B4-430B1815B601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98575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E24D0-0ED5-4A93-88B4-430B1815B601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55777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E24D0-0ED5-4A93-88B4-430B1815B601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79035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E24D0-0ED5-4A93-88B4-430B1815B601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4156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E24D0-0ED5-4A93-88B4-430B1815B601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04627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E24D0-0ED5-4A93-88B4-430B1815B601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9673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E24D0-0ED5-4A93-88B4-430B1815B60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4899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E24D0-0ED5-4A93-88B4-430B1815B60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7194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E24D0-0ED5-4A93-88B4-430B1815B60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5995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E24D0-0ED5-4A93-88B4-430B1815B60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2530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E24D0-0ED5-4A93-88B4-430B1815B60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9601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E24D0-0ED5-4A93-88B4-430B1815B601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503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7F6E48-9232-479B-844A-322F7FCD3F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0A21F9-2D8D-4197-BF1E-C2C3EEC3BFF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21AF81-C14A-4D08-A0BA-935AED0E56D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EAEFD0-E9B3-402D-A6C0-FE4B50E2873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C40BDE-7EDB-46DA-AC7A-B76E13E067E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91088D-F81C-43A2-BC07-842E8989178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AD2CFE-05D3-4859-8962-EA9878E4B08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027E9B-0001-4C54-9DF4-10AA21755F0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DD8DF1-4261-4812-828B-3C4E4E46144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13B13F-15B1-47A3-95A0-5519C3AFDE6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85B048-2B77-46BA-88DE-300C89DD05F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7052C49-5EE5-4863-980D-C87716CE47A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emf"/><Relationship Id="rId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0" y="6324600"/>
            <a:ext cx="4038600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cs typeface="Arial" charset="0"/>
            </a:endParaRPr>
          </a:p>
          <a:p>
            <a:pPr>
              <a:spcBef>
                <a:spcPct val="50000"/>
              </a:spcBef>
            </a:pPr>
            <a:endParaRPr lang="en-US">
              <a:cs typeface="Arial" charset="0"/>
            </a:endParaRPr>
          </a:p>
        </p:txBody>
      </p:sp>
      <p:pic>
        <p:nvPicPr>
          <p:cNvPr id="7171" name="Picture 3" descr="bottom_bar_sample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172200"/>
            <a:ext cx="9144000" cy="685800"/>
          </a:xfrm>
          <a:prstGeom prst="rect">
            <a:avLst/>
          </a:prstGeom>
          <a:noFill/>
        </p:spPr>
      </p:pic>
      <p:pic>
        <p:nvPicPr>
          <p:cNvPr id="7172" name="Picture 4" descr="top bar_sample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"/>
          </a:xfrm>
          <a:prstGeom prst="rect">
            <a:avLst/>
          </a:prstGeom>
          <a:noFill/>
        </p:spPr>
      </p:pic>
      <p:pic>
        <p:nvPicPr>
          <p:cNvPr id="7173" name="Picture 5" descr="050614_6417"/>
          <p:cNvPicPr>
            <a:picLocks noChangeAspect="1" noChangeArrowheads="1"/>
          </p:cNvPicPr>
          <p:nvPr/>
        </p:nvPicPr>
        <p:blipFill>
          <a:blip r:embed="rId5" cstate="print"/>
          <a:srcRect l="467" t="8353"/>
          <a:stretch>
            <a:fillRect/>
          </a:stretch>
        </p:blipFill>
        <p:spPr bwMode="auto">
          <a:xfrm>
            <a:off x="0" y="685800"/>
            <a:ext cx="9144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304800" y="685800"/>
            <a:ext cx="8763000" cy="3170099"/>
          </a:xfrm>
          <a:prstGeom prst="rect">
            <a:avLst/>
          </a:prstGeom>
          <a:solidFill>
            <a:schemeClr val="tx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cs typeface="Arial" charset="0"/>
              </a:rPr>
              <a:t>Development of an Improved Design Procedure </a:t>
            </a:r>
          </a:p>
          <a:p>
            <a:r>
              <a:rPr lang="en-US" sz="4000" b="1" dirty="0" smtClean="0">
                <a:solidFill>
                  <a:schemeClr val="bg1"/>
                </a:solidFill>
                <a:cs typeface="Arial" charset="0"/>
              </a:rPr>
              <a:t>for Unbonded Concrete Overlays</a:t>
            </a:r>
          </a:p>
          <a:p>
            <a:endParaRPr lang="en-US" sz="4000" b="1" dirty="0" smtClean="0">
              <a:solidFill>
                <a:schemeClr val="bg1"/>
              </a:solidFill>
              <a:cs typeface="Arial" charset="0"/>
            </a:endParaRPr>
          </a:p>
          <a:p>
            <a:r>
              <a:rPr lang="en-US" sz="4000" b="1" dirty="0" smtClean="0">
                <a:solidFill>
                  <a:schemeClr val="bg1"/>
                </a:solidFill>
                <a:cs typeface="Arial" charset="0"/>
              </a:rPr>
              <a:t>Team’s general approach to project </a:t>
            </a:r>
            <a:endParaRPr lang="en-US" sz="4000" b="1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304800" y="4113074"/>
            <a:ext cx="8534400" cy="2185214"/>
          </a:xfrm>
          <a:prstGeom prst="rect">
            <a:avLst/>
          </a:prstGeom>
          <a:solidFill>
            <a:schemeClr val="tx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Garamond" pitchFamily="18" charset="0"/>
                <a:cs typeface="Arial" charset="0"/>
              </a:rPr>
              <a:t>Lev Khazanovich, </a:t>
            </a:r>
            <a:r>
              <a:rPr lang="en-US" sz="2800" b="1" dirty="0">
                <a:solidFill>
                  <a:schemeClr val="bg1"/>
                </a:solidFill>
                <a:latin typeface="Garamond" pitchFamily="18" charset="0"/>
                <a:cs typeface="Arial" charset="0"/>
              </a:rPr>
              <a:t>Abbas </a:t>
            </a:r>
            <a:r>
              <a:rPr lang="en-US" sz="2800" b="1" dirty="0" err="1" smtClean="0">
                <a:solidFill>
                  <a:schemeClr val="bg1"/>
                </a:solidFill>
                <a:latin typeface="Garamond" pitchFamily="18" charset="0"/>
                <a:cs typeface="Arial" charset="0"/>
              </a:rPr>
              <a:t>Booshehrian</a:t>
            </a:r>
            <a:r>
              <a:rPr lang="en-US" sz="2800" b="1" dirty="0" smtClean="0">
                <a:solidFill>
                  <a:schemeClr val="bg1"/>
                </a:solidFill>
                <a:latin typeface="Garamond" pitchFamily="18" charset="0"/>
                <a:cs typeface="Arial" charset="0"/>
              </a:rPr>
              <a:t>, Rita </a:t>
            </a:r>
            <a:r>
              <a:rPr lang="en-US" sz="2800" b="1" dirty="0" err="1" smtClean="0">
                <a:solidFill>
                  <a:schemeClr val="bg1"/>
                </a:solidFill>
                <a:latin typeface="Garamond" pitchFamily="18" charset="0"/>
                <a:cs typeface="Arial" charset="0"/>
              </a:rPr>
              <a:t>Lederle</a:t>
            </a:r>
            <a:r>
              <a:rPr lang="en-US" sz="2800" b="1" dirty="0" smtClean="0">
                <a:solidFill>
                  <a:schemeClr val="bg1"/>
                </a:solidFill>
                <a:latin typeface="Garamond" pitchFamily="18" charset="0"/>
                <a:cs typeface="Arial" charset="0"/>
              </a:rPr>
              <a:t>,</a:t>
            </a:r>
          </a:p>
          <a:p>
            <a:r>
              <a:rPr lang="en-US" sz="2800" b="1" dirty="0" smtClean="0">
                <a:solidFill>
                  <a:schemeClr val="bg1"/>
                </a:solidFill>
                <a:latin typeface="Garamond" pitchFamily="18" charset="0"/>
                <a:cs typeface="Arial" charset="0"/>
              </a:rPr>
              <a:t>Derek Tompkins, University </a:t>
            </a:r>
            <a:r>
              <a:rPr lang="en-US" sz="2800" b="1" dirty="0">
                <a:solidFill>
                  <a:schemeClr val="bg1"/>
                </a:solidFill>
                <a:latin typeface="Garamond" pitchFamily="18" charset="0"/>
                <a:cs typeface="Arial" charset="0"/>
              </a:rPr>
              <a:t>of Minnesota</a:t>
            </a:r>
          </a:p>
          <a:p>
            <a:r>
              <a:rPr lang="en-US" sz="2800" b="1" dirty="0" smtClean="0">
                <a:solidFill>
                  <a:schemeClr val="bg1"/>
                </a:solidFill>
                <a:latin typeface="Garamond" pitchFamily="18" charset="0"/>
                <a:cs typeface="Arial" charset="0"/>
              </a:rPr>
              <a:t> </a:t>
            </a:r>
          </a:p>
          <a:p>
            <a:r>
              <a:rPr lang="en-US" sz="2800" b="1" dirty="0" smtClean="0">
                <a:solidFill>
                  <a:schemeClr val="bg1"/>
                </a:solidFill>
                <a:latin typeface="Garamond" pitchFamily="18" charset="0"/>
                <a:cs typeface="Arial" charset="0"/>
              </a:rPr>
              <a:t>Julie Vandenbossche, University of Pittsburgh</a:t>
            </a:r>
          </a:p>
          <a:p>
            <a:endParaRPr lang="en-US" sz="2400" b="1" dirty="0">
              <a:solidFill>
                <a:schemeClr val="bg1"/>
              </a:solidFill>
              <a:latin typeface="Garamond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3" name="Picture 9" descr="head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66750"/>
          </a:xfrm>
          <a:prstGeom prst="rect">
            <a:avLst/>
          </a:prstGeom>
          <a:noFill/>
        </p:spPr>
      </p:pic>
      <p:pic>
        <p:nvPicPr>
          <p:cNvPr id="16392" name="Picture 8" descr="bann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</p:spPr>
      </p:pic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838200"/>
            <a:ext cx="8229600" cy="4343400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/>
              <a:t>Rasmussen and Garber, </a:t>
            </a:r>
            <a:r>
              <a:rPr lang="en-US" sz="2800" b="1" dirty="0" smtClean="0"/>
              <a:t>2009</a:t>
            </a:r>
          </a:p>
          <a:p>
            <a:pPr marL="0" indent="0">
              <a:buNone/>
            </a:pPr>
            <a:r>
              <a:rPr lang="en-US" sz="1600" i="1" dirty="0" smtClean="0"/>
              <a:t>Nonwoven </a:t>
            </a:r>
            <a:r>
              <a:rPr lang="en-US" sz="1600" i="1" dirty="0"/>
              <a:t>Geotextile Interlayers for Separating </a:t>
            </a:r>
            <a:r>
              <a:rPr lang="en-US" sz="1600" i="1" dirty="0" err="1"/>
              <a:t>Cementitious</a:t>
            </a:r>
            <a:r>
              <a:rPr lang="en-US" sz="1600" i="1" dirty="0"/>
              <a:t> Pavement Layers: German Practice and US Field Trials</a:t>
            </a:r>
            <a:r>
              <a:rPr lang="en-US" sz="1600" dirty="0"/>
              <a:t>: FHWA, U.S. Department of Transportation.</a:t>
            </a:r>
          </a:p>
          <a:p>
            <a:r>
              <a:rPr lang="en-US" sz="2800" dirty="0" smtClean="0"/>
              <a:t>Positive features</a:t>
            </a:r>
          </a:p>
          <a:p>
            <a:pPr lvl="1"/>
            <a:r>
              <a:rPr lang="en-US" dirty="0" smtClean="0"/>
              <a:t>Separation</a:t>
            </a:r>
            <a:r>
              <a:rPr lang="en-US" dirty="0"/>
              <a:t>: prevents the discontinuities of the existing pavement to reflect to the overlay. </a:t>
            </a:r>
          </a:p>
          <a:p>
            <a:pPr lvl="1"/>
            <a:r>
              <a:rPr lang="en-US" dirty="0"/>
              <a:t>Drainage: permeability of the geotextiles allows the infiltrated water to move through the interlayer and exit from the pavement into the edge of the pavement.</a:t>
            </a:r>
          </a:p>
          <a:p>
            <a:pPr lvl="1"/>
            <a:r>
              <a:rPr lang="en-US" dirty="0"/>
              <a:t>Bedding: can reduce the bearing pressure due to dynamic loading of the moving traffic. </a:t>
            </a:r>
          </a:p>
          <a:p>
            <a:endParaRPr lang="en-US" sz="2800" dirty="0" smtClean="0"/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52400" y="0"/>
            <a:ext cx="6324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chemeClr val="bg1"/>
                </a:solidFill>
              </a:rPr>
              <a:t>Geotextile Interlayer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76200" y="6553200"/>
            <a:ext cx="3886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en-US" sz="1200" b="1" dirty="0" smtClean="0">
                <a:solidFill>
                  <a:schemeClr val="bg1"/>
                </a:solidFill>
                <a:cs typeface="Arial" charset="0"/>
              </a:rPr>
              <a:t>TAP  2013.12.16</a:t>
            </a:r>
            <a:endParaRPr lang="en-US" sz="1200" b="1" dirty="0">
              <a:solidFill>
                <a:schemeClr val="bg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89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3" name="Picture 9" descr="head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66750"/>
          </a:xfrm>
          <a:prstGeom prst="rect">
            <a:avLst/>
          </a:prstGeom>
          <a:noFill/>
        </p:spPr>
      </p:pic>
      <p:pic>
        <p:nvPicPr>
          <p:cNvPr id="16392" name="Picture 8" descr="bann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</p:spPr>
      </p:pic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838200"/>
            <a:ext cx="8229600" cy="4343400"/>
          </a:xfrm>
        </p:spPr>
        <p:txBody>
          <a:bodyPr/>
          <a:lstStyle/>
          <a:p>
            <a:r>
              <a:rPr lang="en-US" sz="2800" dirty="0" smtClean="0"/>
              <a:t>Installation</a:t>
            </a:r>
          </a:p>
          <a:p>
            <a:pPr lvl="1"/>
            <a:r>
              <a:rPr lang="en-US" sz="2400" dirty="0"/>
              <a:t>The geotextile should be tight and without excess wrinkles and folds.</a:t>
            </a:r>
          </a:p>
          <a:p>
            <a:pPr lvl="1"/>
            <a:r>
              <a:rPr lang="en-US" sz="2400" dirty="0"/>
              <a:t>Ideally, the geotextile should be installed no more than 2 to 3 days before placement of the concrete.</a:t>
            </a:r>
          </a:p>
          <a:p>
            <a:pPr lvl="1"/>
            <a:r>
              <a:rPr lang="en-US" sz="2400" dirty="0"/>
              <a:t>No more than three layers of geotextile should overlap at any location.</a:t>
            </a:r>
          </a:p>
          <a:p>
            <a:pPr lvl="1"/>
            <a:r>
              <a:rPr lang="en-US" sz="2400" dirty="0"/>
              <a:t>The geotextile must terminate in or next to a drainable pavement layer to assure the flow of the water out of the pavement system. </a:t>
            </a:r>
          </a:p>
          <a:p>
            <a:pPr lvl="1"/>
            <a:r>
              <a:rPr lang="en-US" sz="2400" dirty="0"/>
              <a:t>Some reports recommend wetting the geotextile, but not saturating it, before placement of the overlay.</a:t>
            </a:r>
          </a:p>
          <a:p>
            <a:endParaRPr lang="en-US" sz="2800" dirty="0" smtClean="0"/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52400" y="0"/>
            <a:ext cx="6324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chemeClr val="bg1"/>
                </a:solidFill>
              </a:rPr>
              <a:t>Geotextile Interlayer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76200" y="6553200"/>
            <a:ext cx="3886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en-US" sz="1200" b="1" dirty="0" smtClean="0">
                <a:solidFill>
                  <a:schemeClr val="bg1"/>
                </a:solidFill>
                <a:cs typeface="Arial" charset="0"/>
              </a:rPr>
              <a:t>TAP  2013.12.16</a:t>
            </a:r>
            <a:endParaRPr lang="en-US" sz="1200" b="1" dirty="0">
              <a:solidFill>
                <a:schemeClr val="bg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28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3" name="Picture 9" descr="head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62000"/>
          </a:xfrm>
          <a:prstGeom prst="rect">
            <a:avLst/>
          </a:prstGeom>
          <a:noFill/>
        </p:spPr>
      </p:pic>
      <p:pic>
        <p:nvPicPr>
          <p:cNvPr id="16392" name="Picture 8" descr="bann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</p:spPr>
      </p:pic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044310"/>
            <a:ext cx="8229600" cy="4343400"/>
          </a:xfrm>
        </p:spPr>
        <p:txBody>
          <a:bodyPr/>
          <a:lstStyle/>
          <a:p>
            <a:endParaRPr lang="en-US" sz="2400" dirty="0" smtClean="0"/>
          </a:p>
          <a:p>
            <a:r>
              <a:rPr lang="en-US" sz="2400" dirty="0" smtClean="0"/>
              <a:t>Performance of eight </a:t>
            </a:r>
            <a:r>
              <a:rPr lang="en-US" sz="2400" dirty="0" err="1" smtClean="0"/>
              <a:t>unbonded</a:t>
            </a:r>
            <a:r>
              <a:rPr lang="en-US" sz="2400" dirty="0" smtClean="0"/>
              <a:t> overlays</a:t>
            </a:r>
          </a:p>
          <a:p>
            <a:pPr lvl="1"/>
            <a:r>
              <a:rPr lang="en-US" sz="2000" dirty="0" smtClean="0"/>
              <a:t>distress survey</a:t>
            </a:r>
          </a:p>
          <a:p>
            <a:pPr lvl="1"/>
            <a:r>
              <a:rPr lang="en-US" sz="2000" dirty="0" smtClean="0"/>
              <a:t>joint faulting</a:t>
            </a:r>
          </a:p>
          <a:p>
            <a:pPr lvl="1"/>
            <a:r>
              <a:rPr lang="en-US" sz="2000" dirty="0" smtClean="0"/>
              <a:t>surface profiling</a:t>
            </a:r>
          </a:p>
          <a:p>
            <a:pPr lvl="1"/>
            <a:r>
              <a:rPr lang="en-US" sz="2000" dirty="0" smtClean="0"/>
              <a:t>FWD testing</a:t>
            </a:r>
            <a:endParaRPr lang="en-US" dirty="0" smtClean="0">
              <a:latin typeface="Garamond" pitchFamily="18" charset="0"/>
            </a:endParaRPr>
          </a:p>
          <a:p>
            <a:pPr lvl="1"/>
            <a:r>
              <a:rPr lang="en-US" sz="2000" dirty="0" smtClean="0"/>
              <a:t>Coring</a:t>
            </a:r>
          </a:p>
          <a:p>
            <a:pPr lvl="2"/>
            <a:r>
              <a:rPr lang="en-US" sz="1600" dirty="0" smtClean="0"/>
              <a:t>Top-down or bottom-up cracking</a:t>
            </a:r>
          </a:p>
          <a:p>
            <a:pPr lvl="2"/>
            <a:r>
              <a:rPr lang="en-US" sz="1600" dirty="0" smtClean="0"/>
              <a:t>Salt deterioration</a:t>
            </a:r>
          </a:p>
          <a:p>
            <a:pPr lvl="1"/>
            <a:r>
              <a:rPr lang="en-US" sz="2000" dirty="0" smtClean="0"/>
              <a:t>Salt-frost deterioration</a:t>
            </a:r>
          </a:p>
          <a:p>
            <a:r>
              <a:rPr lang="en-US" sz="2400" dirty="0" smtClean="0"/>
              <a:t>Finite element modeling (</a:t>
            </a:r>
            <a:r>
              <a:rPr lang="en-US" sz="2400" dirty="0" err="1" smtClean="0"/>
              <a:t>EverFE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52400" y="0"/>
            <a:ext cx="8991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chemeClr val="bg1"/>
                </a:solidFill>
              </a:rPr>
              <a:t>Michigan DOT Study 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76200" y="6553200"/>
            <a:ext cx="3886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en-US" sz="1200" b="1" dirty="0" smtClean="0">
                <a:solidFill>
                  <a:schemeClr val="bg1"/>
                </a:solidFill>
                <a:cs typeface="Arial" charset="0"/>
              </a:rPr>
              <a:t>TAP  2013.12.16</a:t>
            </a:r>
            <a:endParaRPr lang="en-US" sz="1200" b="1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09600" y="526305"/>
            <a:ext cx="350608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Hansen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Liu, 2013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4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3" name="Picture 9" descr="head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62000"/>
          </a:xfrm>
          <a:prstGeom prst="rect">
            <a:avLst/>
          </a:prstGeom>
          <a:noFill/>
        </p:spPr>
      </p:pic>
      <p:pic>
        <p:nvPicPr>
          <p:cNvPr id="16392" name="Picture 8" descr="bann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</p:spPr>
      </p:pic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457200"/>
            <a:ext cx="8229600" cy="4343400"/>
          </a:xfrm>
        </p:spPr>
        <p:txBody>
          <a:bodyPr/>
          <a:lstStyle/>
          <a:p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Findings:</a:t>
            </a:r>
            <a:endParaRPr lang="en-US" sz="2000" dirty="0" smtClean="0"/>
          </a:p>
          <a:p>
            <a:r>
              <a:rPr lang="en-US" sz="2400" dirty="0"/>
              <a:t>Pumping was the major cause of distress </a:t>
            </a:r>
            <a:endParaRPr lang="en-US" sz="2400" dirty="0" smtClean="0"/>
          </a:p>
          <a:p>
            <a:r>
              <a:rPr lang="en-US" sz="2400" dirty="0" smtClean="0"/>
              <a:t>Inadequate </a:t>
            </a:r>
            <a:r>
              <a:rPr lang="en-US" sz="2400" dirty="0"/>
              <a:t>drainage </a:t>
            </a:r>
            <a:r>
              <a:rPr lang="en-US" sz="2400" dirty="0" smtClean="0"/>
              <a:t>caused </a:t>
            </a:r>
            <a:r>
              <a:rPr lang="en-US" sz="2400" dirty="0"/>
              <a:t>the erosion of the interlayer and consequently loss of support. </a:t>
            </a:r>
            <a:endParaRPr lang="en-US" sz="2400" dirty="0" smtClean="0"/>
          </a:p>
          <a:p>
            <a:r>
              <a:rPr lang="en-US" sz="2400" dirty="0" smtClean="0"/>
              <a:t>This </a:t>
            </a:r>
            <a:r>
              <a:rPr lang="en-US" sz="2400" dirty="0"/>
              <a:t>phenomenon is more prevalent along the outer longitudinal </a:t>
            </a:r>
            <a:r>
              <a:rPr lang="en-US" sz="2400" dirty="0" smtClean="0"/>
              <a:t>edge</a:t>
            </a:r>
          </a:p>
          <a:p>
            <a:r>
              <a:rPr lang="en-US" sz="2400" dirty="0"/>
              <a:t>Doweled joints are helpful in reducing the pumping effect due to providing a condition of uniform slab deflection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Low air (&lt;3%) lead to joint </a:t>
            </a:r>
            <a:r>
              <a:rPr lang="en-US" sz="2400" dirty="0" err="1" smtClean="0"/>
              <a:t>spalling</a:t>
            </a:r>
            <a:endParaRPr lang="en-US" sz="2400" dirty="0" smtClean="0"/>
          </a:p>
          <a:p>
            <a:r>
              <a:rPr lang="en-US" sz="2400" dirty="0" smtClean="0"/>
              <a:t>IRI is strongly correlated with pumping</a:t>
            </a:r>
            <a:endParaRPr lang="en-US" sz="2400" dirty="0"/>
          </a:p>
          <a:p>
            <a:r>
              <a:rPr lang="en-US" sz="2400" dirty="0" smtClean="0"/>
              <a:t>Finite element modeling indicated that </a:t>
            </a:r>
            <a:r>
              <a:rPr lang="en-US" sz="2400" dirty="0" err="1" smtClean="0"/>
              <a:t>unbonded</a:t>
            </a:r>
            <a:r>
              <a:rPr lang="en-US" sz="2400" dirty="0" smtClean="0"/>
              <a:t> overlays are more sensitive to loss of support that new JPCP</a:t>
            </a:r>
            <a:endParaRPr lang="en-US" dirty="0" smtClean="0">
              <a:latin typeface="Garamond" pitchFamily="18" charset="0"/>
            </a:endParaRP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52400" y="0"/>
            <a:ext cx="8991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chemeClr val="bg1"/>
                </a:solidFill>
              </a:rPr>
              <a:t>Michigan DOT Study 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76200" y="6553200"/>
            <a:ext cx="3886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en-US" sz="1200" b="1" dirty="0" smtClean="0">
                <a:solidFill>
                  <a:schemeClr val="bg1"/>
                </a:solidFill>
                <a:cs typeface="Arial" charset="0"/>
              </a:rPr>
              <a:t>TAP  2013.12.16</a:t>
            </a:r>
            <a:endParaRPr lang="en-US" sz="1200" b="1" dirty="0">
              <a:solidFill>
                <a:schemeClr val="bg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04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3" name="Picture 9" descr="head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62000"/>
          </a:xfrm>
          <a:prstGeom prst="rect">
            <a:avLst/>
          </a:prstGeom>
          <a:noFill/>
        </p:spPr>
      </p:pic>
      <p:pic>
        <p:nvPicPr>
          <p:cNvPr id="16392" name="Picture 8" descr="bann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</p:spPr>
      </p:pic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457200"/>
            <a:ext cx="8229600" cy="4343400"/>
          </a:xfrm>
        </p:spPr>
        <p:txBody>
          <a:bodyPr/>
          <a:lstStyle/>
          <a:p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Recommended drainage systems</a:t>
            </a:r>
            <a:endParaRPr lang="en-US" sz="2000" dirty="0" smtClean="0"/>
          </a:p>
          <a:p>
            <a:r>
              <a:rPr lang="en-US" sz="2400" dirty="0"/>
              <a:t>Thickened </a:t>
            </a:r>
            <a:r>
              <a:rPr lang="en-US" sz="2400" dirty="0" smtClean="0"/>
              <a:t>shoulder </a:t>
            </a:r>
            <a:r>
              <a:rPr lang="en-US" sz="2400" dirty="0"/>
              <a:t>d</a:t>
            </a:r>
            <a:r>
              <a:rPr lang="en-US" sz="2400" dirty="0" smtClean="0"/>
              <a:t>esign </a:t>
            </a:r>
            <a:r>
              <a:rPr lang="en-US" sz="2400" dirty="0"/>
              <a:t>with </a:t>
            </a:r>
            <a:r>
              <a:rPr lang="en-US" sz="2400" dirty="0" smtClean="0"/>
              <a:t>open-graded underdrains</a:t>
            </a:r>
          </a:p>
          <a:p>
            <a:r>
              <a:rPr lang="en-US" sz="2400" dirty="0" smtClean="0"/>
              <a:t>Open-graded </a:t>
            </a:r>
            <a:r>
              <a:rPr lang="en-US" sz="2400" dirty="0"/>
              <a:t>d</a:t>
            </a:r>
            <a:r>
              <a:rPr lang="en-US" sz="2400" dirty="0" smtClean="0"/>
              <a:t>rainage </a:t>
            </a:r>
            <a:r>
              <a:rPr lang="en-US" sz="2400" dirty="0"/>
              <a:t>c</a:t>
            </a:r>
            <a:r>
              <a:rPr lang="en-US" sz="2400" dirty="0" smtClean="0"/>
              <a:t>ourse shoulder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52400" y="0"/>
            <a:ext cx="8991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chemeClr val="bg1"/>
                </a:solidFill>
              </a:rPr>
              <a:t>Michigan DOT Study 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76200" y="6553200"/>
            <a:ext cx="3886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en-US" sz="1200" b="1" dirty="0" smtClean="0">
                <a:solidFill>
                  <a:schemeClr val="bg1"/>
                </a:solidFill>
                <a:cs typeface="Arial" charset="0"/>
              </a:rPr>
              <a:t>TAP  2013.12.16</a:t>
            </a:r>
            <a:endParaRPr lang="en-US" sz="1200" b="1" dirty="0">
              <a:solidFill>
                <a:schemeClr val="bg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4096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3" name="Picture 9" descr="head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62000"/>
          </a:xfrm>
          <a:prstGeom prst="rect">
            <a:avLst/>
          </a:prstGeom>
          <a:noFill/>
        </p:spPr>
      </p:pic>
      <p:pic>
        <p:nvPicPr>
          <p:cNvPr id="16392" name="Picture 8" descr="bann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</p:spPr>
      </p:pic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457200"/>
            <a:ext cx="8229600" cy="4343400"/>
          </a:xfrm>
        </p:spPr>
        <p:txBody>
          <a:bodyPr/>
          <a:lstStyle/>
          <a:p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Thickened shoulder </a:t>
            </a:r>
            <a:r>
              <a:rPr lang="en-US" sz="2400" dirty="0"/>
              <a:t>d</a:t>
            </a:r>
            <a:r>
              <a:rPr lang="en-US" sz="2400" dirty="0" smtClean="0"/>
              <a:t>esign </a:t>
            </a:r>
            <a:r>
              <a:rPr lang="en-US" sz="2400" dirty="0"/>
              <a:t>with </a:t>
            </a:r>
            <a:r>
              <a:rPr lang="en-US" sz="2400" dirty="0" smtClean="0"/>
              <a:t>open-graded underdrains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52400" y="0"/>
            <a:ext cx="8991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chemeClr val="bg1"/>
                </a:solidFill>
              </a:rPr>
              <a:t>Michigan DOT Study 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76200" y="6553200"/>
            <a:ext cx="3886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en-US" sz="1200" b="1" dirty="0" smtClean="0">
                <a:solidFill>
                  <a:schemeClr val="bg1"/>
                </a:solidFill>
                <a:cs typeface="Arial" charset="0"/>
              </a:rPr>
              <a:t>TAP  2013.12.16</a:t>
            </a:r>
            <a:endParaRPr lang="en-US" sz="1200" b="1" dirty="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472067"/>
            <a:ext cx="5410199" cy="49622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161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3" name="Picture 9" descr="head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62000"/>
          </a:xfrm>
          <a:prstGeom prst="rect">
            <a:avLst/>
          </a:prstGeom>
          <a:noFill/>
        </p:spPr>
      </p:pic>
      <p:pic>
        <p:nvPicPr>
          <p:cNvPr id="16392" name="Picture 8" descr="bann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</p:spPr>
      </p:pic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457200"/>
            <a:ext cx="8229600" cy="4343400"/>
          </a:xfrm>
        </p:spPr>
        <p:txBody>
          <a:bodyPr/>
          <a:lstStyle/>
          <a:p>
            <a:endParaRPr lang="en-US" sz="2400" dirty="0" smtClean="0"/>
          </a:p>
          <a:p>
            <a:pPr marL="0" indent="0">
              <a:buNone/>
            </a:pPr>
            <a:r>
              <a:rPr lang="en-US" sz="2400" dirty="0"/>
              <a:t>Open-graded drainage course shoulder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52400" y="0"/>
            <a:ext cx="8991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chemeClr val="bg1"/>
                </a:solidFill>
              </a:rPr>
              <a:t>Michigan DOT Study 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76200" y="6553200"/>
            <a:ext cx="3886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en-US" sz="1200" b="1" dirty="0" smtClean="0">
                <a:solidFill>
                  <a:schemeClr val="bg1"/>
                </a:solidFill>
                <a:cs typeface="Arial" charset="0"/>
              </a:rPr>
              <a:t>TAP  2013.12.16</a:t>
            </a:r>
            <a:endParaRPr lang="en-US" sz="1200" b="1" dirty="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399188"/>
            <a:ext cx="6019800" cy="5111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696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3" name="Picture 9" descr="head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62000"/>
          </a:xfrm>
          <a:prstGeom prst="rect">
            <a:avLst/>
          </a:prstGeom>
          <a:noFill/>
        </p:spPr>
      </p:pic>
      <p:pic>
        <p:nvPicPr>
          <p:cNvPr id="16392" name="Picture 8" descr="bann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</p:spPr>
      </p:pic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762000"/>
            <a:ext cx="8229600" cy="4343400"/>
          </a:xfrm>
        </p:spPr>
        <p:txBody>
          <a:bodyPr/>
          <a:lstStyle/>
          <a:p>
            <a:r>
              <a:rPr lang="en-US" dirty="0" smtClean="0">
                <a:latin typeface="Garamond" pitchFamily="18" charset="0"/>
              </a:rPr>
              <a:t>Design features</a:t>
            </a:r>
          </a:p>
          <a:p>
            <a:r>
              <a:rPr lang="en-US" dirty="0" smtClean="0">
                <a:latin typeface="Garamond" pitchFamily="18" charset="0"/>
              </a:rPr>
              <a:t>Material properties</a:t>
            </a:r>
          </a:p>
          <a:p>
            <a:r>
              <a:rPr lang="en-US" dirty="0" smtClean="0">
                <a:latin typeface="Garamond" pitchFamily="18" charset="0"/>
              </a:rPr>
              <a:t>Performance</a:t>
            </a:r>
          </a:p>
          <a:p>
            <a:r>
              <a:rPr lang="en-US" dirty="0" smtClean="0">
                <a:latin typeface="Garamond" pitchFamily="18" charset="0"/>
              </a:rPr>
              <a:t>Other (FWD test results, etc.)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pPr lvl="1"/>
            <a:endParaRPr lang="en-US" dirty="0" smtClean="0">
              <a:latin typeface="Garamond" pitchFamily="18" charset="0"/>
            </a:endParaRP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52400" y="0"/>
            <a:ext cx="8991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chemeClr val="bg1"/>
                </a:solidFill>
              </a:rPr>
              <a:t>Database Assembly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76200" y="6553200"/>
            <a:ext cx="3886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en-US" sz="1200" b="1" dirty="0" smtClean="0">
                <a:solidFill>
                  <a:schemeClr val="bg1"/>
                </a:solidFill>
                <a:cs typeface="Arial" charset="0"/>
              </a:rPr>
              <a:t>TAP  2013.12.16</a:t>
            </a:r>
            <a:endParaRPr lang="en-US" sz="1200" b="1" dirty="0">
              <a:solidFill>
                <a:schemeClr val="bg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637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3" name="Picture 9" descr="head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62000"/>
          </a:xfrm>
          <a:prstGeom prst="rect">
            <a:avLst/>
          </a:prstGeom>
          <a:noFill/>
        </p:spPr>
      </p:pic>
      <p:pic>
        <p:nvPicPr>
          <p:cNvPr id="16392" name="Picture 8" descr="bann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</p:spPr>
      </p:pic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762000"/>
            <a:ext cx="8229600" cy="4343400"/>
          </a:xfrm>
        </p:spPr>
        <p:txBody>
          <a:bodyPr/>
          <a:lstStyle/>
          <a:p>
            <a:r>
              <a:rPr lang="en-US" dirty="0" err="1" smtClean="0">
                <a:latin typeface="Garamond" pitchFamily="18" charset="0"/>
              </a:rPr>
              <a:t>MnDOT</a:t>
            </a:r>
            <a:r>
              <a:rPr lang="en-US" dirty="0" smtClean="0">
                <a:latin typeface="Garamond" pitchFamily="18" charset="0"/>
              </a:rPr>
              <a:t> PMS database</a:t>
            </a:r>
          </a:p>
          <a:p>
            <a:r>
              <a:rPr lang="en-US" dirty="0" smtClean="0">
                <a:latin typeface="Garamond" pitchFamily="18" charset="0"/>
              </a:rPr>
              <a:t>State DOT survey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pPr lvl="1"/>
            <a:endParaRPr lang="en-US" dirty="0" smtClean="0">
              <a:latin typeface="Garamond" pitchFamily="18" charset="0"/>
            </a:endParaRP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52400" y="0"/>
            <a:ext cx="8991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chemeClr val="bg1"/>
                </a:solidFill>
              </a:rPr>
              <a:t>Database Assembly – Current Status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76200" y="6553200"/>
            <a:ext cx="3886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en-US" sz="1200" b="1" dirty="0" smtClean="0">
                <a:solidFill>
                  <a:schemeClr val="bg1"/>
                </a:solidFill>
                <a:cs typeface="Arial" charset="0"/>
              </a:rPr>
              <a:t>TAP  2013.12.16</a:t>
            </a:r>
            <a:endParaRPr lang="en-US" sz="1200" b="1" dirty="0">
              <a:solidFill>
                <a:schemeClr val="bg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06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3" name="Picture 9" descr="head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62000"/>
          </a:xfrm>
          <a:prstGeom prst="rect">
            <a:avLst/>
          </a:prstGeom>
          <a:noFill/>
        </p:spPr>
      </p:pic>
      <p:pic>
        <p:nvPicPr>
          <p:cNvPr id="16392" name="Picture 8" descr="bann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386" name="Rectangle 2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914400"/>
                <a:ext cx="8229600" cy="5433000"/>
              </a:xfrm>
            </p:spPr>
            <p:txBody>
              <a:bodyPr/>
              <a:lstStyle/>
              <a:p>
                <a:r>
                  <a:rPr lang="en-US" sz="2800" dirty="0" smtClean="0"/>
                  <a:t>619 sections from </a:t>
                </a:r>
                <a:r>
                  <a:rPr lang="en-US" sz="2800" dirty="0" err="1"/>
                  <a:t>MnDOT</a:t>
                </a:r>
                <a:r>
                  <a:rPr lang="en-US" sz="2800" dirty="0"/>
                  <a:t> </a:t>
                </a:r>
                <a:r>
                  <a:rPr lang="en-US" sz="2800" dirty="0" smtClean="0"/>
                  <a:t>database</a:t>
                </a:r>
                <a:endParaRPr lang="en-US" sz="2400" dirty="0"/>
              </a:p>
              <a:p>
                <a:pPr lvl="1"/>
                <a:r>
                  <a:rPr lang="en-US" sz="2400" dirty="0"/>
                  <a:t>599 sections </a:t>
                </a:r>
                <a:r>
                  <a:rPr lang="en-US" sz="2400" dirty="0" smtClean="0"/>
                  <a:t>considered</a:t>
                </a:r>
              </a:p>
              <a:p>
                <a:pPr lvl="1"/>
                <a:r>
                  <a:rPr lang="en-US" sz="2400" dirty="0" smtClean="0"/>
                  <a:t>6157 observations</a:t>
                </a:r>
                <a:endParaRPr lang="en-US" sz="2400" dirty="0"/>
              </a:p>
              <a:p>
                <a:r>
                  <a:rPr lang="en-US" sz="2800" dirty="0"/>
                  <a:t>Parameter of interest: Surface Rating (SR)</a:t>
                </a:r>
              </a:p>
              <a:p>
                <a:pPr lvl="1"/>
                <a:r>
                  <a:rPr lang="en-US" sz="2400" dirty="0"/>
                  <a:t>SR indicates pavement distress using index of 0.0 to 4.0 (higher value, better condition)</a:t>
                </a:r>
              </a:p>
              <a:p>
                <a:pPr lvl="1"/>
                <a:r>
                  <a:rPr lang="en-US" sz="2400" dirty="0"/>
                  <a:t>Direct measure of distress is the total weighted distress (TWD) count, which is related to SR </a:t>
                </a:r>
                <a:r>
                  <a:rPr lang="en-US" sz="2400" dirty="0" smtClean="0"/>
                  <a:t>using</a:t>
                </a:r>
              </a:p>
              <a:p>
                <a:pPr marL="457200" lvl="1" indent="0">
                  <a:buNone/>
                </a:pPr>
                <a:endParaRPr lang="en-US" sz="1050" dirty="0" smtClean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 panose="02040503050406030204" pitchFamily="18" charset="0"/>
                        </a:rPr>
                        <m:t>𝑆𝑅</m:t>
                      </m:r>
                      <m:r>
                        <a:rPr lang="en-US" sz="36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1.386−0.045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𝑇𝑊𝐷</m:t>
                          </m:r>
                        </m:sup>
                      </m:sSup>
                      <m:r>
                        <m:rPr>
                          <m:nor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 b="0" dirty="0" smtClean="0"/>
              </a:p>
              <a:p>
                <a:pPr marL="457200" lvl="1" indent="0">
                  <a:buNone/>
                </a:pPr>
                <a:endParaRPr lang="en-US" sz="1050" dirty="0"/>
              </a:p>
              <a:p>
                <a:r>
                  <a:rPr lang="en-US" sz="2800" dirty="0" smtClean="0"/>
                  <a:t>SR was plotted against age from OL construction to observe performance with time</a:t>
                </a:r>
              </a:p>
              <a:p>
                <a:pPr marL="0" indent="0">
                  <a:buNone/>
                </a:pPr>
                <a:endParaRPr lang="en-US" sz="2800" dirty="0" smtClean="0"/>
              </a:p>
              <a:p>
                <a:endParaRPr lang="en-US" sz="2800" dirty="0" smtClean="0"/>
              </a:p>
              <a:p>
                <a:endParaRPr lang="en-US" sz="2800" dirty="0" smtClean="0"/>
              </a:p>
              <a:p>
                <a:endParaRPr lang="en-US" sz="2800" dirty="0" smtClean="0"/>
              </a:p>
              <a:p>
                <a:endParaRPr lang="en-US" sz="2800" dirty="0" smtClean="0"/>
              </a:p>
              <a:p>
                <a:endParaRPr lang="en-US" sz="2800" dirty="0" smtClean="0"/>
              </a:p>
              <a:p>
                <a:endParaRPr lang="en-US" sz="2800" dirty="0" smtClean="0"/>
              </a:p>
              <a:p>
                <a:pPr marL="457200" lvl="1" indent="0">
                  <a:buNone/>
                </a:pPr>
                <a:endParaRPr lang="en-US" sz="3200" dirty="0" smtClean="0">
                  <a:latin typeface="Garamond" pitchFamily="18" charset="0"/>
                </a:endParaRPr>
              </a:p>
            </p:txBody>
          </p:sp>
        </mc:Choice>
        <mc:Fallback xmlns="">
          <p:sp>
            <p:nvSpPr>
              <p:cNvPr id="16386" name="Rectang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914400"/>
                <a:ext cx="8229600" cy="5433000"/>
              </a:xfrm>
              <a:blipFill rotWithShape="0">
                <a:blip r:embed="rId5"/>
                <a:stretch>
                  <a:fillRect l="-1333" t="-1122" b="-24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52400" y="0"/>
            <a:ext cx="8991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err="1" smtClean="0">
                <a:solidFill>
                  <a:schemeClr val="bg1"/>
                </a:solidFill>
              </a:rPr>
              <a:t>MnDOT</a:t>
            </a:r>
            <a:r>
              <a:rPr lang="en-US" sz="3200" b="1" dirty="0" smtClean="0">
                <a:solidFill>
                  <a:schemeClr val="bg1"/>
                </a:solidFill>
              </a:rPr>
              <a:t> Database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76200" y="6553200"/>
            <a:ext cx="3886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en-US" sz="1200" b="1" dirty="0" smtClean="0">
                <a:solidFill>
                  <a:schemeClr val="bg1"/>
                </a:solidFill>
                <a:cs typeface="Arial" charset="0"/>
              </a:rPr>
              <a:t>TAP  2013.12.16</a:t>
            </a:r>
            <a:endParaRPr lang="en-US" sz="1200" b="1" dirty="0">
              <a:solidFill>
                <a:schemeClr val="bg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22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3" name="Picture 9" descr="head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66750"/>
          </a:xfrm>
          <a:prstGeom prst="rect">
            <a:avLst/>
          </a:prstGeom>
          <a:noFill/>
        </p:spPr>
      </p:pic>
      <p:pic>
        <p:nvPicPr>
          <p:cNvPr id="16392" name="Picture 8" descr="bann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</p:spPr>
      </p:pic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r>
              <a:rPr lang="en-US" dirty="0">
                <a:latin typeface="Garamond" pitchFamily="18" charset="0"/>
              </a:rPr>
              <a:t>Research team met previously with members of TAP in December 2012 and November 2013</a:t>
            </a:r>
          </a:p>
          <a:p>
            <a:pPr lvl="1"/>
            <a:r>
              <a:rPr lang="en-US" dirty="0">
                <a:latin typeface="Garamond" pitchFamily="18" charset="0"/>
              </a:rPr>
              <a:t>November 2013 dealt with </a:t>
            </a:r>
            <a:r>
              <a:rPr lang="en-US" dirty="0" err="1">
                <a:latin typeface="Garamond" pitchFamily="18" charset="0"/>
              </a:rPr>
              <a:t>MnDOT</a:t>
            </a:r>
            <a:r>
              <a:rPr lang="en-US" dirty="0">
                <a:latin typeface="Garamond" pitchFamily="18" charset="0"/>
              </a:rPr>
              <a:t> pavement management data and general Task 1 discussion</a:t>
            </a:r>
          </a:p>
          <a:p>
            <a:r>
              <a:rPr lang="en-US" dirty="0">
                <a:latin typeface="Garamond" pitchFamily="18" charset="0"/>
              </a:rPr>
              <a:t>Task 1 work is ongoing and nearly complete</a:t>
            </a:r>
          </a:p>
          <a:p>
            <a:r>
              <a:rPr lang="en-US" dirty="0" smtClean="0">
                <a:latin typeface="Garamond" pitchFamily="18" charset="0"/>
              </a:rPr>
              <a:t>Project </a:t>
            </a:r>
            <a:r>
              <a:rPr lang="en-US" dirty="0">
                <a:latin typeface="Garamond" pitchFamily="18" charset="0"/>
              </a:rPr>
              <a:t>start was delayed by contract issues, revised end date for Task 1 is January 2014.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52400" y="0"/>
            <a:ext cx="8686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chemeClr val="bg1"/>
                </a:solidFill>
              </a:rPr>
              <a:t>Project Update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76200" y="6553200"/>
            <a:ext cx="3886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en-US" sz="1200" b="1" dirty="0" smtClean="0">
                <a:solidFill>
                  <a:schemeClr val="bg1"/>
                </a:solidFill>
                <a:cs typeface="Arial" charset="0"/>
              </a:rPr>
              <a:t>TAP  2013.12.16</a:t>
            </a:r>
            <a:endParaRPr lang="en-US" sz="1200" b="1" dirty="0">
              <a:solidFill>
                <a:schemeClr val="bg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365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3" name="Picture 9" descr="head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62000"/>
          </a:xfrm>
          <a:prstGeom prst="rect">
            <a:avLst/>
          </a:prstGeom>
          <a:noFill/>
        </p:spPr>
      </p:pic>
      <p:pic>
        <p:nvPicPr>
          <p:cNvPr id="16392" name="Picture 8" descr="bann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</p:spPr>
      </p:pic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52400" y="0"/>
            <a:ext cx="8991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chemeClr val="bg1"/>
                </a:solidFill>
              </a:rPr>
              <a:t>Database Cleanup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76200" y="6553200"/>
            <a:ext cx="3886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en-US" sz="1200" b="1" dirty="0" smtClean="0">
                <a:solidFill>
                  <a:schemeClr val="bg1"/>
                </a:solidFill>
                <a:cs typeface="Arial" charset="0"/>
              </a:rPr>
              <a:t>TAP  2013.12.16</a:t>
            </a:r>
            <a:endParaRPr lang="en-US" sz="1200" b="1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Sections with rehabilitation methods other than </a:t>
            </a:r>
            <a:r>
              <a:rPr lang="en-US" dirty="0" err="1" smtClean="0"/>
              <a:t>unbonded</a:t>
            </a:r>
            <a:r>
              <a:rPr lang="en-US" dirty="0" smtClean="0"/>
              <a:t> PCC overlay </a:t>
            </a:r>
            <a:r>
              <a:rPr lang="en-US" dirty="0"/>
              <a:t>were deleted. </a:t>
            </a:r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3410681"/>
              </p:ext>
            </p:extLst>
          </p:nvPr>
        </p:nvGraphicFramePr>
        <p:xfrm>
          <a:off x="1371600" y="3352800"/>
          <a:ext cx="6108700" cy="1831866"/>
        </p:xfrm>
        <a:graphic>
          <a:graphicData uri="http://schemas.openxmlformats.org/drawingml/2006/table">
            <a:tbl>
              <a:tblPr/>
              <a:tblGrid>
                <a:gridCol w="1575297"/>
                <a:gridCol w="1973943"/>
                <a:gridCol w="2559460"/>
              </a:tblGrid>
              <a:tr h="956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SECNUM`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82057" marR="8205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Number of sections</a:t>
                      </a:r>
                    </a:p>
                  </a:txBody>
                  <a:tcPr marL="82057" marR="8205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Type of Rehabilitation</a:t>
                      </a:r>
                    </a:p>
                  </a:txBody>
                  <a:tcPr marL="82057" marR="8205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634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685-693</a:t>
                      </a: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82057" marR="8205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82057" marR="8205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Thin OL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82057" marR="8205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121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5875-5885</a:t>
                      </a: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82057" marR="8205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82057" marR="8205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Thin OL, Thick OL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82057" marR="8205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9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3" name="Picture 9" descr="head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62000"/>
          </a:xfrm>
          <a:prstGeom prst="rect">
            <a:avLst/>
          </a:prstGeom>
          <a:noFill/>
        </p:spPr>
      </p:pic>
      <p:pic>
        <p:nvPicPr>
          <p:cNvPr id="16392" name="Picture 8" descr="bann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</p:spPr>
      </p:pic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52400" y="0"/>
            <a:ext cx="8991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chemeClr val="bg1"/>
                </a:solidFill>
              </a:rPr>
              <a:t>Overlay Age Distribution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76200" y="6553200"/>
            <a:ext cx="3886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en-US" sz="1200" b="1" dirty="0" smtClean="0">
                <a:solidFill>
                  <a:schemeClr val="bg1"/>
                </a:solidFill>
                <a:cs typeface="Arial" charset="0"/>
              </a:rPr>
              <a:t>TAP  2013.12.16</a:t>
            </a:r>
            <a:endParaRPr lang="en-US" sz="1200" b="1" dirty="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" y="713440"/>
            <a:ext cx="8839200" cy="5324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764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3" name="Picture 9" descr="head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62000"/>
          </a:xfrm>
          <a:prstGeom prst="rect">
            <a:avLst/>
          </a:prstGeom>
          <a:noFill/>
        </p:spPr>
      </p:pic>
      <p:pic>
        <p:nvPicPr>
          <p:cNvPr id="16392" name="Picture 8" descr="bann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</p:spPr>
      </p:pic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762000"/>
            <a:ext cx="8229600" cy="4343400"/>
          </a:xfrm>
        </p:spPr>
        <p:txBody>
          <a:bodyPr/>
          <a:lstStyle/>
          <a:p>
            <a:r>
              <a:rPr lang="en-US" sz="2400" dirty="0"/>
              <a:t>M</a:t>
            </a:r>
            <a:r>
              <a:rPr lang="en-US" sz="2400" dirty="0" smtClean="0"/>
              <a:t>inor </a:t>
            </a:r>
            <a:r>
              <a:rPr lang="en-US" sz="2400" dirty="0"/>
              <a:t>rehabilitation such as crack sealing, minor CPR, and </a:t>
            </a:r>
            <a:r>
              <a:rPr lang="en-US" sz="2400" dirty="0" smtClean="0"/>
              <a:t>patching. No </a:t>
            </a:r>
            <a:r>
              <a:rPr lang="en-US" sz="2400" dirty="0"/>
              <a:t>significant </a:t>
            </a:r>
            <a:r>
              <a:rPr lang="en-US" sz="2400" dirty="0" smtClean="0"/>
              <a:t>changes in </a:t>
            </a:r>
            <a:r>
              <a:rPr lang="en-US" sz="2400" dirty="0"/>
              <a:t>SR </a:t>
            </a:r>
            <a:r>
              <a:rPr lang="en-US" sz="2400" dirty="0" smtClean="0"/>
              <a:t>were </a:t>
            </a:r>
            <a:r>
              <a:rPr lang="en-US" sz="2400" dirty="0"/>
              <a:t>noticed.</a:t>
            </a:r>
          </a:p>
          <a:p>
            <a:r>
              <a:rPr lang="en-US" sz="2400" dirty="0" smtClean="0"/>
              <a:t>Joint repair and major CPR. No significant changes in SR were observed.</a:t>
            </a:r>
          </a:p>
          <a:p>
            <a:pPr marL="0" indent="0">
              <a:buNone/>
            </a:pPr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pPr lvl="1"/>
            <a:endParaRPr lang="en-US" dirty="0" smtClean="0">
              <a:latin typeface="Garamond" pitchFamily="18" charset="0"/>
            </a:endParaRP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52400" y="0"/>
            <a:ext cx="8991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chemeClr val="bg1"/>
                </a:solidFill>
              </a:rPr>
              <a:t>Post-Overlay Activities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76200" y="6553200"/>
            <a:ext cx="3886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en-US" sz="1200" b="1" dirty="0" smtClean="0">
                <a:solidFill>
                  <a:schemeClr val="bg1"/>
                </a:solidFill>
                <a:cs typeface="Arial" charset="0"/>
              </a:rPr>
              <a:t>TAP  2013.12.16</a:t>
            </a:r>
            <a:endParaRPr lang="en-US" sz="1200" b="1" dirty="0">
              <a:solidFill>
                <a:schemeClr val="bg1"/>
              </a:solidFill>
              <a:cs typeface="Arial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5211577"/>
              </p:ext>
            </p:extLst>
          </p:nvPr>
        </p:nvGraphicFramePr>
        <p:xfrm>
          <a:off x="478313" y="3875314"/>
          <a:ext cx="8446612" cy="1787802"/>
        </p:xfrm>
        <a:graphic>
          <a:graphicData uri="http://schemas.openxmlformats.org/drawingml/2006/table">
            <a:tbl>
              <a:tblPr/>
              <a:tblGrid>
                <a:gridCol w="1871406"/>
                <a:gridCol w="1606762"/>
                <a:gridCol w="4968444"/>
              </a:tblGrid>
              <a:tr h="7685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Rehab. Type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82057" marR="8205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Number of sections</a:t>
                      </a:r>
                    </a:p>
                  </a:txBody>
                  <a:tcPr marL="82057" marR="8205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SECNUM</a:t>
                      </a:r>
                    </a:p>
                  </a:txBody>
                  <a:tcPr marL="82057" marR="8205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63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Joint Repair</a:t>
                      </a: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82057" marR="8205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82057" marR="8205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672, 6494, 6495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82057" marR="8205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02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Major CPR</a:t>
                      </a: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82057" marR="8205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82057" marR="8205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685-692, 693, 971, 972</a:t>
                      </a:r>
                    </a:p>
                  </a:txBody>
                  <a:tcPr marL="82057" marR="8205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6451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3" name="Picture 9" descr="head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62000"/>
          </a:xfrm>
          <a:prstGeom prst="rect">
            <a:avLst/>
          </a:prstGeom>
          <a:noFill/>
        </p:spPr>
      </p:pic>
      <p:pic>
        <p:nvPicPr>
          <p:cNvPr id="16392" name="Picture 8" descr="bann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</p:spPr>
      </p:pic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52400" y="0"/>
            <a:ext cx="8991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chemeClr val="bg1"/>
                </a:solidFill>
              </a:rPr>
              <a:t>Identification of Questionable Data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76200" y="6553200"/>
            <a:ext cx="3886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en-US" sz="1200" b="1" dirty="0" smtClean="0">
                <a:solidFill>
                  <a:schemeClr val="bg1"/>
                </a:solidFill>
                <a:cs typeface="Arial" charset="0"/>
              </a:rPr>
              <a:t>TAP  2013.12.16</a:t>
            </a:r>
            <a:endParaRPr lang="en-US" sz="1200" b="1" dirty="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291" y="1019545"/>
            <a:ext cx="6295417" cy="457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val 9"/>
          <p:cNvSpPr/>
          <p:nvPr/>
        </p:nvSpPr>
        <p:spPr>
          <a:xfrm>
            <a:off x="1990625" y="2562686"/>
            <a:ext cx="190727" cy="74952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588933" y="2556018"/>
            <a:ext cx="190727" cy="74952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380788" y="2368636"/>
            <a:ext cx="190727" cy="3747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710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3" name="Picture 9" descr="head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62000"/>
          </a:xfrm>
          <a:prstGeom prst="rect">
            <a:avLst/>
          </a:prstGeom>
          <a:noFill/>
        </p:spPr>
      </p:pic>
      <p:pic>
        <p:nvPicPr>
          <p:cNvPr id="16392" name="Picture 8" descr="bann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</p:spPr>
      </p:pic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52400" y="0"/>
            <a:ext cx="8991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chemeClr val="bg1"/>
                </a:solidFill>
              </a:rPr>
              <a:t>Identification of Questionable Data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76200" y="6553200"/>
            <a:ext cx="3886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en-US" sz="1200" b="1" dirty="0" smtClean="0">
                <a:solidFill>
                  <a:schemeClr val="bg1"/>
                </a:solidFill>
                <a:cs typeface="Arial" charset="0"/>
              </a:rPr>
              <a:t>TAP  2013.12.16</a:t>
            </a:r>
            <a:endParaRPr lang="en-US" sz="1200" b="1" dirty="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28" y="1111250"/>
            <a:ext cx="4717143" cy="342579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559" y="2191657"/>
            <a:ext cx="4906376" cy="356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Oval 14"/>
          <p:cNvSpPr/>
          <p:nvPr/>
        </p:nvSpPr>
        <p:spPr>
          <a:xfrm>
            <a:off x="715100" y="2413455"/>
            <a:ext cx="246802" cy="2853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320747" y="3599008"/>
            <a:ext cx="246802" cy="2853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566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00" y="1625963"/>
            <a:ext cx="4662714" cy="35661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941" y="2094502"/>
            <a:ext cx="4627667" cy="35661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3" name="Picture 9" descr="heade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762000"/>
          </a:xfrm>
          <a:prstGeom prst="rect">
            <a:avLst/>
          </a:prstGeom>
          <a:noFill/>
        </p:spPr>
      </p:pic>
      <p:pic>
        <p:nvPicPr>
          <p:cNvPr id="16392" name="Picture 8" descr="banner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</p:spPr>
      </p:pic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52400" y="0"/>
            <a:ext cx="8991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chemeClr val="bg1"/>
                </a:solidFill>
              </a:rPr>
              <a:t>Identification of Questionable Data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76200" y="6553200"/>
            <a:ext cx="3886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en-US" sz="1200" b="1" dirty="0" smtClean="0">
                <a:solidFill>
                  <a:schemeClr val="bg1"/>
                </a:solidFill>
                <a:cs typeface="Arial" charset="0"/>
              </a:rPr>
              <a:t>TAP  2013.12.16</a:t>
            </a:r>
            <a:endParaRPr lang="en-US" sz="1200" b="1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2133600" y="2438400"/>
            <a:ext cx="246802" cy="2853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7467600" y="2915068"/>
            <a:ext cx="457200" cy="3615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71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3" name="Picture 9" descr="head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62000"/>
          </a:xfrm>
          <a:prstGeom prst="rect">
            <a:avLst/>
          </a:prstGeom>
          <a:noFill/>
        </p:spPr>
      </p:pic>
      <p:pic>
        <p:nvPicPr>
          <p:cNvPr id="16392" name="Picture 8" descr="bann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</p:spPr>
      </p:pic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52400" y="0"/>
            <a:ext cx="8991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chemeClr val="bg1"/>
                </a:solidFill>
              </a:rPr>
              <a:t>Example of Excellent Performance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76200" y="6553200"/>
            <a:ext cx="3886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en-US" sz="1200" b="1" dirty="0" smtClean="0">
                <a:solidFill>
                  <a:schemeClr val="bg1"/>
                </a:solidFill>
                <a:cs typeface="Arial" charset="0"/>
              </a:rPr>
              <a:t>TAP  2013.12.16</a:t>
            </a:r>
            <a:endParaRPr lang="en-US" sz="1200" b="1" dirty="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3000" y="823326"/>
            <a:ext cx="7543799" cy="547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23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3" name="Picture 9" descr="head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62000"/>
          </a:xfrm>
          <a:prstGeom prst="rect">
            <a:avLst/>
          </a:prstGeom>
          <a:noFill/>
        </p:spPr>
      </p:pic>
      <p:pic>
        <p:nvPicPr>
          <p:cNvPr id="16392" name="Picture 8" descr="bann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</p:spPr>
      </p:pic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52400" y="0"/>
            <a:ext cx="8991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chemeClr val="bg1"/>
                </a:solidFill>
              </a:rPr>
              <a:t>Example of Good Performance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76200" y="6553200"/>
            <a:ext cx="3886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en-US" sz="1200" b="1" dirty="0" smtClean="0">
                <a:solidFill>
                  <a:schemeClr val="bg1"/>
                </a:solidFill>
                <a:cs typeface="Arial" charset="0"/>
              </a:rPr>
              <a:t>TAP  2013.12.16</a:t>
            </a:r>
            <a:endParaRPr lang="en-US" sz="1200" b="1" dirty="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3001" y="823324"/>
            <a:ext cx="7696200" cy="558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221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3" name="Picture 9" descr="head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62000"/>
          </a:xfrm>
          <a:prstGeom prst="rect">
            <a:avLst/>
          </a:prstGeom>
          <a:noFill/>
        </p:spPr>
      </p:pic>
      <p:pic>
        <p:nvPicPr>
          <p:cNvPr id="16392" name="Picture 8" descr="bann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</p:spPr>
      </p:pic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52400" y="0"/>
            <a:ext cx="8991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chemeClr val="bg1"/>
                </a:solidFill>
              </a:rPr>
              <a:t>Example of Good Performance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76200" y="6553200"/>
            <a:ext cx="3886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en-US" sz="1200" b="1" dirty="0" smtClean="0">
                <a:solidFill>
                  <a:schemeClr val="bg1"/>
                </a:solidFill>
                <a:cs typeface="Arial" charset="0"/>
              </a:rPr>
              <a:t>TAP  2013.12.16</a:t>
            </a:r>
            <a:endParaRPr lang="en-US" sz="1200" b="1" dirty="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3001" y="823324"/>
            <a:ext cx="7696200" cy="558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563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3" name="Picture 9" descr="head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62000"/>
          </a:xfrm>
          <a:prstGeom prst="rect">
            <a:avLst/>
          </a:prstGeom>
          <a:noFill/>
        </p:spPr>
      </p:pic>
      <p:pic>
        <p:nvPicPr>
          <p:cNvPr id="16392" name="Picture 8" descr="bann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</p:spPr>
      </p:pic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52400" y="0"/>
            <a:ext cx="8991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chemeClr val="bg1"/>
                </a:solidFill>
              </a:rPr>
              <a:t>Example of Good Performance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76200" y="6553200"/>
            <a:ext cx="3886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en-US" sz="1200" b="1" dirty="0" smtClean="0">
                <a:solidFill>
                  <a:schemeClr val="bg1"/>
                </a:solidFill>
                <a:cs typeface="Arial" charset="0"/>
              </a:rPr>
              <a:t>TAP  2013.12.16</a:t>
            </a:r>
            <a:endParaRPr lang="en-US" sz="1200" b="1" dirty="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0600" y="712708"/>
            <a:ext cx="7924799" cy="5752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470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3" name="Picture 9" descr="head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66750"/>
          </a:xfrm>
          <a:prstGeom prst="rect">
            <a:avLst/>
          </a:prstGeom>
          <a:noFill/>
        </p:spPr>
      </p:pic>
      <p:pic>
        <p:nvPicPr>
          <p:cNvPr id="16392" name="Picture 8" descr="bann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</p:spPr>
      </p:pic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52400" y="0"/>
            <a:ext cx="6324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chemeClr val="bg1"/>
                </a:solidFill>
              </a:rPr>
              <a:t>Project Tasks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76200" y="6553200"/>
            <a:ext cx="3886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en-US" sz="1200" b="1" dirty="0" smtClean="0">
                <a:solidFill>
                  <a:schemeClr val="bg1"/>
                </a:solidFill>
                <a:cs typeface="Arial" charset="0"/>
              </a:rPr>
              <a:t>TAP  2013.12.16</a:t>
            </a:r>
            <a:endParaRPr lang="en-US" sz="1200" b="1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4" name="Rectangle 2"/>
          <p:cNvSpPr txBox="1">
            <a:spLocks noChangeArrowheads="1"/>
          </p:cNvSpPr>
          <p:nvPr/>
        </p:nvSpPr>
        <p:spPr bwMode="auto">
          <a:xfrm>
            <a:off x="457200" y="914400"/>
            <a:ext cx="82296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spcBef>
                <a:spcPct val="20000"/>
              </a:spcBef>
              <a:buFontTx/>
              <a:buChar char="•"/>
            </a:pPr>
            <a:r>
              <a:rPr lang="en-US" sz="2800" dirty="0" smtClean="0"/>
              <a:t>Task 1: </a:t>
            </a:r>
            <a:r>
              <a:rPr lang="en-US" sz="3200" b="1" dirty="0" smtClean="0"/>
              <a:t>Literature review and database assembly  </a:t>
            </a:r>
          </a:p>
          <a:p>
            <a:pPr marL="342900" lvl="0" indent="-342900">
              <a:spcBef>
                <a:spcPct val="20000"/>
              </a:spcBef>
              <a:buFontTx/>
              <a:buChar char="•"/>
            </a:pPr>
            <a:r>
              <a:rPr lang="en-US" sz="2800" dirty="0" smtClean="0"/>
              <a:t>Task 2: Laboratory and field testing</a:t>
            </a:r>
          </a:p>
          <a:p>
            <a:pPr marL="342900" lvl="0" indent="-342900">
              <a:spcBef>
                <a:spcPct val="20000"/>
              </a:spcBef>
              <a:buFontTx/>
              <a:buChar char="•"/>
            </a:pPr>
            <a:r>
              <a:rPr lang="en-US" sz="2800" dirty="0" smtClean="0"/>
              <a:t>Task 3: Structural model development</a:t>
            </a:r>
          </a:p>
          <a:p>
            <a:pPr marL="342900" lvl="0" indent="-342900">
              <a:spcBef>
                <a:spcPct val="20000"/>
              </a:spcBef>
              <a:buFontTx/>
              <a:buChar char="•"/>
            </a:pPr>
            <a:r>
              <a:rPr lang="en-US" sz="2800" dirty="0" smtClean="0"/>
              <a:t>Task 4: UCOCP procedure development</a:t>
            </a:r>
            <a:endParaRPr lang="en-US" sz="3200" kern="0" dirty="0" smtClean="0">
              <a:latin typeface="Garamond" pitchFamily="18" charset="0"/>
            </a:endParaRPr>
          </a:p>
          <a:p>
            <a:pPr marL="342900" lvl="0" indent="-342900">
              <a:spcBef>
                <a:spcPct val="20000"/>
              </a:spcBef>
              <a:buFontTx/>
              <a:buChar char="•"/>
            </a:pPr>
            <a:r>
              <a:rPr lang="en-US" sz="2800" dirty="0" smtClean="0"/>
              <a:t>Task 5: Procedure user guide development</a:t>
            </a:r>
          </a:p>
          <a:p>
            <a:pPr marL="342900" lvl="0" indent="-342900">
              <a:spcBef>
                <a:spcPct val="20000"/>
              </a:spcBef>
              <a:buFontTx/>
              <a:buChar char="•"/>
            </a:pPr>
            <a:r>
              <a:rPr lang="en-US" sz="2800" dirty="0" smtClean="0"/>
              <a:t>Task 6: Evaluate guidelines on suitability of UCOCP</a:t>
            </a:r>
          </a:p>
          <a:p>
            <a:pPr marL="342900" lvl="0" indent="-342900">
              <a:spcBef>
                <a:spcPct val="20000"/>
              </a:spcBef>
              <a:buFontTx/>
              <a:buChar char="•"/>
            </a:pPr>
            <a:r>
              <a:rPr lang="en-US" sz="2800" dirty="0" smtClean="0"/>
              <a:t>Task 7: Draft final report</a:t>
            </a:r>
          </a:p>
          <a:p>
            <a:pPr marL="342900" lvl="0" indent="-342900">
              <a:spcBef>
                <a:spcPct val="20000"/>
              </a:spcBef>
              <a:buFontTx/>
              <a:buChar char="•"/>
            </a:pPr>
            <a:r>
              <a:rPr lang="en-US" sz="2800" dirty="0" smtClean="0"/>
              <a:t>Task 8: Final report</a:t>
            </a:r>
          </a:p>
        </p:txBody>
      </p:sp>
    </p:spTree>
    <p:extLst>
      <p:ext uri="{BB962C8B-B14F-4D97-AF65-F5344CB8AC3E}">
        <p14:creationId xmlns:p14="http://schemas.microsoft.com/office/powerpoint/2010/main" val="3771637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3" name="Picture 9" descr="head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62000"/>
          </a:xfrm>
          <a:prstGeom prst="rect">
            <a:avLst/>
          </a:prstGeom>
          <a:noFill/>
        </p:spPr>
      </p:pic>
      <p:pic>
        <p:nvPicPr>
          <p:cNvPr id="16392" name="Picture 8" descr="bann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</p:spPr>
      </p:pic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52400" y="0"/>
            <a:ext cx="8991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chemeClr val="bg1"/>
                </a:solidFill>
              </a:rPr>
              <a:t>Example of Poor Performance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76200" y="6553200"/>
            <a:ext cx="3886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en-US" sz="1200" b="1" dirty="0" smtClean="0">
                <a:solidFill>
                  <a:schemeClr val="bg1"/>
                </a:solidFill>
                <a:cs typeface="Arial" charset="0"/>
              </a:rPr>
              <a:t>TAP  2013.12.16</a:t>
            </a:r>
            <a:endParaRPr lang="en-US" sz="1200" b="1" dirty="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2523" y="1026212"/>
            <a:ext cx="7416677" cy="5383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500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3" name="Picture 9" descr="head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62000"/>
          </a:xfrm>
          <a:prstGeom prst="rect">
            <a:avLst/>
          </a:prstGeom>
          <a:noFill/>
        </p:spPr>
      </p:pic>
      <p:pic>
        <p:nvPicPr>
          <p:cNvPr id="16392" name="Picture 8" descr="bann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</p:spPr>
      </p:pic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52400" y="0"/>
            <a:ext cx="8991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chemeClr val="bg1"/>
                </a:solidFill>
              </a:rPr>
              <a:t>Example of Poor Performance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76200" y="6553200"/>
            <a:ext cx="3886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en-US" sz="1200" b="1" dirty="0" smtClean="0">
                <a:solidFill>
                  <a:schemeClr val="bg1"/>
                </a:solidFill>
                <a:cs typeface="Arial" charset="0"/>
              </a:rPr>
              <a:t>TAP  2013.12.16</a:t>
            </a:r>
            <a:endParaRPr lang="en-US" sz="1200" b="1" dirty="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801" y="768017"/>
            <a:ext cx="7848600" cy="569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02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3" name="Picture 9" descr="head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62000"/>
          </a:xfrm>
          <a:prstGeom prst="rect">
            <a:avLst/>
          </a:prstGeom>
          <a:noFill/>
        </p:spPr>
      </p:pic>
      <p:pic>
        <p:nvPicPr>
          <p:cNvPr id="16392" name="Picture 8" descr="bann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</p:spPr>
      </p:pic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52400" y="0"/>
            <a:ext cx="8991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chemeClr val="bg1"/>
                </a:solidFill>
              </a:rPr>
              <a:t>Long-Term Performance 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76200" y="6553200"/>
            <a:ext cx="3886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en-US" sz="1200" b="1" dirty="0" smtClean="0">
                <a:solidFill>
                  <a:schemeClr val="bg1"/>
                </a:solidFill>
                <a:cs typeface="Arial" charset="0"/>
              </a:rPr>
              <a:t>TAP  2013.12.16</a:t>
            </a:r>
            <a:endParaRPr lang="en-US" sz="1200" b="1" dirty="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838200"/>
            <a:ext cx="8607151" cy="5170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86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3" name="Picture 9" descr="head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62000"/>
          </a:xfrm>
          <a:prstGeom prst="rect">
            <a:avLst/>
          </a:prstGeom>
          <a:noFill/>
        </p:spPr>
      </p:pic>
      <p:pic>
        <p:nvPicPr>
          <p:cNvPr id="16392" name="Picture 8" descr="bann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</p:spPr>
      </p:pic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52400" y="0"/>
            <a:ext cx="8991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chemeClr val="bg1"/>
                </a:solidFill>
              </a:rPr>
              <a:t>Long-Term Performance 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76200" y="6553200"/>
            <a:ext cx="3886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en-US" sz="1200" b="1" dirty="0" smtClean="0">
                <a:solidFill>
                  <a:schemeClr val="bg1"/>
                </a:solidFill>
                <a:cs typeface="Arial" charset="0"/>
              </a:rPr>
              <a:t>TAP  2013.12.16</a:t>
            </a:r>
            <a:endParaRPr lang="en-US" sz="1200" b="1" dirty="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538" y="1013380"/>
            <a:ext cx="8880183" cy="533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50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3" name="Picture 9" descr="head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62000"/>
          </a:xfrm>
          <a:prstGeom prst="rect">
            <a:avLst/>
          </a:prstGeom>
          <a:noFill/>
        </p:spPr>
      </p:pic>
      <p:pic>
        <p:nvPicPr>
          <p:cNvPr id="16392" name="Picture 8" descr="bann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</p:spPr>
      </p:pic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828800"/>
            <a:ext cx="8229600" cy="4343400"/>
          </a:xfrm>
        </p:spPr>
        <p:txBody>
          <a:bodyPr/>
          <a:lstStyle/>
          <a:p>
            <a:r>
              <a:rPr lang="en-US" sz="2400" dirty="0"/>
              <a:t>Emailed surveys to various state DOTs </a:t>
            </a:r>
          </a:p>
          <a:p>
            <a:r>
              <a:rPr lang="en-US" sz="2400" dirty="0"/>
              <a:t>Requested </a:t>
            </a:r>
            <a:r>
              <a:rPr lang="en-US" sz="2400" dirty="0" err="1"/>
              <a:t>unbonded</a:t>
            </a:r>
            <a:r>
              <a:rPr lang="en-US" sz="2400" dirty="0"/>
              <a:t> overlay performance reports</a:t>
            </a:r>
          </a:p>
          <a:p>
            <a:r>
              <a:rPr lang="en-US" sz="2400" dirty="0"/>
              <a:t>Survey of </a:t>
            </a:r>
            <a:r>
              <a:rPr lang="en-US" sz="2400" dirty="0" err="1"/>
              <a:t>unbonded</a:t>
            </a:r>
            <a:r>
              <a:rPr lang="en-US" sz="2400" dirty="0"/>
              <a:t> overlay performance</a:t>
            </a:r>
          </a:p>
          <a:p>
            <a:pPr marL="0" indent="0">
              <a:buNone/>
            </a:pPr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pPr lvl="1"/>
            <a:endParaRPr lang="en-US" dirty="0" smtClean="0">
              <a:latin typeface="Garamond" pitchFamily="18" charset="0"/>
            </a:endParaRP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52400" y="0"/>
            <a:ext cx="8991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chemeClr val="bg1"/>
                </a:solidFill>
              </a:rPr>
              <a:t>DOT Surveys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76200" y="6553200"/>
            <a:ext cx="3886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en-US" sz="1200" b="1" dirty="0" smtClean="0">
                <a:solidFill>
                  <a:schemeClr val="bg1"/>
                </a:solidFill>
                <a:cs typeface="Arial" charset="0"/>
              </a:rPr>
              <a:t>TAP  2013.12.16</a:t>
            </a:r>
            <a:endParaRPr lang="en-US" sz="1200" b="1" dirty="0">
              <a:solidFill>
                <a:schemeClr val="bg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60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3" name="Picture 9" descr="head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62000"/>
          </a:xfrm>
          <a:prstGeom prst="rect">
            <a:avLst/>
          </a:prstGeom>
          <a:noFill/>
        </p:spPr>
      </p:pic>
      <p:pic>
        <p:nvPicPr>
          <p:cNvPr id="16392" name="Picture 8" descr="bann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</p:spPr>
      </p:pic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914400"/>
            <a:ext cx="8229600" cy="4343400"/>
          </a:xfrm>
        </p:spPr>
        <p:txBody>
          <a:bodyPr/>
          <a:lstStyle/>
          <a:p>
            <a:r>
              <a:rPr lang="en-US" sz="2400" dirty="0"/>
              <a:t>Pavement design methods</a:t>
            </a:r>
          </a:p>
          <a:p>
            <a:pPr lvl="1"/>
            <a:r>
              <a:rPr lang="en-US" sz="2000" dirty="0"/>
              <a:t>New pavements</a:t>
            </a:r>
          </a:p>
          <a:p>
            <a:pPr lvl="1"/>
            <a:r>
              <a:rPr lang="en-US" sz="2000" dirty="0"/>
              <a:t>Overlays</a:t>
            </a:r>
          </a:p>
          <a:p>
            <a:pPr lvl="1"/>
            <a:r>
              <a:rPr lang="en-US" sz="2000" dirty="0"/>
              <a:t>Changes in design methods</a:t>
            </a:r>
          </a:p>
          <a:p>
            <a:r>
              <a:rPr lang="en-US" sz="2400" dirty="0" smtClean="0"/>
              <a:t>Observed </a:t>
            </a:r>
            <a:r>
              <a:rPr lang="en-US" sz="2400" dirty="0"/>
              <a:t>distresses</a:t>
            </a:r>
          </a:p>
          <a:p>
            <a:pPr lvl="1"/>
            <a:r>
              <a:rPr lang="en-US" sz="2000" dirty="0"/>
              <a:t>Type</a:t>
            </a:r>
          </a:p>
          <a:p>
            <a:pPr lvl="1"/>
            <a:r>
              <a:rPr lang="en-US" sz="2000" dirty="0"/>
              <a:t>Severity</a:t>
            </a:r>
          </a:p>
          <a:p>
            <a:pPr lvl="1"/>
            <a:r>
              <a:rPr lang="en-US" sz="2000" dirty="0"/>
              <a:t>Frequency </a:t>
            </a:r>
          </a:p>
          <a:p>
            <a:r>
              <a:rPr lang="en-US" sz="2400" dirty="0"/>
              <a:t>Trends in overlay performance</a:t>
            </a:r>
          </a:p>
          <a:p>
            <a:pPr marL="342900" lvl="1" indent="-342900">
              <a:buChar char="•"/>
            </a:pPr>
            <a:r>
              <a:rPr lang="en-US" sz="2400" dirty="0">
                <a:ea typeface="+mn-ea"/>
                <a:cs typeface="+mn-cs"/>
              </a:rPr>
              <a:t>Pre-overlay repairs</a:t>
            </a:r>
          </a:p>
          <a:p>
            <a:pPr lvl="1">
              <a:buClr>
                <a:schemeClr val="accent1"/>
              </a:buClr>
              <a:buFont typeface="Courier New" panose="02070309020205020404" pitchFamily="49" charset="0"/>
              <a:buChar char="–"/>
              <a:defRPr/>
            </a:pPr>
            <a:r>
              <a:rPr lang="en-US" sz="2000" dirty="0"/>
              <a:t>Overlay construction </a:t>
            </a:r>
            <a:r>
              <a:rPr lang="en-US" sz="2000" dirty="0" smtClean="0"/>
              <a:t>methods</a:t>
            </a:r>
          </a:p>
          <a:p>
            <a:pPr lvl="1">
              <a:buClr>
                <a:schemeClr val="accent1"/>
              </a:buClr>
              <a:buFont typeface="Courier New" panose="02070309020205020404" pitchFamily="49" charset="0"/>
              <a:buChar char="–"/>
              <a:defRPr/>
            </a:pPr>
            <a:r>
              <a:rPr lang="en-US" sz="2400" dirty="0" smtClean="0">
                <a:ea typeface="+mn-ea"/>
                <a:cs typeface="+mn-cs"/>
              </a:rPr>
              <a:t>Overlay design</a:t>
            </a:r>
          </a:p>
          <a:p>
            <a:pPr lvl="1">
              <a:buClr>
                <a:schemeClr val="accent1"/>
              </a:buClr>
              <a:buFont typeface="Courier New" panose="02070309020205020404" pitchFamily="49" charset="0"/>
              <a:buChar char="–"/>
              <a:defRPr/>
            </a:pPr>
            <a:r>
              <a:rPr lang="en-US" sz="2400" dirty="0" smtClean="0">
                <a:ea typeface="+mn-ea"/>
                <a:cs typeface="+mn-cs"/>
              </a:rPr>
              <a:t>Traffic </a:t>
            </a:r>
            <a:r>
              <a:rPr lang="en-US" sz="2400" dirty="0">
                <a:ea typeface="+mn-ea"/>
                <a:cs typeface="+mn-cs"/>
              </a:rPr>
              <a:t>levels</a:t>
            </a:r>
          </a:p>
          <a:p>
            <a:pPr>
              <a:buClr>
                <a:schemeClr val="accent1"/>
              </a:buClr>
              <a:buFont typeface="Wingdings 3" pitchFamily="18" charset="2"/>
              <a:buChar char="•"/>
              <a:defRPr/>
            </a:pPr>
            <a:r>
              <a:rPr lang="en-US" sz="2400" dirty="0"/>
              <a:t>Case study information - table</a:t>
            </a:r>
          </a:p>
          <a:p>
            <a:pPr lvl="1"/>
            <a:endParaRPr lang="en-US" sz="2000" dirty="0" smtClean="0"/>
          </a:p>
          <a:p>
            <a:pPr lvl="1"/>
            <a:endParaRPr lang="en-US" sz="2000" dirty="0"/>
          </a:p>
          <a:p>
            <a:pPr marL="0" indent="0">
              <a:buNone/>
            </a:pPr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pPr lvl="1"/>
            <a:endParaRPr lang="en-US" dirty="0" smtClean="0">
              <a:latin typeface="Garamond" pitchFamily="18" charset="0"/>
            </a:endParaRP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52400" y="0"/>
            <a:ext cx="8991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chemeClr val="bg1"/>
                </a:solidFill>
              </a:rPr>
              <a:t>Survey Questions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76200" y="6553200"/>
            <a:ext cx="3886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en-US" sz="1200" b="1" dirty="0" smtClean="0">
                <a:solidFill>
                  <a:schemeClr val="bg1"/>
                </a:solidFill>
                <a:cs typeface="Arial" charset="0"/>
              </a:rPr>
              <a:t>TAP  2013.12.16</a:t>
            </a:r>
            <a:endParaRPr lang="en-US" sz="1200" b="1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174102" y="3244334"/>
            <a:ext cx="8727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Garamond" pitchFamily="18" charset="0"/>
                <a:cs typeface="Arial" charset="0"/>
              </a:rPr>
              <a:t>Abbas`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33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3" name="Picture 9" descr="head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62000"/>
          </a:xfrm>
          <a:prstGeom prst="rect">
            <a:avLst/>
          </a:prstGeom>
          <a:noFill/>
        </p:spPr>
      </p:pic>
      <p:pic>
        <p:nvPicPr>
          <p:cNvPr id="16392" name="Picture 8" descr="bann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</p:spPr>
      </p:pic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52400" y="0"/>
            <a:ext cx="8991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chemeClr val="bg1"/>
                </a:solidFill>
              </a:rPr>
              <a:t>Case Study Information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76200" y="6553200"/>
            <a:ext cx="3886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en-US" sz="1200" b="1" dirty="0" smtClean="0">
                <a:solidFill>
                  <a:schemeClr val="bg1"/>
                </a:solidFill>
                <a:cs typeface="Arial" charset="0"/>
              </a:rPr>
              <a:t>TAP  2013.12.16</a:t>
            </a:r>
            <a:endParaRPr lang="en-US" sz="1200" b="1" dirty="0">
              <a:solidFill>
                <a:schemeClr val="bg1"/>
              </a:solidFill>
              <a:cs typeface="Arial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5368135"/>
              </p:ext>
            </p:extLst>
          </p:nvPr>
        </p:nvGraphicFramePr>
        <p:xfrm>
          <a:off x="316258" y="846985"/>
          <a:ext cx="8669612" cy="5029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42611"/>
                <a:gridCol w="611892"/>
                <a:gridCol w="3636974"/>
                <a:gridCol w="378135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Pavement (location or route number)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kern="120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Doweled? (Size)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Overlay age (years)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Joint spacing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kern="120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Original pavement thickness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kern="120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Shoulder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kern="120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Pre-overlay condition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kern="120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Interlayer type and thickness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kern="120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Pre-overlay repairs made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Traffic level,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post overlay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kern="120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Overlay design method (AASHTO-93, PCA, MEPDG,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etc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Current condition of overlay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kern="120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Overlay thickness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kern="120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981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3" name="Picture 9" descr="head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66750"/>
          </a:xfrm>
          <a:prstGeom prst="rect">
            <a:avLst/>
          </a:prstGeom>
          <a:noFill/>
        </p:spPr>
      </p:pic>
      <p:pic>
        <p:nvPicPr>
          <p:cNvPr id="16392" name="Picture 8" descr="bann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</p:spPr>
      </p:pic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52400" y="0"/>
            <a:ext cx="8686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chemeClr val="bg1"/>
                </a:solidFill>
              </a:rPr>
              <a:t>MIRA Testing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76200" y="6553200"/>
            <a:ext cx="3886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en-US" sz="1200" b="1" dirty="0" smtClean="0">
                <a:solidFill>
                  <a:schemeClr val="bg1"/>
                </a:solidFill>
                <a:cs typeface="Arial" charset="0"/>
              </a:rPr>
              <a:t>TAP  2012.12.18</a:t>
            </a:r>
            <a:endParaRPr lang="en-US" sz="1200" b="1" dirty="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79" t="35413" r="56473" b="1450"/>
          <a:stretch/>
        </p:blipFill>
        <p:spPr bwMode="auto">
          <a:xfrm>
            <a:off x="4343400" y="838200"/>
            <a:ext cx="4572000" cy="54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6084" name="Group 4"/>
          <p:cNvGrpSpPr>
            <a:grpSpLocks noChangeAspect="1"/>
          </p:cNvGrpSpPr>
          <p:nvPr/>
        </p:nvGrpSpPr>
        <p:grpSpPr bwMode="auto">
          <a:xfrm>
            <a:off x="0" y="838200"/>
            <a:ext cx="4572000" cy="5291138"/>
            <a:chOff x="0" y="528"/>
            <a:chExt cx="2880" cy="3333"/>
          </a:xfrm>
        </p:grpSpPr>
        <p:sp>
          <p:nvSpPr>
            <p:cNvPr id="46083" name="AutoShape 3"/>
            <p:cNvSpPr>
              <a:spLocks noChangeAspect="1" noChangeArrowheads="1" noTextEdit="1"/>
            </p:cNvSpPr>
            <p:nvPr/>
          </p:nvSpPr>
          <p:spPr bwMode="auto">
            <a:xfrm>
              <a:off x="0" y="528"/>
              <a:ext cx="2880" cy="33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46129" name="Group 49"/>
            <p:cNvGrpSpPr>
              <a:grpSpLocks/>
            </p:cNvGrpSpPr>
            <p:nvPr/>
          </p:nvGrpSpPr>
          <p:grpSpPr bwMode="auto">
            <a:xfrm>
              <a:off x="164" y="552"/>
              <a:ext cx="2505" cy="3230"/>
              <a:chOff x="164" y="552"/>
              <a:chExt cx="2505" cy="3230"/>
            </a:xfrm>
          </p:grpSpPr>
          <p:sp>
            <p:nvSpPr>
              <p:cNvPr id="46085" name="Rectangle 5"/>
              <p:cNvSpPr>
                <a:spLocks noChangeArrowheads="1"/>
              </p:cNvSpPr>
              <p:nvPr/>
            </p:nvSpPr>
            <p:spPr bwMode="auto">
              <a:xfrm>
                <a:off x="375" y="782"/>
                <a:ext cx="2227" cy="2714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086" name="Rectangle 6"/>
              <p:cNvSpPr>
                <a:spLocks noChangeArrowheads="1"/>
              </p:cNvSpPr>
              <p:nvPr/>
            </p:nvSpPr>
            <p:spPr bwMode="auto">
              <a:xfrm>
                <a:off x="375" y="782"/>
                <a:ext cx="2227" cy="2714"/>
              </a:xfrm>
              <a:prstGeom prst="rect">
                <a:avLst/>
              </a:prstGeom>
              <a:noFill/>
              <a:ln w="0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pic>
            <p:nvPicPr>
              <p:cNvPr id="46087" name="Picture 7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375" y="782"/>
                <a:ext cx="2232" cy="27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6088" name="Rectangle 8"/>
              <p:cNvSpPr>
                <a:spLocks noChangeArrowheads="1"/>
              </p:cNvSpPr>
              <p:nvPr/>
            </p:nvSpPr>
            <p:spPr bwMode="auto">
              <a:xfrm>
                <a:off x="982" y="552"/>
                <a:ext cx="180" cy="1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itchFamily="34" charset="0"/>
                    <a:cs typeface="Arial" pitchFamily="34" charset="0"/>
                  </a:rPr>
                  <a:t>2012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089" name="Rectangle 9"/>
              <p:cNvSpPr>
                <a:spLocks noChangeArrowheads="1"/>
              </p:cNvSpPr>
              <p:nvPr/>
            </p:nvSpPr>
            <p:spPr bwMode="auto">
              <a:xfrm>
                <a:off x="1126" y="615"/>
                <a:ext cx="57" cy="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1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itchFamily="34" charset="0"/>
                    <a:cs typeface="Arial" pitchFamily="34" charset="0"/>
                  </a:rPr>
                  <a:t>1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090" name="Rectangle 10"/>
              <p:cNvSpPr>
                <a:spLocks noChangeArrowheads="1"/>
              </p:cNvSpPr>
              <p:nvPr/>
            </p:nvSpPr>
            <p:spPr bwMode="auto">
              <a:xfrm>
                <a:off x="1157" y="552"/>
                <a:ext cx="67" cy="1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091" name="Rectangle 11"/>
              <p:cNvSpPr>
                <a:spLocks noChangeArrowheads="1"/>
              </p:cNvSpPr>
              <p:nvPr/>
            </p:nvSpPr>
            <p:spPr bwMode="auto">
              <a:xfrm>
                <a:off x="1193" y="615"/>
                <a:ext cx="57" cy="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1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itchFamily="34" charset="0"/>
                    <a:cs typeface="Arial" pitchFamily="34" charset="0"/>
                  </a:rPr>
                  <a:t>1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092" name="Rectangle 12"/>
              <p:cNvSpPr>
                <a:spLocks noChangeArrowheads="1"/>
              </p:cNvSpPr>
              <p:nvPr/>
            </p:nvSpPr>
            <p:spPr bwMode="auto">
              <a:xfrm>
                <a:off x="1224" y="552"/>
                <a:ext cx="67" cy="1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093" name="Rectangle 13"/>
              <p:cNvSpPr>
                <a:spLocks noChangeArrowheads="1"/>
              </p:cNvSpPr>
              <p:nvPr/>
            </p:nvSpPr>
            <p:spPr bwMode="auto">
              <a:xfrm>
                <a:off x="1260" y="615"/>
                <a:ext cx="57" cy="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1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itchFamily="34" charset="0"/>
                    <a:cs typeface="Arial" pitchFamily="34" charset="0"/>
                  </a:rPr>
                  <a:t>1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094" name="Rectangle 14"/>
              <p:cNvSpPr>
                <a:spLocks noChangeArrowheads="1"/>
              </p:cNvSpPr>
              <p:nvPr/>
            </p:nvSpPr>
            <p:spPr bwMode="auto">
              <a:xfrm>
                <a:off x="1291" y="552"/>
                <a:ext cx="67" cy="1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itchFamily="34" charset="0"/>
                    <a:cs typeface="Arial" pitchFamily="34" charset="0"/>
                  </a:rPr>
                  <a:t>4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095" name="Rectangle 15"/>
              <p:cNvSpPr>
                <a:spLocks noChangeArrowheads="1"/>
              </p:cNvSpPr>
              <p:nvPr/>
            </p:nvSpPr>
            <p:spPr bwMode="auto">
              <a:xfrm>
                <a:off x="1327" y="615"/>
                <a:ext cx="57" cy="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1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itchFamily="34" charset="0"/>
                    <a:cs typeface="Arial" pitchFamily="34" charset="0"/>
                  </a:rPr>
                  <a:t>3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096" name="Rectangle 16"/>
              <p:cNvSpPr>
                <a:spLocks noChangeArrowheads="1"/>
              </p:cNvSpPr>
              <p:nvPr/>
            </p:nvSpPr>
            <p:spPr bwMode="auto">
              <a:xfrm>
                <a:off x="1358" y="552"/>
                <a:ext cx="67" cy="1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097" name="Rectangle 17"/>
              <p:cNvSpPr>
                <a:spLocks noChangeArrowheads="1"/>
              </p:cNvSpPr>
              <p:nvPr/>
            </p:nvSpPr>
            <p:spPr bwMode="auto">
              <a:xfrm>
                <a:off x="1394" y="615"/>
                <a:ext cx="57" cy="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1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itchFamily="34" charset="0"/>
                    <a:cs typeface="Arial" pitchFamily="34" charset="0"/>
                  </a:rPr>
                  <a:t>p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098" name="Rectangle 18"/>
              <p:cNvSpPr>
                <a:spLocks noChangeArrowheads="1"/>
              </p:cNvSpPr>
              <p:nvPr/>
            </p:nvSpPr>
            <p:spPr bwMode="auto">
              <a:xfrm>
                <a:off x="1425" y="552"/>
                <a:ext cx="586" cy="1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itchFamily="34" charset="0"/>
                    <a:cs typeface="Arial" pitchFamily="34" charset="0"/>
                  </a:rPr>
                  <a:t>os1: th= 4.4933 in.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099" name="Rectangle 19"/>
              <p:cNvSpPr>
                <a:spLocks noChangeArrowheads="1"/>
              </p:cNvSpPr>
              <p:nvPr/>
            </p:nvSpPr>
            <p:spPr bwMode="auto">
              <a:xfrm>
                <a:off x="1111" y="3655"/>
                <a:ext cx="782" cy="1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itchFamily="34" charset="0"/>
                    <a:cs typeface="Arial" pitchFamily="34" charset="0"/>
                  </a:rPr>
                  <a:t>Transverse Width, inches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100" name="Rectangle 20"/>
              <p:cNvSpPr>
                <a:spLocks noChangeArrowheads="1"/>
              </p:cNvSpPr>
              <p:nvPr/>
            </p:nvSpPr>
            <p:spPr bwMode="auto">
              <a:xfrm rot="16200000">
                <a:off x="9" y="2181"/>
                <a:ext cx="437" cy="1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itchFamily="34" charset="0"/>
                    <a:cs typeface="Arial" pitchFamily="34" charset="0"/>
                  </a:rPr>
                  <a:t>Depth, inches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101" name="Line 21"/>
              <p:cNvSpPr>
                <a:spLocks noChangeShapeType="1"/>
              </p:cNvSpPr>
              <p:nvPr/>
            </p:nvSpPr>
            <p:spPr bwMode="auto">
              <a:xfrm>
                <a:off x="375" y="3496"/>
                <a:ext cx="2227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102" name="Line 22"/>
              <p:cNvSpPr>
                <a:spLocks noChangeShapeType="1"/>
              </p:cNvSpPr>
              <p:nvPr/>
            </p:nvSpPr>
            <p:spPr bwMode="auto">
              <a:xfrm>
                <a:off x="375" y="782"/>
                <a:ext cx="2227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103" name="Line 23"/>
              <p:cNvSpPr>
                <a:spLocks noChangeShapeType="1"/>
              </p:cNvSpPr>
              <p:nvPr/>
            </p:nvSpPr>
            <p:spPr bwMode="auto">
              <a:xfrm>
                <a:off x="2602" y="782"/>
                <a:ext cx="1" cy="271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104" name="Line 24"/>
              <p:cNvSpPr>
                <a:spLocks noChangeShapeType="1"/>
              </p:cNvSpPr>
              <p:nvPr/>
            </p:nvSpPr>
            <p:spPr bwMode="auto">
              <a:xfrm>
                <a:off x="375" y="782"/>
                <a:ext cx="1" cy="271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105" name="Line 25"/>
              <p:cNvSpPr>
                <a:spLocks noChangeShapeType="1"/>
              </p:cNvSpPr>
              <p:nvPr/>
            </p:nvSpPr>
            <p:spPr bwMode="auto">
              <a:xfrm>
                <a:off x="375" y="3496"/>
                <a:ext cx="2227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106" name="Line 26"/>
              <p:cNvSpPr>
                <a:spLocks noChangeShapeType="1"/>
              </p:cNvSpPr>
              <p:nvPr/>
            </p:nvSpPr>
            <p:spPr bwMode="auto">
              <a:xfrm>
                <a:off x="375" y="782"/>
                <a:ext cx="1" cy="271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107" name="Line 27"/>
              <p:cNvSpPr>
                <a:spLocks noChangeShapeType="1"/>
              </p:cNvSpPr>
              <p:nvPr/>
            </p:nvSpPr>
            <p:spPr bwMode="auto">
              <a:xfrm flipV="1">
                <a:off x="1116" y="3456"/>
                <a:ext cx="1" cy="4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108" name="Line 28"/>
              <p:cNvSpPr>
                <a:spLocks noChangeShapeType="1"/>
              </p:cNvSpPr>
              <p:nvPr/>
            </p:nvSpPr>
            <p:spPr bwMode="auto">
              <a:xfrm>
                <a:off x="1116" y="782"/>
                <a:ext cx="1" cy="3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109" name="Rectangle 29"/>
              <p:cNvSpPr>
                <a:spLocks noChangeArrowheads="1"/>
              </p:cNvSpPr>
              <p:nvPr/>
            </p:nvSpPr>
            <p:spPr bwMode="auto">
              <a:xfrm>
                <a:off x="1101" y="3520"/>
                <a:ext cx="67" cy="1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itchFamily="34" charset="0"/>
                    <a:cs typeface="Arial" pitchFamily="34" charset="0"/>
                  </a:rPr>
                  <a:t>5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110" name="Line 30"/>
              <p:cNvSpPr>
                <a:spLocks noChangeShapeType="1"/>
              </p:cNvSpPr>
              <p:nvPr/>
            </p:nvSpPr>
            <p:spPr bwMode="auto">
              <a:xfrm flipV="1">
                <a:off x="1857" y="3456"/>
                <a:ext cx="1" cy="4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111" name="Line 31"/>
              <p:cNvSpPr>
                <a:spLocks noChangeShapeType="1"/>
              </p:cNvSpPr>
              <p:nvPr/>
            </p:nvSpPr>
            <p:spPr bwMode="auto">
              <a:xfrm>
                <a:off x="1857" y="782"/>
                <a:ext cx="1" cy="3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112" name="Rectangle 32"/>
              <p:cNvSpPr>
                <a:spLocks noChangeArrowheads="1"/>
              </p:cNvSpPr>
              <p:nvPr/>
            </p:nvSpPr>
            <p:spPr bwMode="auto">
              <a:xfrm>
                <a:off x="1821" y="3520"/>
                <a:ext cx="103" cy="1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itchFamily="34" charset="0"/>
                    <a:cs typeface="Arial" pitchFamily="34" charset="0"/>
                  </a:rPr>
                  <a:t>10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113" name="Line 33"/>
              <p:cNvSpPr>
                <a:spLocks noChangeShapeType="1"/>
              </p:cNvSpPr>
              <p:nvPr/>
            </p:nvSpPr>
            <p:spPr bwMode="auto">
              <a:xfrm flipV="1">
                <a:off x="2602" y="3456"/>
                <a:ext cx="1" cy="4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114" name="Line 34"/>
              <p:cNvSpPr>
                <a:spLocks noChangeShapeType="1"/>
              </p:cNvSpPr>
              <p:nvPr/>
            </p:nvSpPr>
            <p:spPr bwMode="auto">
              <a:xfrm>
                <a:off x="2602" y="782"/>
                <a:ext cx="1" cy="3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115" name="Rectangle 35"/>
              <p:cNvSpPr>
                <a:spLocks noChangeArrowheads="1"/>
              </p:cNvSpPr>
              <p:nvPr/>
            </p:nvSpPr>
            <p:spPr bwMode="auto">
              <a:xfrm>
                <a:off x="2566" y="3520"/>
                <a:ext cx="103" cy="1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itchFamily="34" charset="0"/>
                    <a:cs typeface="Arial" pitchFamily="34" charset="0"/>
                  </a:rPr>
                  <a:t>16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116" name="Line 36"/>
              <p:cNvSpPr>
                <a:spLocks noChangeShapeType="1"/>
              </p:cNvSpPr>
              <p:nvPr/>
            </p:nvSpPr>
            <p:spPr bwMode="auto">
              <a:xfrm>
                <a:off x="375" y="782"/>
                <a:ext cx="21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117" name="Line 37"/>
              <p:cNvSpPr>
                <a:spLocks noChangeShapeType="1"/>
              </p:cNvSpPr>
              <p:nvPr/>
            </p:nvSpPr>
            <p:spPr bwMode="auto">
              <a:xfrm flipH="1">
                <a:off x="2582" y="782"/>
                <a:ext cx="25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118" name="Rectangle 38"/>
              <p:cNvSpPr>
                <a:spLocks noChangeArrowheads="1"/>
              </p:cNvSpPr>
              <p:nvPr/>
            </p:nvSpPr>
            <p:spPr bwMode="auto">
              <a:xfrm>
                <a:off x="319" y="718"/>
                <a:ext cx="67" cy="1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119" name="Line 39"/>
              <p:cNvSpPr>
                <a:spLocks noChangeShapeType="1"/>
              </p:cNvSpPr>
              <p:nvPr/>
            </p:nvSpPr>
            <p:spPr bwMode="auto">
              <a:xfrm>
                <a:off x="375" y="2139"/>
                <a:ext cx="21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120" name="Line 40"/>
              <p:cNvSpPr>
                <a:spLocks noChangeShapeType="1"/>
              </p:cNvSpPr>
              <p:nvPr/>
            </p:nvSpPr>
            <p:spPr bwMode="auto">
              <a:xfrm flipH="1">
                <a:off x="2582" y="2139"/>
                <a:ext cx="25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121" name="Rectangle 41"/>
              <p:cNvSpPr>
                <a:spLocks noChangeArrowheads="1"/>
              </p:cNvSpPr>
              <p:nvPr/>
            </p:nvSpPr>
            <p:spPr bwMode="auto">
              <a:xfrm>
                <a:off x="283" y="2075"/>
                <a:ext cx="103" cy="1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itchFamily="34" charset="0"/>
                    <a:cs typeface="Arial" pitchFamily="34" charset="0"/>
                  </a:rPr>
                  <a:t>10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122" name="Line 42"/>
              <p:cNvSpPr>
                <a:spLocks noChangeShapeType="1"/>
              </p:cNvSpPr>
              <p:nvPr/>
            </p:nvSpPr>
            <p:spPr bwMode="auto">
              <a:xfrm>
                <a:off x="375" y="3496"/>
                <a:ext cx="21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123" name="Line 43"/>
              <p:cNvSpPr>
                <a:spLocks noChangeShapeType="1"/>
              </p:cNvSpPr>
              <p:nvPr/>
            </p:nvSpPr>
            <p:spPr bwMode="auto">
              <a:xfrm flipH="1">
                <a:off x="2582" y="3496"/>
                <a:ext cx="25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124" name="Rectangle 44"/>
              <p:cNvSpPr>
                <a:spLocks noChangeArrowheads="1"/>
              </p:cNvSpPr>
              <p:nvPr/>
            </p:nvSpPr>
            <p:spPr bwMode="auto">
              <a:xfrm>
                <a:off x="283" y="3432"/>
                <a:ext cx="103" cy="1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itchFamily="34" charset="0"/>
                    <a:cs typeface="Arial" pitchFamily="34" charset="0"/>
                  </a:rPr>
                  <a:t>20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125" name="Line 45"/>
              <p:cNvSpPr>
                <a:spLocks noChangeShapeType="1"/>
              </p:cNvSpPr>
              <p:nvPr/>
            </p:nvSpPr>
            <p:spPr bwMode="auto">
              <a:xfrm>
                <a:off x="375" y="3496"/>
                <a:ext cx="2227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126" name="Line 46"/>
              <p:cNvSpPr>
                <a:spLocks noChangeShapeType="1"/>
              </p:cNvSpPr>
              <p:nvPr/>
            </p:nvSpPr>
            <p:spPr bwMode="auto">
              <a:xfrm>
                <a:off x="375" y="782"/>
                <a:ext cx="2227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127" name="Line 47"/>
              <p:cNvSpPr>
                <a:spLocks noChangeShapeType="1"/>
              </p:cNvSpPr>
              <p:nvPr/>
            </p:nvSpPr>
            <p:spPr bwMode="auto">
              <a:xfrm>
                <a:off x="2602" y="782"/>
                <a:ext cx="1" cy="271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128" name="Line 48"/>
              <p:cNvSpPr>
                <a:spLocks noChangeShapeType="1"/>
              </p:cNvSpPr>
              <p:nvPr/>
            </p:nvSpPr>
            <p:spPr bwMode="auto">
              <a:xfrm>
                <a:off x="375" y="782"/>
                <a:ext cx="1" cy="271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46130" name="Freeform 50"/>
            <p:cNvSpPr>
              <a:spLocks noEditPoints="1"/>
            </p:cNvSpPr>
            <p:nvPr/>
          </p:nvSpPr>
          <p:spPr bwMode="auto">
            <a:xfrm>
              <a:off x="1442" y="775"/>
              <a:ext cx="54" cy="617"/>
            </a:xfrm>
            <a:custGeom>
              <a:avLst/>
              <a:gdLst/>
              <a:ahLst/>
              <a:cxnLst>
                <a:cxn ang="0">
                  <a:pos x="569" y="96"/>
                </a:cxn>
                <a:cxn ang="0">
                  <a:pos x="569" y="11906"/>
                </a:cxn>
                <a:cxn ang="0">
                  <a:pos x="473" y="11906"/>
                </a:cxn>
                <a:cxn ang="0">
                  <a:pos x="473" y="96"/>
                </a:cxn>
                <a:cxn ang="0">
                  <a:pos x="569" y="96"/>
                </a:cxn>
                <a:cxn ang="0">
                  <a:pos x="13" y="871"/>
                </a:cxn>
                <a:cxn ang="0">
                  <a:pos x="521" y="0"/>
                </a:cxn>
                <a:cxn ang="0">
                  <a:pos x="1030" y="871"/>
                </a:cxn>
                <a:cxn ang="0">
                  <a:pos x="1012" y="937"/>
                </a:cxn>
                <a:cxn ang="0">
                  <a:pos x="947" y="920"/>
                </a:cxn>
                <a:cxn ang="0">
                  <a:pos x="947" y="920"/>
                </a:cxn>
                <a:cxn ang="0">
                  <a:pos x="480" y="120"/>
                </a:cxn>
                <a:cxn ang="0">
                  <a:pos x="563" y="120"/>
                </a:cxn>
                <a:cxn ang="0">
                  <a:pos x="96" y="920"/>
                </a:cxn>
                <a:cxn ang="0">
                  <a:pos x="31" y="937"/>
                </a:cxn>
                <a:cxn ang="0">
                  <a:pos x="13" y="871"/>
                </a:cxn>
                <a:cxn ang="0">
                  <a:pos x="1030" y="11130"/>
                </a:cxn>
                <a:cxn ang="0">
                  <a:pos x="521" y="12001"/>
                </a:cxn>
                <a:cxn ang="0">
                  <a:pos x="13" y="11130"/>
                </a:cxn>
                <a:cxn ang="0">
                  <a:pos x="31" y="11064"/>
                </a:cxn>
                <a:cxn ang="0">
                  <a:pos x="96" y="11081"/>
                </a:cxn>
                <a:cxn ang="0">
                  <a:pos x="563" y="11881"/>
                </a:cxn>
                <a:cxn ang="0">
                  <a:pos x="480" y="11881"/>
                </a:cxn>
                <a:cxn ang="0">
                  <a:pos x="947" y="11081"/>
                </a:cxn>
                <a:cxn ang="0">
                  <a:pos x="1012" y="11064"/>
                </a:cxn>
                <a:cxn ang="0">
                  <a:pos x="1030" y="11130"/>
                </a:cxn>
              </a:cxnLst>
              <a:rect l="0" t="0" r="r" b="b"/>
              <a:pathLst>
                <a:path w="1043" h="12001">
                  <a:moveTo>
                    <a:pt x="569" y="96"/>
                  </a:moveTo>
                  <a:lnTo>
                    <a:pt x="569" y="11906"/>
                  </a:lnTo>
                  <a:lnTo>
                    <a:pt x="473" y="11906"/>
                  </a:lnTo>
                  <a:lnTo>
                    <a:pt x="473" y="96"/>
                  </a:lnTo>
                  <a:lnTo>
                    <a:pt x="569" y="96"/>
                  </a:lnTo>
                  <a:close/>
                  <a:moveTo>
                    <a:pt x="13" y="871"/>
                  </a:moveTo>
                  <a:lnTo>
                    <a:pt x="521" y="0"/>
                  </a:lnTo>
                  <a:lnTo>
                    <a:pt x="1030" y="871"/>
                  </a:lnTo>
                  <a:cubicBezTo>
                    <a:pt x="1043" y="894"/>
                    <a:pt x="1035" y="924"/>
                    <a:pt x="1012" y="937"/>
                  </a:cubicBezTo>
                  <a:cubicBezTo>
                    <a:pt x="989" y="950"/>
                    <a:pt x="960" y="943"/>
                    <a:pt x="947" y="920"/>
                  </a:cubicBezTo>
                  <a:lnTo>
                    <a:pt x="947" y="920"/>
                  </a:lnTo>
                  <a:lnTo>
                    <a:pt x="480" y="120"/>
                  </a:lnTo>
                  <a:lnTo>
                    <a:pt x="563" y="120"/>
                  </a:lnTo>
                  <a:lnTo>
                    <a:pt x="96" y="920"/>
                  </a:lnTo>
                  <a:cubicBezTo>
                    <a:pt x="83" y="943"/>
                    <a:pt x="54" y="950"/>
                    <a:pt x="31" y="937"/>
                  </a:cubicBezTo>
                  <a:cubicBezTo>
                    <a:pt x="8" y="924"/>
                    <a:pt x="0" y="894"/>
                    <a:pt x="13" y="871"/>
                  </a:cubicBezTo>
                  <a:close/>
                  <a:moveTo>
                    <a:pt x="1030" y="11130"/>
                  </a:moveTo>
                  <a:lnTo>
                    <a:pt x="521" y="12001"/>
                  </a:lnTo>
                  <a:lnTo>
                    <a:pt x="13" y="11130"/>
                  </a:lnTo>
                  <a:cubicBezTo>
                    <a:pt x="0" y="11107"/>
                    <a:pt x="8" y="11077"/>
                    <a:pt x="31" y="11064"/>
                  </a:cubicBezTo>
                  <a:cubicBezTo>
                    <a:pt x="54" y="11051"/>
                    <a:pt x="83" y="11058"/>
                    <a:pt x="96" y="11081"/>
                  </a:cubicBezTo>
                  <a:lnTo>
                    <a:pt x="563" y="11881"/>
                  </a:lnTo>
                  <a:lnTo>
                    <a:pt x="480" y="11881"/>
                  </a:lnTo>
                  <a:lnTo>
                    <a:pt x="947" y="11081"/>
                  </a:lnTo>
                  <a:cubicBezTo>
                    <a:pt x="960" y="11058"/>
                    <a:pt x="989" y="11051"/>
                    <a:pt x="1012" y="11064"/>
                  </a:cubicBezTo>
                  <a:cubicBezTo>
                    <a:pt x="1035" y="11077"/>
                    <a:pt x="1043" y="11107"/>
                    <a:pt x="1030" y="11130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131" name="Rectangle 51"/>
            <p:cNvSpPr>
              <a:spLocks noChangeArrowheads="1"/>
            </p:cNvSpPr>
            <p:nvPr/>
          </p:nvSpPr>
          <p:spPr bwMode="auto">
            <a:xfrm>
              <a:off x="872" y="1483"/>
              <a:ext cx="325" cy="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PCC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132" name="Rectangle 52"/>
            <p:cNvSpPr>
              <a:spLocks noChangeArrowheads="1"/>
            </p:cNvSpPr>
            <p:nvPr/>
          </p:nvSpPr>
          <p:spPr bwMode="auto">
            <a:xfrm>
              <a:off x="1132" y="1483"/>
              <a:ext cx="99" cy="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-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133" name="Rectangle 53"/>
            <p:cNvSpPr>
              <a:spLocks noChangeArrowheads="1"/>
            </p:cNvSpPr>
            <p:nvPr/>
          </p:nvSpPr>
          <p:spPr bwMode="auto">
            <a:xfrm>
              <a:off x="1173" y="1483"/>
              <a:ext cx="1145" cy="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AC Interface Depth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134" name="Rectangle 54"/>
            <p:cNvSpPr>
              <a:spLocks noChangeArrowheads="1"/>
            </p:cNvSpPr>
            <p:nvPr/>
          </p:nvSpPr>
          <p:spPr bwMode="auto">
            <a:xfrm>
              <a:off x="998" y="1047"/>
              <a:ext cx="1685" cy="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PCC/AC Interface Thickness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63" name="Straight Connector 62"/>
          <p:cNvCxnSpPr/>
          <p:nvPr/>
        </p:nvCxnSpPr>
        <p:spPr>
          <a:xfrm flipV="1">
            <a:off x="609600" y="2209800"/>
            <a:ext cx="3505200" cy="762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1371600" y="2667000"/>
            <a:ext cx="23887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Reflection or </a:t>
            </a:r>
          </a:p>
          <a:p>
            <a:r>
              <a:rPr lang="en-US" sz="2400" b="1" dirty="0" smtClean="0"/>
              <a:t>Sliding surface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771637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3" name="Picture 9" descr="head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62000"/>
          </a:xfrm>
          <a:prstGeom prst="rect">
            <a:avLst/>
          </a:prstGeom>
          <a:noFill/>
        </p:spPr>
      </p:pic>
      <p:pic>
        <p:nvPicPr>
          <p:cNvPr id="16392" name="Picture 8" descr="bann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</p:spPr>
      </p:pic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762000"/>
            <a:ext cx="8229600" cy="4343400"/>
          </a:xfrm>
        </p:spPr>
        <p:txBody>
          <a:bodyPr/>
          <a:lstStyle/>
          <a:p>
            <a:r>
              <a:rPr lang="en-US" dirty="0" smtClean="0">
                <a:latin typeface="Garamond" pitchFamily="18" charset="0"/>
              </a:rPr>
              <a:t>Scanned sections of SP 7080-51 using MIRA device</a:t>
            </a:r>
          </a:p>
          <a:p>
            <a:pPr lvl="1"/>
            <a:r>
              <a:rPr lang="en-US" dirty="0" smtClean="0">
                <a:latin typeface="Garamond" pitchFamily="18" charset="0"/>
              </a:rPr>
              <a:t>I-35 Northbound between County Road 2 and 70</a:t>
            </a:r>
          </a:p>
          <a:p>
            <a:r>
              <a:rPr lang="en-US" dirty="0" smtClean="0">
                <a:latin typeface="Garamond" pitchFamily="18" charset="0"/>
              </a:rPr>
              <a:t>Scans conducted on October 10</a:t>
            </a:r>
            <a:r>
              <a:rPr lang="en-US" baseline="30000" dirty="0" smtClean="0">
                <a:latin typeface="Garamond" pitchFamily="18" charset="0"/>
              </a:rPr>
              <a:t>th</a:t>
            </a:r>
            <a:r>
              <a:rPr lang="en-US" dirty="0" smtClean="0">
                <a:latin typeface="Garamond" pitchFamily="18" charset="0"/>
              </a:rPr>
              <a:t> and October 17</a:t>
            </a:r>
            <a:r>
              <a:rPr lang="en-US" baseline="30000" dirty="0" smtClean="0">
                <a:latin typeface="Garamond" pitchFamily="18" charset="0"/>
              </a:rPr>
              <a:t>th</a:t>
            </a:r>
            <a:endParaRPr lang="en-US" dirty="0" smtClean="0">
              <a:latin typeface="Garamond" pitchFamily="18" charset="0"/>
            </a:endParaRPr>
          </a:p>
          <a:p>
            <a:pPr lvl="1"/>
            <a:r>
              <a:rPr lang="en-US" dirty="0">
                <a:latin typeface="Garamond" pitchFamily="18" charset="0"/>
              </a:rPr>
              <a:t>2000 scans taken over 3 miles</a:t>
            </a:r>
          </a:p>
          <a:p>
            <a:pPr lvl="1"/>
            <a:r>
              <a:rPr lang="en-US" dirty="0" smtClean="0">
                <a:latin typeface="Garamond" pitchFamily="18" charset="0"/>
              </a:rPr>
              <a:t>Stations 325+00 to 489+00, 321+60 </a:t>
            </a:r>
            <a:r>
              <a:rPr lang="en-US" smtClean="0">
                <a:latin typeface="Garamond" pitchFamily="18" charset="0"/>
              </a:rPr>
              <a:t>to 468+00</a:t>
            </a:r>
            <a:endParaRPr lang="en-US" sz="2400" dirty="0" smtClean="0"/>
          </a:p>
          <a:p>
            <a:pPr lvl="1"/>
            <a:endParaRPr lang="en-US" dirty="0" smtClean="0">
              <a:latin typeface="Garamond" pitchFamily="18" charset="0"/>
            </a:endParaRP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52400" y="0"/>
            <a:ext cx="8991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chemeClr val="bg1"/>
                </a:solidFill>
              </a:rPr>
              <a:t>MIRA Testing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76200" y="6553200"/>
            <a:ext cx="3886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en-US" sz="1200" b="1" dirty="0" smtClean="0">
                <a:solidFill>
                  <a:schemeClr val="bg1"/>
                </a:solidFill>
                <a:cs typeface="Arial" charset="0"/>
              </a:rPr>
              <a:t>TAP  2013.12.16</a:t>
            </a:r>
            <a:endParaRPr lang="en-US" sz="1200" b="1" dirty="0">
              <a:solidFill>
                <a:schemeClr val="bg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676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3" name="Picture 9" descr="head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66750"/>
          </a:xfrm>
          <a:prstGeom prst="rect">
            <a:avLst/>
          </a:prstGeom>
          <a:noFill/>
        </p:spPr>
      </p:pic>
      <p:pic>
        <p:nvPicPr>
          <p:cNvPr id="16392" name="Picture 8" descr="bann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</p:spPr>
      </p:pic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257799"/>
          </a:xfrm>
        </p:spPr>
        <p:txBody>
          <a:bodyPr/>
          <a:lstStyle/>
          <a:p>
            <a:r>
              <a:rPr lang="en-US" dirty="0">
                <a:latin typeface="Garamond" pitchFamily="18" charset="0"/>
              </a:rPr>
              <a:t>Task objective: “Literature review and summary of existing UCOCP design procedures, and survey of performance of experimental and in-service UCOCP projects</a:t>
            </a:r>
            <a:r>
              <a:rPr lang="en-US" dirty="0" smtClean="0">
                <a:latin typeface="Garamond" pitchFamily="18" charset="0"/>
              </a:rPr>
              <a:t>.”</a:t>
            </a:r>
          </a:p>
          <a:p>
            <a:r>
              <a:rPr lang="en-US" dirty="0" smtClean="0">
                <a:latin typeface="Garamond" pitchFamily="18" charset="0"/>
              </a:rPr>
              <a:t>Literature review</a:t>
            </a:r>
          </a:p>
          <a:p>
            <a:pPr lvl="1"/>
            <a:r>
              <a:rPr lang="en-US" sz="2800" dirty="0" smtClean="0">
                <a:latin typeface="Garamond" pitchFamily="18" charset="0"/>
              </a:rPr>
              <a:t>Structural models</a:t>
            </a:r>
          </a:p>
          <a:p>
            <a:pPr lvl="1"/>
            <a:r>
              <a:rPr lang="en-US" dirty="0" smtClean="0">
                <a:latin typeface="Garamond" pitchFamily="18" charset="0"/>
              </a:rPr>
              <a:t>Design procedure</a:t>
            </a:r>
          </a:p>
          <a:p>
            <a:pPr lvl="1"/>
            <a:r>
              <a:rPr lang="en-US" dirty="0" smtClean="0">
                <a:latin typeface="Garamond" pitchFamily="18" charset="0"/>
              </a:rPr>
              <a:t>Performance studies</a:t>
            </a:r>
            <a:endParaRPr lang="en-US" sz="2800" dirty="0" smtClean="0">
              <a:latin typeface="Garamond" pitchFamily="18" charset="0"/>
            </a:endParaRPr>
          </a:p>
          <a:p>
            <a:r>
              <a:rPr lang="en-US" dirty="0" smtClean="0">
                <a:latin typeface="Garamond" pitchFamily="18" charset="0"/>
              </a:rPr>
              <a:t>Database assembly</a:t>
            </a:r>
          </a:p>
          <a:p>
            <a:r>
              <a:rPr lang="en-US" dirty="0" smtClean="0">
                <a:latin typeface="Garamond" pitchFamily="18" charset="0"/>
              </a:rPr>
              <a:t>Surveys and case studies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52400" y="0"/>
            <a:ext cx="8686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chemeClr val="bg1"/>
                </a:solidFill>
              </a:rPr>
              <a:t>Task 1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76200" y="6553200"/>
            <a:ext cx="3886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en-US" sz="1200" b="1" dirty="0" smtClean="0">
                <a:solidFill>
                  <a:schemeClr val="bg1"/>
                </a:solidFill>
                <a:cs typeface="Arial" charset="0"/>
              </a:rPr>
              <a:t>TAP  2013.12.16</a:t>
            </a:r>
            <a:endParaRPr lang="en-US" sz="1200" b="1" dirty="0">
              <a:solidFill>
                <a:schemeClr val="bg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637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3" name="Picture 9" descr="head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66750"/>
          </a:xfrm>
          <a:prstGeom prst="rect">
            <a:avLst/>
          </a:prstGeom>
          <a:noFill/>
        </p:spPr>
      </p:pic>
      <p:pic>
        <p:nvPicPr>
          <p:cNvPr id="16392" name="Picture 8" descr="bann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</p:spPr>
      </p:pic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76200" y="6553200"/>
            <a:ext cx="3886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en-US" sz="1200" b="1" dirty="0" smtClean="0">
                <a:solidFill>
                  <a:schemeClr val="bg1"/>
                </a:solidFill>
                <a:cs typeface="Arial" charset="0"/>
              </a:rPr>
              <a:t>TAP  2013.12.16</a:t>
            </a:r>
            <a:endParaRPr lang="en-US" sz="1200" b="1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0"/>
            <a:ext cx="8686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chemeClr val="bg1"/>
                </a:solidFill>
              </a:rPr>
              <a:t>Literature review: design procedures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152400" y="914400"/>
            <a:ext cx="9220200" cy="4525963"/>
          </a:xfrm>
        </p:spPr>
        <p:txBody>
          <a:bodyPr/>
          <a:lstStyle/>
          <a:p>
            <a:pPr lvl="0"/>
            <a:r>
              <a:rPr lang="en-US" dirty="0" smtClean="0"/>
              <a:t>Army Corps of Engineers (Departments of the Army and the Air Force 1979)</a:t>
            </a:r>
          </a:p>
          <a:p>
            <a:pPr lvl="0"/>
            <a:r>
              <a:rPr lang="en-US" dirty="0" smtClean="0"/>
              <a:t>AASHTO93 (AASHTO 1993)</a:t>
            </a:r>
          </a:p>
          <a:p>
            <a:pPr lvl="0"/>
            <a:r>
              <a:rPr lang="en-US" dirty="0" smtClean="0"/>
              <a:t>FAA (Rollings 1988)</a:t>
            </a:r>
          </a:p>
          <a:p>
            <a:pPr lvl="0"/>
            <a:r>
              <a:rPr lang="en-US" dirty="0" smtClean="0"/>
              <a:t>Portland Cement Association (PCA) (Tayabji and Okamoto 1985)</a:t>
            </a:r>
          </a:p>
          <a:p>
            <a:pPr lvl="0"/>
            <a:r>
              <a:rPr lang="en-US" dirty="0" smtClean="0"/>
              <a:t>Belgian Road Center (</a:t>
            </a:r>
            <a:r>
              <a:rPr lang="en-US" dirty="0" err="1" smtClean="0"/>
              <a:t>Veverka</a:t>
            </a:r>
            <a:r>
              <a:rPr lang="en-US" dirty="0" smtClean="0"/>
              <a:t> 1986)</a:t>
            </a:r>
          </a:p>
          <a:p>
            <a:pPr lvl="0"/>
            <a:r>
              <a:rPr lang="en-US" dirty="0" err="1" smtClean="0"/>
              <a:t>MnDOT</a:t>
            </a:r>
            <a:r>
              <a:rPr lang="en-US" dirty="0" smtClean="0"/>
              <a:t> procedure for UCOCP (</a:t>
            </a:r>
            <a:r>
              <a:rPr lang="en-US" dirty="0" err="1" smtClean="0"/>
              <a:t>MnDOT</a:t>
            </a:r>
            <a:r>
              <a:rPr lang="en-US" dirty="0" smtClean="0"/>
              <a:t> 1993)</a:t>
            </a:r>
          </a:p>
          <a:p>
            <a:pPr lvl="0"/>
            <a:r>
              <a:rPr lang="en-US" dirty="0" smtClean="0"/>
              <a:t>MEPDG (AASHTO 2007)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637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3" name="Picture 9" descr="head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66750"/>
          </a:xfrm>
          <a:prstGeom prst="rect">
            <a:avLst/>
          </a:prstGeom>
          <a:noFill/>
        </p:spPr>
      </p:pic>
      <p:pic>
        <p:nvPicPr>
          <p:cNvPr id="16392" name="Picture 8" descr="banne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</p:spPr>
      </p:pic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76200" y="6553200"/>
            <a:ext cx="3886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en-US" sz="1200" b="1" dirty="0" smtClean="0">
                <a:solidFill>
                  <a:schemeClr val="bg1"/>
                </a:solidFill>
                <a:cs typeface="Arial" charset="0"/>
              </a:rPr>
              <a:t>TAP  2013.12.16</a:t>
            </a:r>
            <a:endParaRPr lang="en-US" sz="1200" b="1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0"/>
            <a:ext cx="8686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chemeClr val="bg1"/>
                </a:solidFill>
              </a:rPr>
              <a:t>Literature review: design procedures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097" name="Object 1"/>
          <p:cNvGraphicFramePr>
            <a:graphicFrameLocks noChangeAspect="1"/>
          </p:cNvGraphicFramePr>
          <p:nvPr/>
        </p:nvGraphicFramePr>
        <p:xfrm>
          <a:off x="0" y="0"/>
          <a:ext cx="1495425" cy="27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8" name="Equation" r:id="rId6" imgW="1498600" imgH="279400" progId="Equation.3">
                  <p:embed/>
                </p:oleObj>
              </mc:Choice>
              <mc:Fallback>
                <p:oleObj name="Equation" r:id="rId6" imgW="1498600" imgH="27940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95425" cy="276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888262"/>
            <a:ext cx="7553325" cy="5414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637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3" name="Picture 9" descr="head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66750"/>
          </a:xfrm>
          <a:prstGeom prst="rect">
            <a:avLst/>
          </a:prstGeom>
          <a:noFill/>
        </p:spPr>
      </p:pic>
      <p:pic>
        <p:nvPicPr>
          <p:cNvPr id="16392" name="Picture 8" descr="banne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</p:spPr>
      </p:pic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76200" y="6553200"/>
            <a:ext cx="3886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en-US" sz="1200" b="1" dirty="0" smtClean="0">
                <a:solidFill>
                  <a:schemeClr val="bg1"/>
                </a:solidFill>
                <a:cs typeface="Arial" charset="0"/>
              </a:rPr>
              <a:t>TAP  2013.12.16</a:t>
            </a:r>
            <a:endParaRPr lang="en-US" sz="1200" b="1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0"/>
            <a:ext cx="8686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chemeClr val="bg1"/>
                </a:solidFill>
              </a:rPr>
              <a:t>Literature review: design procedures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097" name="Object 1"/>
          <p:cNvGraphicFramePr>
            <a:graphicFrameLocks noChangeAspect="1"/>
          </p:cNvGraphicFramePr>
          <p:nvPr/>
        </p:nvGraphicFramePr>
        <p:xfrm>
          <a:off x="0" y="0"/>
          <a:ext cx="1495425" cy="27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3" name="Equation" r:id="rId6" imgW="1498600" imgH="279400" progId="Equation.3">
                  <p:embed/>
                </p:oleObj>
              </mc:Choice>
              <mc:Fallback>
                <p:oleObj name="Equation" r:id="rId6" imgW="1498600" imgH="279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95425" cy="276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4400" y="623888"/>
            <a:ext cx="7515225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66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3" name="Picture 9" descr="head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66750"/>
          </a:xfrm>
          <a:prstGeom prst="rect">
            <a:avLst/>
          </a:prstGeom>
          <a:noFill/>
        </p:spPr>
      </p:pic>
      <p:pic>
        <p:nvPicPr>
          <p:cNvPr id="16392" name="Picture 8" descr="banne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</p:spPr>
      </p:pic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76200" y="6553200"/>
            <a:ext cx="3886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en-US" sz="1200" b="1" dirty="0" smtClean="0">
                <a:solidFill>
                  <a:schemeClr val="bg1"/>
                </a:solidFill>
                <a:cs typeface="Arial" charset="0"/>
              </a:rPr>
              <a:t>TAP  2013.12.16</a:t>
            </a:r>
            <a:endParaRPr lang="en-US" sz="1200" b="1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0"/>
            <a:ext cx="8686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chemeClr val="bg1"/>
                </a:solidFill>
              </a:rPr>
              <a:t>Literature review: design procedures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097" name="Object 1"/>
          <p:cNvGraphicFramePr>
            <a:graphicFrameLocks noChangeAspect="1"/>
          </p:cNvGraphicFramePr>
          <p:nvPr/>
        </p:nvGraphicFramePr>
        <p:xfrm>
          <a:off x="0" y="0"/>
          <a:ext cx="1495425" cy="27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9" name="Equation" r:id="rId6" imgW="1498600" imgH="279400" progId="Equation.3">
                  <p:embed/>
                </p:oleObj>
              </mc:Choice>
              <mc:Fallback>
                <p:oleObj name="Equation" r:id="rId6" imgW="1498600" imgH="279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95425" cy="276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923" y="1066800"/>
            <a:ext cx="8632371" cy="4671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77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3" name="Picture 9" descr="head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66750"/>
          </a:xfrm>
          <a:prstGeom prst="rect">
            <a:avLst/>
          </a:prstGeom>
          <a:noFill/>
        </p:spPr>
      </p:pic>
      <p:pic>
        <p:nvPicPr>
          <p:cNvPr id="16392" name="Picture 8" descr="bann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</p:spPr>
      </p:pic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838200"/>
            <a:ext cx="8229600" cy="4343400"/>
          </a:xfrm>
        </p:spPr>
        <p:txBody>
          <a:bodyPr/>
          <a:lstStyle/>
          <a:p>
            <a:r>
              <a:rPr lang="en-US" sz="2800" dirty="0" smtClean="0"/>
              <a:t>ILLISLAB structural model</a:t>
            </a:r>
          </a:p>
          <a:p>
            <a:r>
              <a:rPr lang="en-US" sz="2800" dirty="0" smtClean="0"/>
              <a:t>Adopted MEPDG performance prediction models for new pavements</a:t>
            </a:r>
          </a:p>
          <a:p>
            <a:r>
              <a:rPr lang="en-US" sz="2800" dirty="0" smtClean="0"/>
              <a:t>Empirical stiffness reduction factors for distresses in the existing pavement</a:t>
            </a:r>
          </a:p>
          <a:p>
            <a:endParaRPr lang="en-US" sz="2800" dirty="0"/>
          </a:p>
          <a:p>
            <a:pPr lvl="1"/>
            <a:endParaRPr lang="en-US" sz="2400" dirty="0" smtClean="0"/>
          </a:p>
          <a:p>
            <a:pPr lvl="1"/>
            <a:r>
              <a:rPr lang="en-US" sz="2400" dirty="0" smtClean="0"/>
              <a:t>C</a:t>
            </a:r>
            <a:r>
              <a:rPr lang="en-US" sz="2400" baseline="-25000" dirty="0" smtClean="0"/>
              <a:t>BD</a:t>
            </a:r>
            <a:r>
              <a:rPr lang="en-US" sz="2400" dirty="0"/>
              <a:t>: Coefficient Reduction Factor for existing pavement</a:t>
            </a:r>
          </a:p>
          <a:p>
            <a:pPr lvl="1"/>
            <a:r>
              <a:rPr lang="en-US" sz="2400" dirty="0"/>
              <a:t>0.42 to 0.75 for “Good” condition </a:t>
            </a:r>
          </a:p>
          <a:p>
            <a:pPr lvl="1"/>
            <a:r>
              <a:rPr lang="en-US" sz="2400" dirty="0"/>
              <a:t>0.22 to 0.42 for “Moderate” condition</a:t>
            </a:r>
          </a:p>
          <a:p>
            <a:pPr lvl="1"/>
            <a:r>
              <a:rPr lang="en-US" sz="2400" dirty="0"/>
              <a:t>0.042 to 0.22 for “Severe” condition</a:t>
            </a:r>
          </a:p>
          <a:p>
            <a:endParaRPr lang="en-US" sz="2800" dirty="0" smtClean="0"/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52400" y="0"/>
            <a:ext cx="6324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chemeClr val="bg1"/>
                </a:solidFill>
              </a:rPr>
              <a:t>MEPDG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76200" y="6553200"/>
            <a:ext cx="3886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en-US" sz="1200" b="1" dirty="0" smtClean="0">
                <a:solidFill>
                  <a:schemeClr val="bg1"/>
                </a:solidFill>
                <a:cs typeface="Arial" charset="0"/>
              </a:rPr>
              <a:t>TAP  2013.12.16</a:t>
            </a:r>
            <a:endParaRPr lang="en-US" sz="1200" b="1" dirty="0">
              <a:solidFill>
                <a:schemeClr val="bg1"/>
              </a:solidFill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64625828"/>
                  </p:ext>
                </p:extLst>
              </p:nvPr>
            </p:nvGraphicFramePr>
            <p:xfrm>
              <a:off x="1219200" y="3352800"/>
              <a:ext cx="6172200" cy="611061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6172200"/>
                  </a:tblGrid>
                  <a:tr h="0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320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sz="3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𝐵𝐴𝑆𝐸</m:t>
                                  </m:r>
                                  <m:r>
                                    <a:rPr lang="en-US" sz="3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/</m:t>
                                  </m:r>
                                  <m:r>
                                    <a:rPr lang="en-US" sz="3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𝐷𝐸𝑆𝐼𝐺𝑁</m:t>
                                  </m:r>
                                </m:sub>
                              </m:sSub>
                              <m:r>
                                <a:rPr lang="en-US" sz="32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sz="3200" i="1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sz="3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𝐵𝐷</m:t>
                                  </m:r>
                                </m:sub>
                              </m:sSub>
                              <m:r>
                                <a:rPr lang="en-US" sz="32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  <m:sSub>
                                <m:sSubPr>
                                  <m:ctrlPr>
                                    <a:rPr lang="en-US" sz="3200" i="1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sz="3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𝑇𝐸𝑆𝑇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100" dirty="0">
                              <a:effectLst/>
                            </a:rPr>
                            <a:t>                 </a:t>
                          </a:r>
                          <a:endParaRPr lang="en-US" sz="11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64625828"/>
                  </p:ext>
                </p:extLst>
              </p:nvPr>
            </p:nvGraphicFramePr>
            <p:xfrm>
              <a:off x="1219200" y="3352800"/>
              <a:ext cx="6172200" cy="591185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6172200"/>
                  </a:tblGrid>
                  <a:tr h="59118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0">
                          <a:blip r:embed="rId5"/>
                          <a:stretch>
                            <a:fillRect l="-197" t="-2062" r="-395" b="-5155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771637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2158</TotalTime>
  <Words>1226</Words>
  <Application>Microsoft Office PowerPoint</Application>
  <PresentationFormat>On-screen Show (4:3)</PresentationFormat>
  <Paragraphs>330</Paragraphs>
  <Slides>38</Slides>
  <Notes>38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0" baseType="lpstr">
      <vt:lpstr>Default Design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Minnesota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D. Tompkins</dc:creator>
  <cp:lastModifiedBy>Tom Burnham</cp:lastModifiedBy>
  <cp:revision>74</cp:revision>
  <dcterms:created xsi:type="dcterms:W3CDTF">2007-07-20T20:53:18Z</dcterms:created>
  <dcterms:modified xsi:type="dcterms:W3CDTF">2013-12-19T16:57:40Z</dcterms:modified>
</cp:coreProperties>
</file>