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0"/>
  </p:notesMasterIdLst>
  <p:handoutMasterIdLst>
    <p:handoutMasterId r:id="rId11"/>
  </p:handoutMasterIdLst>
  <p:sldIdLst>
    <p:sldId id="256" r:id="rId2"/>
    <p:sldId id="259" r:id="rId3"/>
    <p:sldId id="257" r:id="rId4"/>
    <p:sldId id="378" r:id="rId5"/>
    <p:sldId id="379" r:id="rId6"/>
    <p:sldId id="380" r:id="rId7"/>
    <p:sldId id="382" r:id="rId8"/>
    <p:sldId id="381" r:id="rId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83" autoAdjust="0"/>
  </p:normalViewPr>
  <p:slideViewPr>
    <p:cSldViewPr>
      <p:cViewPr varScale="1">
        <p:scale>
          <a:sx n="79" d="100"/>
          <a:sy n="79" d="100"/>
        </p:scale>
        <p:origin x="108" y="4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104" d="100"/>
          <a:sy n="104" d="100"/>
        </p:scale>
        <p:origin x="1656"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3052" y="229849"/>
            <a:ext cx="8039947" cy="350520"/>
          </a:xfrm>
          <a:prstGeom prst="rect">
            <a:avLst/>
          </a:prstGeom>
        </p:spPr>
        <p:txBody>
          <a:bodyPr vert="horz" lIns="92250" tIns="46125" rIns="92250" bIns="46125" rtlCol="0"/>
          <a:lstStyle>
            <a:lvl1pPr algn="l">
              <a:defRPr sz="1300"/>
            </a:lvl1pPr>
          </a:lstStyle>
          <a:p>
            <a:pPr algn="ctr"/>
            <a:r>
              <a:rPr lang="en-US" sz="1200" b="1" dirty="0"/>
              <a:t>Flood-Frequency Analysis in the Midwest:</a:t>
            </a:r>
            <a:br>
              <a:rPr lang="en-US" sz="1200" b="1" dirty="0"/>
            </a:br>
            <a:r>
              <a:rPr lang="en-US" sz="1200" b="1" dirty="0"/>
              <a:t>Addressing Potential Nonstationary Annual Peak-Flow Records</a:t>
            </a:r>
          </a:p>
          <a:p>
            <a:pPr algn="ctr"/>
            <a:r>
              <a:rPr lang="en-US" sz="1200" b="1" dirty="0"/>
              <a:t>Transportation Pooled Fund Study TPF-5(460)</a:t>
            </a:r>
          </a:p>
        </p:txBody>
      </p:sp>
      <p:sp>
        <p:nvSpPr>
          <p:cNvPr id="4" name="Footer Placeholder 3"/>
          <p:cNvSpPr>
            <a:spLocks noGrp="1"/>
          </p:cNvSpPr>
          <p:nvPr>
            <p:ph type="ftr" sz="quarter" idx="2"/>
          </p:nvPr>
        </p:nvSpPr>
        <p:spPr>
          <a:xfrm>
            <a:off x="723053" y="6550702"/>
            <a:ext cx="4028440" cy="350520"/>
          </a:xfrm>
          <a:prstGeom prst="rect">
            <a:avLst/>
          </a:prstGeom>
        </p:spPr>
        <p:txBody>
          <a:bodyPr vert="horz" lIns="92250" tIns="46125" rIns="92250" bIns="46125" rtlCol="0" anchor="b"/>
          <a:lstStyle>
            <a:lvl1pPr algn="l">
              <a:defRPr sz="1300"/>
            </a:lvl1pPr>
          </a:lstStyle>
          <a:p>
            <a:r>
              <a:rPr lang="en-US" sz="1100" b="1" dirty="0"/>
              <a:t>Online Meeting</a:t>
            </a:r>
          </a:p>
          <a:p>
            <a:r>
              <a:rPr lang="en-US" sz="1100" b="1" dirty="0"/>
              <a:t>February 23, 2020</a:t>
            </a:r>
          </a:p>
        </p:txBody>
      </p:sp>
      <p:sp>
        <p:nvSpPr>
          <p:cNvPr id="5" name="Slide Number Placeholder 4"/>
          <p:cNvSpPr>
            <a:spLocks noGrp="1"/>
          </p:cNvSpPr>
          <p:nvPr>
            <p:ph type="sldNum" sz="quarter" idx="3"/>
          </p:nvPr>
        </p:nvSpPr>
        <p:spPr>
          <a:xfrm>
            <a:off x="4544907" y="6550702"/>
            <a:ext cx="4028440" cy="350520"/>
          </a:xfrm>
          <a:prstGeom prst="rect">
            <a:avLst/>
          </a:prstGeom>
        </p:spPr>
        <p:txBody>
          <a:bodyPr vert="horz" lIns="92250" tIns="46125" rIns="92250" bIns="46125" rtlCol="0" anchor="b"/>
          <a:lstStyle>
            <a:lvl1pPr algn="r">
              <a:defRPr sz="1300"/>
            </a:lvl1pPr>
          </a:lstStyle>
          <a:p>
            <a:fld id="{C84C6706-7453-4845-982D-7F7886E41415}" type="slidenum">
              <a:rPr lang="en-US" sz="1100" b="1"/>
              <a:t>‹#›</a:t>
            </a:fld>
            <a:endParaRPr lang="en-US" sz="1100" b="1"/>
          </a:p>
        </p:txBody>
      </p:sp>
    </p:spTree>
    <p:extLst>
      <p:ext uri="{BB962C8B-B14F-4D97-AF65-F5344CB8AC3E}">
        <p14:creationId xmlns:p14="http://schemas.microsoft.com/office/powerpoint/2010/main" val="696058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79040" y="114924"/>
            <a:ext cx="4028440" cy="350760"/>
          </a:xfrm>
          <a:prstGeom prst="rect">
            <a:avLst/>
          </a:prstGeom>
        </p:spPr>
        <p:txBody>
          <a:bodyPr vert="horz" lIns="92250" tIns="46125" rIns="92250" bIns="46125" rtlCol="0"/>
          <a:lstStyle>
            <a:lvl1pPr algn="l">
              <a:defRPr sz="1300"/>
            </a:lvl1pPr>
          </a:lstStyle>
          <a:p>
            <a:pPr algn="ctr"/>
            <a:r>
              <a:rPr lang="en-US" b="1" dirty="0"/>
              <a:t>4-STATE RESEARCH Peer Exchange</a:t>
            </a:r>
          </a:p>
          <a:p>
            <a:pPr algn="ctr"/>
            <a:r>
              <a:rPr lang="en-US" b="1" dirty="0"/>
              <a:t>Topic 1: Research Quality</a:t>
            </a:r>
          </a:p>
          <a:p>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250" tIns="46125" rIns="92250" bIns="46125" rtlCol="0" anchor="ctr"/>
          <a:lstStyle/>
          <a:p>
            <a:endParaRPr lang="en-US"/>
          </a:p>
        </p:txBody>
      </p:sp>
      <p:sp>
        <p:nvSpPr>
          <p:cNvPr id="5" name="Notes Placeholder 4"/>
          <p:cNvSpPr>
            <a:spLocks noGrp="1"/>
          </p:cNvSpPr>
          <p:nvPr>
            <p:ph type="body" sz="quarter" idx="3"/>
          </p:nvPr>
        </p:nvSpPr>
        <p:spPr>
          <a:xfrm>
            <a:off x="929640" y="3330427"/>
            <a:ext cx="7437120" cy="3154441"/>
          </a:xfrm>
          <a:prstGeom prst="rect">
            <a:avLst/>
          </a:prstGeom>
        </p:spPr>
        <p:txBody>
          <a:bodyPr vert="horz" lIns="92250" tIns="46125" rIns="92250" bIns="461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338320" y="6550702"/>
            <a:ext cx="4028440" cy="350760"/>
          </a:xfrm>
          <a:prstGeom prst="rect">
            <a:avLst/>
          </a:prstGeom>
        </p:spPr>
        <p:txBody>
          <a:bodyPr vert="horz" lIns="92250" tIns="46125" rIns="92250" bIns="46125" rtlCol="0" anchor="b"/>
          <a:lstStyle>
            <a:lvl1pPr algn="r">
              <a:defRPr sz="1300"/>
            </a:lvl1pPr>
          </a:lstStyle>
          <a:p>
            <a:fld id="{0D3304E4-6B01-44B5-8C79-78384FBA9B29}" type="slidenum">
              <a:rPr lang="en-US" smtClean="0"/>
              <a:t>‹#›</a:t>
            </a:fld>
            <a:endParaRPr lang="en-US"/>
          </a:p>
        </p:txBody>
      </p:sp>
      <p:sp>
        <p:nvSpPr>
          <p:cNvPr id="15" name="Footer Placeholder 14"/>
          <p:cNvSpPr>
            <a:spLocks noGrp="1"/>
          </p:cNvSpPr>
          <p:nvPr>
            <p:ph type="ftr" sz="quarter" idx="4"/>
          </p:nvPr>
        </p:nvSpPr>
        <p:spPr>
          <a:xfrm>
            <a:off x="929640" y="6550702"/>
            <a:ext cx="4028440" cy="350760"/>
          </a:xfrm>
          <a:prstGeom prst="rect">
            <a:avLst/>
          </a:prstGeom>
        </p:spPr>
        <p:txBody>
          <a:bodyPr vert="horz" lIns="92250" tIns="46125" rIns="92250" bIns="46125" rtlCol="0" anchor="b"/>
          <a:lstStyle>
            <a:lvl1pPr algn="l">
              <a:defRPr sz="1300"/>
            </a:lvl1pPr>
          </a:lstStyle>
          <a:p>
            <a:r>
              <a:rPr lang="en-US" dirty="0"/>
              <a:t>November 24, 2015</a:t>
            </a:r>
          </a:p>
        </p:txBody>
      </p:sp>
    </p:spTree>
    <p:extLst>
      <p:ext uri="{BB962C8B-B14F-4D97-AF65-F5344CB8AC3E}">
        <p14:creationId xmlns:p14="http://schemas.microsoft.com/office/powerpoint/2010/main" val="113658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The first 6 slides constitute the introduction to the day’s activity.  The logos of the four peer exchange DOTs mark every slide.</a:t>
            </a:r>
          </a:p>
          <a:p>
            <a:endParaRPr lang="en-US" dirty="0">
              <a:solidFill>
                <a:srgbClr val="C00000"/>
              </a:solidFill>
            </a:endParaRPr>
          </a:p>
          <a:p>
            <a:r>
              <a:rPr lang="en-US" dirty="0">
                <a:solidFill>
                  <a:srgbClr val="C00000"/>
                </a:solidFill>
              </a:rPr>
              <a:t>Should FHWA’s logo be included?  </a:t>
            </a:r>
          </a:p>
        </p:txBody>
      </p:sp>
      <p:sp>
        <p:nvSpPr>
          <p:cNvPr id="4" name="Slide Number Placeholder 3"/>
          <p:cNvSpPr>
            <a:spLocks noGrp="1"/>
          </p:cNvSpPr>
          <p:nvPr>
            <p:ph type="sldNum" sz="quarter" idx="10"/>
          </p:nvPr>
        </p:nvSpPr>
        <p:spPr/>
        <p:txBody>
          <a:bodyPr/>
          <a:lstStyle/>
          <a:p>
            <a:fld id="{0D3304E4-6B01-44B5-8C79-78384FBA9B29}" type="slidenum">
              <a:rPr lang="en-US" smtClean="0"/>
              <a:t>1</a:t>
            </a:fld>
            <a:endParaRPr lang="en-US"/>
          </a:p>
        </p:txBody>
      </p:sp>
    </p:spTree>
    <p:extLst>
      <p:ext uri="{BB962C8B-B14F-4D97-AF65-F5344CB8AC3E}">
        <p14:creationId xmlns:p14="http://schemas.microsoft.com/office/powerpoint/2010/main" val="312389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Slide 2 lists the participating organizations, including any invited presenters and guests known in advance. The slide will be updated as much as possible prior to the session.</a:t>
            </a:r>
          </a:p>
          <a:p>
            <a:endParaRPr lang="en-US" dirty="0"/>
          </a:p>
          <a:p>
            <a:r>
              <a:rPr lang="en-US" dirty="0"/>
              <a:t>At this point in the presentation, organizations will be asked to self-introduce participants at their locations. Even though this will consume time, it is important that we establish personal contact, even though we’re meeting remotely.</a:t>
            </a:r>
          </a:p>
          <a:p>
            <a:endParaRPr lang="en-US" dirty="0"/>
          </a:p>
          <a:p>
            <a:r>
              <a:rPr lang="en-US" dirty="0">
                <a:solidFill>
                  <a:srgbClr val="C00000"/>
                </a:solidFill>
              </a:rPr>
              <a:t>I would also suggest compiling a list of known participants, so it can be distributed to all organizations in advance of the session. This will make it much easer for people to associate faces and voices with names.</a:t>
            </a:r>
          </a:p>
          <a:p>
            <a:endParaRPr lang="en-US" dirty="0">
              <a:solidFill>
                <a:srgbClr val="C00000"/>
              </a:solidFill>
            </a:endParaRPr>
          </a:p>
          <a:p>
            <a:r>
              <a:rPr lang="en-US" dirty="0">
                <a:solidFill>
                  <a:srgbClr val="C00000"/>
                </a:solidFill>
              </a:rPr>
              <a:t>Name tents may be useful at each site</a:t>
            </a:r>
            <a:r>
              <a:rPr lang="en-US" dirty="0">
                <a:solidFill>
                  <a:srgbClr val="FF0000"/>
                </a:solidFill>
              </a:rPr>
              <a:t>.</a:t>
            </a: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D3304E4-6B01-44B5-8C79-78384FBA9B29}" type="slidenum">
              <a:rPr lang="en-US" smtClean="0"/>
              <a:t>2</a:t>
            </a:fld>
            <a:endParaRPr lang="en-US"/>
          </a:p>
        </p:txBody>
      </p:sp>
    </p:spTree>
    <p:extLst>
      <p:ext uri="{BB962C8B-B14F-4D97-AF65-F5344CB8AC3E}">
        <p14:creationId xmlns:p14="http://schemas.microsoft.com/office/powerpoint/2010/main" val="118117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Slide 4 lists the objectives for the November 24 session on research quality. The first three will happen primarily, but not exclusively, in the first online session:</a:t>
            </a:r>
          </a:p>
          <a:p>
            <a:endParaRPr lang="en-US" dirty="0"/>
          </a:p>
          <a:p>
            <a:pPr marL="230625" indent="-230625">
              <a:buFont typeface="+mj-lt"/>
              <a:buAutoNum type="arabicPeriod"/>
            </a:pPr>
            <a:r>
              <a:rPr lang="en-US" dirty="0"/>
              <a:t>The first is to identify important attributes of research quality. What does the term mean? What does research quality look like to those participating in the session?</a:t>
            </a:r>
          </a:p>
          <a:p>
            <a:pPr marL="230625" indent="-230625">
              <a:buFont typeface="+mj-lt"/>
              <a:buAutoNum type="arabicPeriod"/>
            </a:pPr>
            <a:r>
              <a:rPr lang="en-US" dirty="0"/>
              <a:t>Next, it will be useful to identify challenges to achieving research quality. Many challenges may be common to most or all of the participants. Some may be unique to particular organizations or circumstances.</a:t>
            </a:r>
          </a:p>
          <a:p>
            <a:pPr marL="230625" indent="-230625">
              <a:buFont typeface="+mj-lt"/>
              <a:buAutoNum type="arabicPeriod"/>
            </a:pPr>
            <a:r>
              <a:rPr lang="en-US" dirty="0"/>
              <a:t>The peer exchange will allow participants to share ideas for achieving research quality. Ideas that have been successful may represent best practices that can be adopted by others. Sharing untried ideas or ideas that have been tried unsuccessfully may be equally enlightening.</a:t>
            </a:r>
          </a:p>
          <a:p>
            <a:pPr marL="230625" indent="-230625">
              <a:buFont typeface="+mj-lt"/>
              <a:buAutoNum type="arabicPeriod"/>
            </a:pPr>
            <a:endParaRPr lang="en-US" dirty="0"/>
          </a:p>
          <a:p>
            <a:r>
              <a:rPr lang="en-US" dirty="0"/>
              <a:t>The last two will happen primarily, but not exclusively, in the breakout groups and the second online session:</a:t>
            </a:r>
          </a:p>
          <a:p>
            <a:endParaRPr lang="en-US" dirty="0"/>
          </a:p>
          <a:p>
            <a:pPr marL="230625" indent="-230625">
              <a:buFont typeface="+mj-lt"/>
              <a:buAutoNum type="arabicPeriod" startAt="4"/>
            </a:pPr>
            <a:r>
              <a:rPr lang="en-US" dirty="0"/>
              <a:t>Each participating organization will identify what it has learned from the peer exchange and describe actions it intends to take to enhance research quality. Some actions may be suitable for collaboration among states.</a:t>
            </a:r>
          </a:p>
          <a:p>
            <a:pPr marL="230625" indent="-230625">
              <a:buFont typeface="+mj-lt"/>
              <a:buAutoNum type="arabicPeriod" startAt="4"/>
            </a:pPr>
            <a:r>
              <a:rPr lang="en-US" dirty="0"/>
              <a:t>Finally, the Texas Transportation Institute, with input from the participating states, will fully document the results of the peer exchange.</a:t>
            </a:r>
          </a:p>
          <a:p>
            <a:pPr marL="230625" indent="-230625">
              <a:buFont typeface="+mj-lt"/>
              <a:buAutoNum type="arabicPeriod" startAt="3"/>
            </a:pPr>
            <a:endParaRPr lang="en-US" dirty="0"/>
          </a:p>
          <a:p>
            <a:pPr marL="230625" indent="-230625">
              <a:buFont typeface="+mj-lt"/>
              <a:buAutoNum type="arabicPeriod" startAt="3"/>
            </a:pPr>
            <a:endParaRPr lang="en-US" dirty="0"/>
          </a:p>
          <a:p>
            <a:pPr marL="230625" indent="-230625">
              <a:buFont typeface="+mj-lt"/>
              <a:buAutoNum type="arabicPeriod" startAt="3"/>
            </a:pPr>
            <a:endParaRPr lang="en-US" dirty="0"/>
          </a:p>
          <a:p>
            <a:pPr marL="230625" indent="-230625">
              <a:buFont typeface="+mj-lt"/>
              <a:buAutoNum type="arabicPeriod" startAt="3"/>
            </a:pPr>
            <a:endParaRPr lang="en-US" dirty="0"/>
          </a:p>
        </p:txBody>
      </p:sp>
      <p:sp>
        <p:nvSpPr>
          <p:cNvPr id="4" name="Slide Number Placeholder 3"/>
          <p:cNvSpPr>
            <a:spLocks noGrp="1"/>
          </p:cNvSpPr>
          <p:nvPr>
            <p:ph type="sldNum" sz="quarter" idx="10"/>
          </p:nvPr>
        </p:nvSpPr>
        <p:spPr/>
        <p:txBody>
          <a:bodyPr/>
          <a:lstStyle/>
          <a:p>
            <a:fld id="{0D3304E4-6B01-44B5-8C79-78384FBA9B29}" type="slidenum">
              <a:rPr lang="en-US" smtClean="0"/>
              <a:t>3</a:t>
            </a:fld>
            <a:endParaRPr lang="en-US"/>
          </a:p>
        </p:txBody>
      </p:sp>
    </p:spTree>
    <p:extLst>
      <p:ext uri="{BB962C8B-B14F-4D97-AF65-F5344CB8AC3E}">
        <p14:creationId xmlns:p14="http://schemas.microsoft.com/office/powerpoint/2010/main" val="250202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304E4-6B01-44B5-8C79-78384FBA9B29}" type="slidenum">
              <a:rPr lang="en-US" smtClean="0"/>
              <a:t>4</a:t>
            </a:fld>
            <a:endParaRPr lang="en-US"/>
          </a:p>
        </p:txBody>
      </p:sp>
    </p:spTree>
    <p:extLst>
      <p:ext uri="{BB962C8B-B14F-4D97-AF65-F5344CB8AC3E}">
        <p14:creationId xmlns:p14="http://schemas.microsoft.com/office/powerpoint/2010/main" val="285959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4400" cap="all"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pic>
        <p:nvPicPr>
          <p:cNvPr id="15" name="Picture 14">
            <a:extLst>
              <a:ext uri="{FF2B5EF4-FFF2-40B4-BE49-F238E27FC236}">
                <a16:creationId xmlns:a16="http://schemas.microsoft.com/office/drawing/2014/main" id="{E611B37C-413C-47BD-8606-C2777F691E08}"/>
              </a:ext>
            </a:extLst>
          </p:cNvPr>
          <p:cNvPicPr>
            <a:picLocks noChangeAspect="1"/>
          </p:cNvPicPr>
          <p:nvPr userDrawn="1"/>
        </p:nvPicPr>
        <p:blipFill>
          <a:blip r:embed="rId2"/>
          <a:stretch>
            <a:fillRect/>
          </a:stretch>
        </p:blipFill>
        <p:spPr>
          <a:xfrm>
            <a:off x="7416801" y="6201816"/>
            <a:ext cx="4591804" cy="550369"/>
          </a:xfrm>
          <a:prstGeom prst="rect">
            <a:avLst/>
          </a:prstGeom>
        </p:spPr>
      </p:pic>
      <p:pic>
        <p:nvPicPr>
          <p:cNvPr id="16" name="Picture 4">
            <a:extLst>
              <a:ext uri="{FF2B5EF4-FFF2-40B4-BE49-F238E27FC236}">
                <a16:creationId xmlns:a16="http://schemas.microsoft.com/office/drawing/2014/main" id="{70B4415B-5E17-4A6D-8E63-4B77380FD77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5744615"/>
            <a:ext cx="48015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2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336" y="457200"/>
            <a:ext cx="2798064" cy="1359006"/>
          </a:xfrm>
          <a:prstGeom prst="rect">
            <a:avLst/>
          </a:prstGeom>
        </p:spPr>
      </p:pic>
      <p:pic>
        <p:nvPicPr>
          <p:cNvPr id="15" name="Picture 14">
            <a:extLst>
              <a:ext uri="{FF2B5EF4-FFF2-40B4-BE49-F238E27FC236}">
                <a16:creationId xmlns:a16="http://schemas.microsoft.com/office/drawing/2014/main" id="{E2BCFC47-420D-40AA-8C71-970DA6F2BD9B}"/>
              </a:ext>
            </a:extLst>
          </p:cNvPr>
          <p:cNvPicPr>
            <a:picLocks noChangeAspect="1"/>
          </p:cNvPicPr>
          <p:nvPr userDrawn="1"/>
        </p:nvPicPr>
        <p:blipFill>
          <a:blip r:embed="rId3"/>
          <a:stretch>
            <a:fillRect/>
          </a:stretch>
        </p:blipFill>
        <p:spPr>
          <a:xfrm>
            <a:off x="7416801" y="6201816"/>
            <a:ext cx="4591804" cy="550369"/>
          </a:xfrm>
          <a:prstGeom prst="rect">
            <a:avLst/>
          </a:prstGeom>
        </p:spPr>
      </p:pic>
    </p:spTree>
    <p:extLst>
      <p:ext uri="{BB962C8B-B14F-4D97-AF65-F5344CB8AC3E}">
        <p14:creationId xmlns:p14="http://schemas.microsoft.com/office/powerpoint/2010/main" val="42399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pic>
        <p:nvPicPr>
          <p:cNvPr id="15" name="Picture 14">
            <a:extLst>
              <a:ext uri="{FF2B5EF4-FFF2-40B4-BE49-F238E27FC236}">
                <a16:creationId xmlns:a16="http://schemas.microsoft.com/office/drawing/2014/main" id="{3CAAD772-5E2E-41E3-86A6-8FE8C73F2028}"/>
              </a:ext>
            </a:extLst>
          </p:cNvPr>
          <p:cNvPicPr>
            <a:picLocks noChangeAspect="1"/>
          </p:cNvPicPr>
          <p:nvPr userDrawn="1"/>
        </p:nvPicPr>
        <p:blipFill>
          <a:blip r:embed="rId2"/>
          <a:stretch>
            <a:fillRect/>
          </a:stretch>
        </p:blipFill>
        <p:spPr>
          <a:xfrm>
            <a:off x="7416801" y="6201816"/>
            <a:ext cx="4591804" cy="550369"/>
          </a:xfrm>
          <a:prstGeom prst="rect">
            <a:avLst/>
          </a:prstGeom>
        </p:spPr>
      </p:pic>
      <p:pic>
        <p:nvPicPr>
          <p:cNvPr id="16" name="Picture 2" descr="Dozen Die In April Traffic Crashes | KFOR FM 103.3 1240 AM">
            <a:extLst>
              <a:ext uri="{FF2B5EF4-FFF2-40B4-BE49-F238E27FC236}">
                <a16:creationId xmlns:a16="http://schemas.microsoft.com/office/drawing/2014/main" id="{0363A268-6C79-4284-A830-48B56D1FFC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400" y="5626300"/>
            <a:ext cx="2743200" cy="119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4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457200"/>
            <a:ext cx="2438400" cy="1333500"/>
          </a:xfrm>
          <a:prstGeom prst="rect">
            <a:avLst/>
          </a:prstGeom>
        </p:spPr>
      </p:pic>
      <p:pic>
        <p:nvPicPr>
          <p:cNvPr id="14" name="Picture 13">
            <a:extLst>
              <a:ext uri="{FF2B5EF4-FFF2-40B4-BE49-F238E27FC236}">
                <a16:creationId xmlns:a16="http://schemas.microsoft.com/office/drawing/2014/main" id="{37501605-D794-425F-AD3C-AD8C818B561D}"/>
              </a:ext>
            </a:extLst>
          </p:cNvPr>
          <p:cNvPicPr>
            <a:picLocks noChangeAspect="1"/>
          </p:cNvPicPr>
          <p:nvPr userDrawn="1"/>
        </p:nvPicPr>
        <p:blipFill>
          <a:blip r:embed="rId3"/>
          <a:stretch>
            <a:fillRect/>
          </a:stretch>
        </p:blipFill>
        <p:spPr>
          <a:xfrm>
            <a:off x="7416801" y="6201816"/>
            <a:ext cx="4591804" cy="550369"/>
          </a:xfrm>
          <a:prstGeom prst="rect">
            <a:avLst/>
          </a:prstGeom>
        </p:spPr>
      </p:pic>
    </p:spTree>
    <p:extLst>
      <p:ext uri="{BB962C8B-B14F-4D97-AF65-F5344CB8AC3E}">
        <p14:creationId xmlns:p14="http://schemas.microsoft.com/office/powerpoint/2010/main" val="251729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pic>
        <p:nvPicPr>
          <p:cNvPr id="14" name="Picture 13">
            <a:extLst>
              <a:ext uri="{FF2B5EF4-FFF2-40B4-BE49-F238E27FC236}">
                <a16:creationId xmlns:a16="http://schemas.microsoft.com/office/drawing/2014/main" id="{1AC0E454-3598-4BBB-8377-174500DE30D9}"/>
              </a:ext>
            </a:extLst>
          </p:cNvPr>
          <p:cNvPicPr>
            <a:picLocks noChangeAspect="1"/>
          </p:cNvPicPr>
          <p:nvPr userDrawn="1"/>
        </p:nvPicPr>
        <p:blipFill>
          <a:blip r:embed="rId2"/>
          <a:stretch>
            <a:fillRect/>
          </a:stretch>
        </p:blipFill>
        <p:spPr>
          <a:xfrm>
            <a:off x="7416801" y="6201816"/>
            <a:ext cx="4591804" cy="550369"/>
          </a:xfrm>
          <a:prstGeom prst="rect">
            <a:avLst/>
          </a:prstGeom>
        </p:spPr>
      </p:pic>
    </p:spTree>
    <p:extLst>
      <p:ext uri="{BB962C8B-B14F-4D97-AF65-F5344CB8AC3E}">
        <p14:creationId xmlns:p14="http://schemas.microsoft.com/office/powerpoint/2010/main" val="3778906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C0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6533A0-BBB3-44CC-92E6-C574A41D9356}" type="datetimeFigureOut">
              <a:rPr lang="en-US" smtClean="0"/>
              <a:t>02/24/2021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B1BF9-C53B-425A-B49A-487E1433F43F}"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533A0-BBB3-44CC-92E6-C574A41D9356}" type="datetimeFigureOut">
              <a:rPr lang="en-US" smtClean="0"/>
              <a:t>02/24/2021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533A0-BBB3-44CC-92E6-C574A41D9356}" type="datetimeFigureOut">
              <a:rPr lang="en-US" smtClean="0"/>
              <a:t>02/24/2021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3600" cap="small"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B806887-93A4-4E74-B3B6-ADFFA93E347E}"/>
              </a:ext>
            </a:extLst>
          </p:cNvPr>
          <p:cNvPicPr>
            <a:picLocks noChangeAspect="1"/>
          </p:cNvPicPr>
          <p:nvPr userDrawn="1"/>
        </p:nvPicPr>
        <p:blipFill>
          <a:blip r:embed="rId2"/>
          <a:stretch>
            <a:fillRect/>
          </a:stretch>
        </p:blipFill>
        <p:spPr>
          <a:xfrm>
            <a:off x="7416801" y="6201816"/>
            <a:ext cx="4591804" cy="550369"/>
          </a:xfrm>
          <a:prstGeom prst="rect">
            <a:avLst/>
          </a:prstGeom>
        </p:spPr>
      </p:pic>
    </p:spTree>
    <p:extLst>
      <p:ext uri="{BB962C8B-B14F-4D97-AF65-F5344CB8AC3E}">
        <p14:creationId xmlns:p14="http://schemas.microsoft.com/office/powerpoint/2010/main" val="3396606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533A0-BBB3-44CC-92E6-C574A41D9356}" type="datetimeFigureOut">
              <a:rPr lang="en-US" smtClean="0"/>
              <a:t>02/24/2021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pic>
        <p:nvPicPr>
          <p:cNvPr id="18" name="Picture 17">
            <a:extLst>
              <a:ext uri="{FF2B5EF4-FFF2-40B4-BE49-F238E27FC236}">
                <a16:creationId xmlns:a16="http://schemas.microsoft.com/office/drawing/2014/main" id="{8FAD613E-E44D-4F88-B8F5-96BB4EE77707}"/>
              </a:ext>
            </a:extLst>
          </p:cNvPr>
          <p:cNvPicPr>
            <a:picLocks noChangeAspect="1"/>
          </p:cNvPicPr>
          <p:nvPr userDrawn="1"/>
        </p:nvPicPr>
        <p:blipFill>
          <a:blip r:embed="rId2"/>
          <a:stretch>
            <a:fillRect/>
          </a:stretch>
        </p:blipFill>
        <p:spPr>
          <a:xfrm>
            <a:off x="7416801" y="6201816"/>
            <a:ext cx="4591804" cy="550369"/>
          </a:xfrm>
          <a:prstGeom prst="rect">
            <a:avLst/>
          </a:prstGeom>
        </p:spPr>
      </p:pic>
      <p:pic>
        <p:nvPicPr>
          <p:cNvPr id="19" name="Picture 4">
            <a:extLst>
              <a:ext uri="{FF2B5EF4-FFF2-40B4-BE49-F238E27FC236}">
                <a16:creationId xmlns:a16="http://schemas.microsoft.com/office/drawing/2014/main" id="{3738D0D2-856D-4D31-A9A9-15CC4B04322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5744615"/>
            <a:ext cx="480158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4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spTree>
    <p:extLst>
      <p:ext uri="{BB962C8B-B14F-4D97-AF65-F5344CB8AC3E}">
        <p14:creationId xmlns:p14="http://schemas.microsoft.com/office/powerpoint/2010/main" val="173427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pic>
        <p:nvPicPr>
          <p:cNvPr id="19" name="Picture 18">
            <a:extLst>
              <a:ext uri="{FF2B5EF4-FFF2-40B4-BE49-F238E27FC236}">
                <a16:creationId xmlns:a16="http://schemas.microsoft.com/office/drawing/2014/main" id="{727D22F7-4966-454A-AAFC-1BD4EC1AFAD9}"/>
              </a:ext>
            </a:extLst>
          </p:cNvPr>
          <p:cNvPicPr>
            <a:picLocks noChangeAspect="1"/>
          </p:cNvPicPr>
          <p:nvPr userDrawn="1"/>
        </p:nvPicPr>
        <p:blipFill>
          <a:blip r:embed="rId2"/>
          <a:stretch>
            <a:fillRect/>
          </a:stretch>
        </p:blipFill>
        <p:spPr>
          <a:xfrm>
            <a:off x="7416801" y="6201816"/>
            <a:ext cx="4591804" cy="550369"/>
          </a:xfrm>
          <a:prstGeom prst="rect">
            <a:avLst/>
          </a:prstGeom>
        </p:spPr>
      </p:pic>
      <p:pic>
        <p:nvPicPr>
          <p:cNvPr id="20" name="Picture 2" descr="Dozen Die In April Traffic Crashes | KFOR FM 103.3 1240 AM">
            <a:extLst>
              <a:ext uri="{FF2B5EF4-FFF2-40B4-BE49-F238E27FC236}">
                <a16:creationId xmlns:a16="http://schemas.microsoft.com/office/drawing/2014/main" id="{A87C1716-9CF1-48EE-B548-11511E9F13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400" y="5626300"/>
            <a:ext cx="2743200" cy="119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5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44" y="5757825"/>
            <a:ext cx="1818256" cy="994359"/>
          </a:xfrm>
          <a:prstGeom prst="rect">
            <a:avLst/>
          </a:prstGeom>
        </p:spPr>
      </p:pic>
      <p:pic>
        <p:nvPicPr>
          <p:cNvPr id="17" name="Picture 16">
            <a:extLst>
              <a:ext uri="{FF2B5EF4-FFF2-40B4-BE49-F238E27FC236}">
                <a16:creationId xmlns:a16="http://schemas.microsoft.com/office/drawing/2014/main" id="{AF939EE3-2931-439C-995D-1DBF30A46EDA}"/>
              </a:ext>
            </a:extLst>
          </p:cNvPr>
          <p:cNvPicPr>
            <a:picLocks noChangeAspect="1"/>
          </p:cNvPicPr>
          <p:nvPr userDrawn="1"/>
        </p:nvPicPr>
        <p:blipFill>
          <a:blip r:embed="rId3"/>
          <a:stretch>
            <a:fillRect/>
          </a:stretch>
        </p:blipFill>
        <p:spPr>
          <a:xfrm>
            <a:off x="7416801" y="6201816"/>
            <a:ext cx="4591804" cy="550369"/>
          </a:xfrm>
          <a:prstGeom prst="rect">
            <a:avLst/>
          </a:prstGeom>
        </p:spPr>
      </p:pic>
    </p:spTree>
    <p:extLst>
      <p:ext uri="{BB962C8B-B14F-4D97-AF65-F5344CB8AC3E}">
        <p14:creationId xmlns:p14="http://schemas.microsoft.com/office/powerpoint/2010/main" val="82406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pic>
        <p:nvPicPr>
          <p:cNvPr id="18" name="Picture 17">
            <a:extLst>
              <a:ext uri="{FF2B5EF4-FFF2-40B4-BE49-F238E27FC236}">
                <a16:creationId xmlns:a16="http://schemas.microsoft.com/office/drawing/2014/main" id="{678E76B5-EC51-4803-B271-6D7927166086}"/>
              </a:ext>
            </a:extLst>
          </p:cNvPr>
          <p:cNvPicPr>
            <a:picLocks noChangeAspect="1"/>
          </p:cNvPicPr>
          <p:nvPr userDrawn="1"/>
        </p:nvPicPr>
        <p:blipFill>
          <a:blip r:embed="rId2"/>
          <a:stretch>
            <a:fillRect/>
          </a:stretch>
        </p:blipFill>
        <p:spPr>
          <a:xfrm>
            <a:off x="7416801" y="6201816"/>
            <a:ext cx="4591804" cy="550369"/>
          </a:xfrm>
          <a:prstGeom prst="rect">
            <a:avLst/>
          </a:prstGeom>
        </p:spPr>
      </p:pic>
    </p:spTree>
    <p:extLst>
      <p:ext uri="{BB962C8B-B14F-4D97-AF65-F5344CB8AC3E}">
        <p14:creationId xmlns:p14="http://schemas.microsoft.com/office/powerpoint/2010/main" val="4216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533A0-BBB3-44CC-92E6-C574A41D9356}" type="datetimeFigureOut">
              <a:rPr lang="en-US" smtClean="0"/>
              <a:t>02/24/2021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B1BF9-C53B-425A-B49A-487E1433F43F}"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6F6533A0-BBB3-44CC-92E6-C574A41D9356}" type="datetimeFigureOut">
              <a:rPr lang="en-US" smtClean="0"/>
              <a:t>02/24/2021</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2AB1BF9-C53B-425A-B49A-487E1433F4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72" r:id="rId2"/>
    <p:sldLayoutId id="2147483854" r:id="rId3"/>
    <p:sldLayoutId id="2147483864" r:id="rId4"/>
    <p:sldLayoutId id="2147483865" r:id="rId5"/>
    <p:sldLayoutId id="2147483866" r:id="rId6"/>
    <p:sldLayoutId id="2147483867" r:id="rId7"/>
    <p:sldLayoutId id="2147483874" r:id="rId8"/>
    <p:sldLayoutId id="2147483855" r:id="rId9"/>
    <p:sldLayoutId id="2147483856" r:id="rId10"/>
    <p:sldLayoutId id="2147483868" r:id="rId11"/>
    <p:sldLayoutId id="2147483869" r:id="rId12"/>
    <p:sldLayoutId id="2147483870" r:id="rId13"/>
    <p:sldLayoutId id="2147483871" r:id="rId14"/>
    <p:sldLayoutId id="2147483873" r:id="rId15"/>
    <p:sldLayoutId id="2147483857" r:id="rId16"/>
    <p:sldLayoutId id="2147483858" r:id="rId17"/>
    <p:sldLayoutId id="2147483859" r:id="rId18"/>
    <p:sldLayoutId id="2147483860" r:id="rId19"/>
    <p:sldLayoutId id="2147483861" r:id="rId20"/>
    <p:sldLayoutId id="2147483862" r:id="rId21"/>
    <p:sldLayoutId id="2147483863" r:id="rId22"/>
  </p:sldLayoutIdLst>
  <p:txStyles>
    <p:titleStyle>
      <a:lvl1pPr algn="l" defTabSz="914400" rtl="0" eaLnBrk="1" latinLnBrk="0" hangingPunct="1">
        <a:spcBef>
          <a:spcPct val="0"/>
        </a:spcBef>
        <a:buNone/>
        <a:defRPr sz="4000" kern="1200" spc="-100" baseline="0">
          <a:solidFill>
            <a:srgbClr val="C0000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Dave.huft@state.sd.us"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C78F69-0647-4D56-A74E-1758AD7B87F6}"/>
              </a:ext>
            </a:extLst>
          </p:cNvPr>
          <p:cNvPicPr>
            <a:picLocks/>
          </p:cNvPicPr>
          <p:nvPr/>
        </p:nvPicPr>
        <p:blipFill rotWithShape="1">
          <a:blip r:embed="rId3" cstate="print">
            <a:alphaModFix amt="32000"/>
            <a:extLst>
              <a:ext uri="{28A0092B-C50C-407E-A947-70E740481C1C}">
                <a14:useLocalDpi xmlns:a14="http://schemas.microsoft.com/office/drawing/2010/main" val="0"/>
              </a:ext>
            </a:extLst>
          </a:blip>
          <a:srcRect l="1888" t="21876" r="7006" b="10416"/>
          <a:stretch/>
        </p:blipFill>
        <p:spPr bwMode="auto">
          <a:xfrm>
            <a:off x="1295400" y="320040"/>
            <a:ext cx="9855200" cy="6537960"/>
          </a:xfrm>
          <a:prstGeom prst="rect">
            <a:avLst/>
          </a:prstGeom>
          <a:noFill/>
          <a:ln>
            <a:noFill/>
          </a:ln>
        </p:spPr>
      </p:pic>
      <p:sp>
        <p:nvSpPr>
          <p:cNvPr id="2" name="Title 1"/>
          <p:cNvSpPr>
            <a:spLocks noGrp="1"/>
          </p:cNvSpPr>
          <p:nvPr>
            <p:ph type="ctrTitle"/>
          </p:nvPr>
        </p:nvSpPr>
        <p:spPr>
          <a:xfrm>
            <a:off x="1295400" y="1371601"/>
            <a:ext cx="9855200" cy="1927225"/>
          </a:xfrm>
        </p:spPr>
        <p:txBody>
          <a:bodyPr>
            <a:noAutofit/>
          </a:bodyPr>
          <a:lstStyle/>
          <a:p>
            <a:pPr algn="ctr"/>
            <a:r>
              <a:rPr lang="en-US" sz="3200" b="1" cap="none" dirty="0"/>
              <a:t>Flood-Frequency Analysis in the Midwest: Addressing Potential Nonstationary</a:t>
            </a:r>
            <a:br>
              <a:rPr lang="en-US" sz="3200" b="1" cap="none" dirty="0"/>
            </a:br>
            <a:r>
              <a:rPr lang="en-US" sz="3200" b="1" cap="none" dirty="0"/>
              <a:t>Annual Peak-Flow Records</a:t>
            </a:r>
          </a:p>
        </p:txBody>
      </p:sp>
      <p:sp>
        <p:nvSpPr>
          <p:cNvPr id="3" name="Subtitle 2"/>
          <p:cNvSpPr>
            <a:spLocks noGrp="1"/>
          </p:cNvSpPr>
          <p:nvPr>
            <p:ph type="subTitle" idx="1"/>
          </p:nvPr>
        </p:nvSpPr>
        <p:spPr>
          <a:xfrm>
            <a:off x="4267200" y="3505200"/>
            <a:ext cx="6883400" cy="1752600"/>
          </a:xfrm>
        </p:spPr>
        <p:txBody>
          <a:bodyPr/>
          <a:lstStyle/>
          <a:p>
            <a:r>
              <a:rPr lang="en-US" b="1" dirty="0"/>
              <a:t>Transportation Pooled Fund Study TPF-5(460)</a:t>
            </a:r>
          </a:p>
          <a:p>
            <a:r>
              <a:rPr lang="en-US" b="1" dirty="0"/>
              <a:t>Online Meeting</a:t>
            </a:r>
          </a:p>
          <a:p>
            <a:r>
              <a:rPr lang="en-US" b="1" dirty="0"/>
              <a:t>February 24, 2021</a:t>
            </a:r>
          </a:p>
        </p:txBody>
      </p:sp>
      <p:sp>
        <p:nvSpPr>
          <p:cNvPr id="4" name="TextBox 3">
            <a:extLst>
              <a:ext uri="{FF2B5EF4-FFF2-40B4-BE49-F238E27FC236}">
                <a16:creationId xmlns:a16="http://schemas.microsoft.com/office/drawing/2014/main" id="{86093CD3-D7F4-4D20-B5F0-2D0B147669AF}"/>
              </a:ext>
            </a:extLst>
          </p:cNvPr>
          <p:cNvSpPr txBox="1"/>
          <p:nvPr/>
        </p:nvSpPr>
        <p:spPr>
          <a:xfrm>
            <a:off x="4267200" y="5596234"/>
            <a:ext cx="6883400" cy="461665"/>
          </a:xfrm>
          <a:prstGeom prst="rect">
            <a:avLst/>
          </a:prstGeom>
          <a:noFill/>
        </p:spPr>
        <p:txBody>
          <a:bodyPr wrap="square" rtlCol="0">
            <a:spAutoFit/>
          </a:bodyPr>
          <a:lstStyle/>
          <a:p>
            <a:r>
              <a:rPr lang="en-US" sz="2400" dirty="0">
                <a:solidFill>
                  <a:srgbClr val="C00000"/>
                </a:solidFill>
              </a:rPr>
              <a:t>Please type your Name and Affiliation in the Chat </a:t>
            </a:r>
          </a:p>
        </p:txBody>
      </p:sp>
    </p:spTree>
    <p:extLst>
      <p:ext uri="{BB962C8B-B14F-4D97-AF65-F5344CB8AC3E}">
        <p14:creationId xmlns:p14="http://schemas.microsoft.com/office/powerpoint/2010/main" val="7060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3000"/>
                                  </p:stCondLst>
                                  <p:endCondLst>
                                    <p:cond evt="onNext" delay="0">
                                      <p:tgtEl>
                                        <p:sldTgt/>
                                      </p:tgtEl>
                                    </p:cond>
                                  </p:endCondLst>
                                  <p:childTnLst>
                                    <p:animClr clrSpc="rgb" dir="cw">
                                      <p:cBhvr override="childStyle">
                                        <p:cTn id="6" dur="2500" autoRev="1" fill="remove"/>
                                        <p:tgtEl>
                                          <p:spTgt spid="4"/>
                                        </p:tgtEl>
                                        <p:attrNameLst>
                                          <p:attrName>style.color</p:attrName>
                                        </p:attrNameLst>
                                      </p:cBhvr>
                                      <p:to>
                                        <a:schemeClr val="bg1"/>
                                      </p:to>
                                    </p:animClr>
                                    <p:animClr clrSpc="rgb" dir="cw">
                                      <p:cBhvr>
                                        <p:cTn id="7" dur="2500" autoRev="1" fill="remove"/>
                                        <p:tgtEl>
                                          <p:spTgt spid="4"/>
                                        </p:tgtEl>
                                        <p:attrNameLst>
                                          <p:attrName>fillcolor</p:attrName>
                                        </p:attrNameLst>
                                      </p:cBhvr>
                                      <p:to>
                                        <a:schemeClr val="bg1"/>
                                      </p:to>
                                    </p:animClr>
                                    <p:set>
                                      <p:cBhvr>
                                        <p:cTn id="8" dur="2500" autoRev="1" fill="remove"/>
                                        <p:tgtEl>
                                          <p:spTgt spid="4"/>
                                        </p:tgtEl>
                                        <p:attrNameLst>
                                          <p:attrName>fill.type</p:attrName>
                                        </p:attrNameLst>
                                      </p:cBhvr>
                                      <p:to>
                                        <p:strVal val="solid"/>
                                      </p:to>
                                    </p:set>
                                    <p:set>
                                      <p:cBhvr>
                                        <p:cTn id="9" dur="250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6" name="Text Placeholder 5">
            <a:extLst>
              <a:ext uri="{FF2B5EF4-FFF2-40B4-BE49-F238E27FC236}">
                <a16:creationId xmlns:a16="http://schemas.microsoft.com/office/drawing/2014/main" id="{13C3C602-7007-487C-998D-D648DA7A1388}"/>
              </a:ext>
            </a:extLst>
          </p:cNvPr>
          <p:cNvSpPr>
            <a:spLocks noGrp="1"/>
          </p:cNvSpPr>
          <p:nvPr>
            <p:ph type="body" idx="1"/>
          </p:nvPr>
        </p:nvSpPr>
        <p:spPr/>
        <p:txBody>
          <a:bodyPr>
            <a:normAutofit/>
          </a:bodyPr>
          <a:lstStyle/>
          <a:p>
            <a:r>
              <a:rPr lang="en-US" sz="2800" dirty="0"/>
              <a:t>Sponsors</a:t>
            </a:r>
          </a:p>
        </p:txBody>
      </p:sp>
      <p:sp>
        <p:nvSpPr>
          <p:cNvPr id="3" name="Content Placeholder 2"/>
          <p:cNvSpPr>
            <a:spLocks noGrp="1"/>
          </p:cNvSpPr>
          <p:nvPr>
            <p:ph sz="half" idx="2"/>
          </p:nvPr>
        </p:nvSpPr>
        <p:spPr/>
        <p:txBody>
          <a:bodyPr/>
          <a:lstStyle/>
          <a:p>
            <a:r>
              <a:rPr lang="en-US" dirty="0"/>
              <a:t>Illinois DOT</a:t>
            </a:r>
          </a:p>
          <a:p>
            <a:r>
              <a:rPr lang="en-US" dirty="0"/>
              <a:t>Iowa DOT</a:t>
            </a:r>
          </a:p>
          <a:p>
            <a:r>
              <a:rPr lang="en-US" dirty="0"/>
              <a:t>Minnesota DOT</a:t>
            </a:r>
          </a:p>
          <a:p>
            <a:r>
              <a:rPr lang="en-US" dirty="0"/>
              <a:t>Missouri DOT</a:t>
            </a:r>
          </a:p>
          <a:p>
            <a:r>
              <a:rPr lang="en-US" dirty="0"/>
              <a:t>North Dakota Water Commission</a:t>
            </a:r>
          </a:p>
          <a:p>
            <a:r>
              <a:rPr lang="en-US" dirty="0"/>
              <a:t>South Dakota DOT</a:t>
            </a:r>
          </a:p>
          <a:p>
            <a:r>
              <a:rPr lang="en-US" dirty="0"/>
              <a:t>Wisconsin DOT</a:t>
            </a:r>
          </a:p>
          <a:p>
            <a:r>
              <a:rPr lang="en-US" dirty="0"/>
              <a:t>USGS</a:t>
            </a:r>
          </a:p>
          <a:p>
            <a:endParaRPr lang="en-US" dirty="0"/>
          </a:p>
        </p:txBody>
      </p:sp>
      <p:sp>
        <p:nvSpPr>
          <p:cNvPr id="7" name="Text Placeholder 6">
            <a:extLst>
              <a:ext uri="{FF2B5EF4-FFF2-40B4-BE49-F238E27FC236}">
                <a16:creationId xmlns:a16="http://schemas.microsoft.com/office/drawing/2014/main" id="{3EB62FBA-9474-4F93-A3A1-E16ACD7F2C46}"/>
              </a:ext>
            </a:extLst>
          </p:cNvPr>
          <p:cNvSpPr>
            <a:spLocks noGrp="1"/>
          </p:cNvSpPr>
          <p:nvPr>
            <p:ph type="body" sz="quarter" idx="3"/>
          </p:nvPr>
        </p:nvSpPr>
        <p:spPr/>
        <p:txBody>
          <a:bodyPr>
            <a:normAutofit/>
          </a:bodyPr>
          <a:lstStyle/>
          <a:p>
            <a:r>
              <a:rPr lang="en-US" sz="2800" dirty="0"/>
              <a:t>Friends</a:t>
            </a:r>
          </a:p>
        </p:txBody>
      </p:sp>
      <p:sp>
        <p:nvSpPr>
          <p:cNvPr id="8" name="Content Placeholder 7">
            <a:extLst>
              <a:ext uri="{FF2B5EF4-FFF2-40B4-BE49-F238E27FC236}">
                <a16:creationId xmlns:a16="http://schemas.microsoft.com/office/drawing/2014/main" id="{11ED2D73-B7CB-4BC0-87E7-5500CE2F2412}"/>
              </a:ext>
            </a:extLst>
          </p:cNvPr>
          <p:cNvSpPr>
            <a:spLocks noGrp="1"/>
          </p:cNvSpPr>
          <p:nvPr>
            <p:ph sz="quarter" idx="4"/>
          </p:nvPr>
        </p:nvSpPr>
        <p:spPr/>
        <p:txBody>
          <a:bodyPr/>
          <a:lstStyle/>
          <a:p>
            <a:r>
              <a:rPr lang="en-US" dirty="0"/>
              <a:t>Montana DOT</a:t>
            </a:r>
          </a:p>
          <a:p>
            <a:r>
              <a:rPr lang="en-US" dirty="0"/>
              <a:t>Nebraska DOT</a:t>
            </a:r>
          </a:p>
          <a:p>
            <a:r>
              <a:rPr lang="en-US" dirty="0"/>
              <a:t>North Dakota DOT</a:t>
            </a:r>
          </a:p>
          <a:p>
            <a:r>
              <a:rPr lang="en-US" dirty="0"/>
              <a:t>Wyoming DOT</a:t>
            </a:r>
          </a:p>
          <a:p>
            <a:r>
              <a:rPr lang="en-US" dirty="0"/>
              <a:t>US Army Corps of Engineers</a:t>
            </a:r>
          </a:p>
          <a:p>
            <a:r>
              <a:rPr lang="en-US" dirty="0"/>
              <a:t>US Bureau of Reclamation</a:t>
            </a:r>
          </a:p>
          <a:p>
            <a:r>
              <a:rPr lang="en-US" dirty="0"/>
              <a:t>Federal Emergency Management Administration</a:t>
            </a:r>
          </a:p>
          <a:p>
            <a:endParaRPr lang="en-US" dirty="0"/>
          </a:p>
          <a:p>
            <a:endParaRPr lang="en-US" dirty="0"/>
          </a:p>
        </p:txBody>
      </p:sp>
      <p:grpSp>
        <p:nvGrpSpPr>
          <p:cNvPr id="103" name="Group 102">
            <a:extLst>
              <a:ext uri="{FF2B5EF4-FFF2-40B4-BE49-F238E27FC236}">
                <a16:creationId xmlns:a16="http://schemas.microsoft.com/office/drawing/2014/main" id="{C6C0DEA0-64EC-4F8C-B12D-97C3B88215F7}"/>
              </a:ext>
            </a:extLst>
          </p:cNvPr>
          <p:cNvGrpSpPr/>
          <p:nvPr/>
        </p:nvGrpSpPr>
        <p:grpSpPr>
          <a:xfrm>
            <a:off x="9418319" y="468312"/>
            <a:ext cx="2651761" cy="1752600"/>
            <a:chOff x="7955280" y="533400"/>
            <a:chExt cx="2651761" cy="1752600"/>
          </a:xfrm>
        </p:grpSpPr>
        <p:grpSp>
          <p:nvGrpSpPr>
            <p:cNvPr id="10" name="Group 9">
              <a:extLst>
                <a:ext uri="{FF2B5EF4-FFF2-40B4-BE49-F238E27FC236}">
                  <a16:creationId xmlns:a16="http://schemas.microsoft.com/office/drawing/2014/main" id="{CA063ACA-3C99-4B86-BBBB-60839F75C854}"/>
                </a:ext>
              </a:extLst>
            </p:cNvPr>
            <p:cNvGrpSpPr/>
            <p:nvPr/>
          </p:nvGrpSpPr>
          <p:grpSpPr>
            <a:xfrm>
              <a:off x="9555937" y="794305"/>
              <a:ext cx="382599" cy="377721"/>
              <a:chOff x="8005762" y="249238"/>
              <a:chExt cx="873125" cy="890587"/>
            </a:xfrm>
          </p:grpSpPr>
          <p:sp>
            <p:nvSpPr>
              <p:cNvPr id="99" name="Freeform 26">
                <a:extLst>
                  <a:ext uri="{FF2B5EF4-FFF2-40B4-BE49-F238E27FC236}">
                    <a16:creationId xmlns:a16="http://schemas.microsoft.com/office/drawing/2014/main" id="{49E6EAEC-E1F5-4FB0-8E0B-575384430F30}"/>
                  </a:ext>
                </a:extLst>
              </p:cNvPr>
              <p:cNvSpPr>
                <a:spLocks noChangeAspect="1"/>
              </p:cNvSpPr>
              <p:nvPr/>
            </p:nvSpPr>
            <p:spPr bwMode="auto">
              <a:xfrm>
                <a:off x="8005762" y="249238"/>
                <a:ext cx="663575" cy="366712"/>
              </a:xfrm>
              <a:custGeom>
                <a:avLst/>
                <a:gdLst>
                  <a:gd name="T0" fmla="*/ 239156 w 1970"/>
                  <a:gd name="T1" fmla="*/ 239630 h 984"/>
                  <a:gd name="T2" fmla="*/ 247914 w 1970"/>
                  <a:gd name="T3" fmla="*/ 262363 h 984"/>
                  <a:gd name="T4" fmla="*/ 271156 w 1970"/>
                  <a:gd name="T5" fmla="*/ 269817 h 984"/>
                  <a:gd name="T6" fmla="*/ 303493 w 1970"/>
                  <a:gd name="T7" fmla="*/ 366712 h 984"/>
                  <a:gd name="T8" fmla="*/ 362103 w 1970"/>
                  <a:gd name="T9" fmla="*/ 234040 h 984"/>
                  <a:gd name="T10" fmla="*/ 392756 w 1970"/>
                  <a:gd name="T11" fmla="*/ 238885 h 984"/>
                  <a:gd name="T12" fmla="*/ 430145 w 1970"/>
                  <a:gd name="T13" fmla="*/ 218760 h 984"/>
                  <a:gd name="T14" fmla="*/ 494818 w 1970"/>
                  <a:gd name="T15" fmla="*/ 218760 h 984"/>
                  <a:gd name="T16" fmla="*/ 517050 w 1970"/>
                  <a:gd name="T17" fmla="*/ 187083 h 984"/>
                  <a:gd name="T18" fmla="*/ 639659 w 1970"/>
                  <a:gd name="T19" fmla="*/ 191555 h 984"/>
                  <a:gd name="T20" fmla="*/ 663575 w 1970"/>
                  <a:gd name="T21" fmla="*/ 170685 h 984"/>
                  <a:gd name="T22" fmla="*/ 624165 w 1970"/>
                  <a:gd name="T23" fmla="*/ 119256 h 984"/>
                  <a:gd name="T24" fmla="*/ 547702 w 1970"/>
                  <a:gd name="T25" fmla="*/ 121119 h 984"/>
                  <a:gd name="T26" fmla="*/ 487071 w 1970"/>
                  <a:gd name="T27" fmla="*/ 113666 h 984"/>
                  <a:gd name="T28" fmla="*/ 410608 w 1970"/>
                  <a:gd name="T29" fmla="*/ 113666 h 984"/>
                  <a:gd name="T30" fmla="*/ 384335 w 1970"/>
                  <a:gd name="T31" fmla="*/ 155405 h 984"/>
                  <a:gd name="T32" fmla="*/ 345598 w 1970"/>
                  <a:gd name="T33" fmla="*/ 130809 h 984"/>
                  <a:gd name="T34" fmla="*/ 304503 w 1970"/>
                  <a:gd name="T35" fmla="*/ 134536 h 984"/>
                  <a:gd name="T36" fmla="*/ 290019 w 1970"/>
                  <a:gd name="T37" fmla="*/ 90933 h 984"/>
                  <a:gd name="T38" fmla="*/ 203115 w 1970"/>
                  <a:gd name="T39" fmla="*/ 84225 h 984"/>
                  <a:gd name="T40" fmla="*/ 194357 w 1970"/>
                  <a:gd name="T41" fmla="*/ 67081 h 984"/>
                  <a:gd name="T42" fmla="*/ 232420 w 1970"/>
                  <a:gd name="T43" fmla="*/ 20870 h 984"/>
                  <a:gd name="T44" fmla="*/ 263746 w 1970"/>
                  <a:gd name="T45" fmla="*/ 17516 h 984"/>
                  <a:gd name="T46" fmla="*/ 232420 w 1970"/>
                  <a:gd name="T47" fmla="*/ 0 h 984"/>
                  <a:gd name="T48" fmla="*/ 184252 w 1970"/>
                  <a:gd name="T49" fmla="*/ 13789 h 984"/>
                  <a:gd name="T50" fmla="*/ 102063 w 1970"/>
                  <a:gd name="T51" fmla="*/ 104349 h 984"/>
                  <a:gd name="T52" fmla="*/ 61642 w 1970"/>
                  <a:gd name="T53" fmla="*/ 111802 h 984"/>
                  <a:gd name="T54" fmla="*/ 0 w 1970"/>
                  <a:gd name="T55" fmla="*/ 158014 h 984"/>
                  <a:gd name="T56" fmla="*/ 239156 w 1970"/>
                  <a:gd name="T57" fmla="*/ 239630 h 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70" h="984">
                    <a:moveTo>
                      <a:pt x="710" y="643"/>
                    </a:moveTo>
                    <a:lnTo>
                      <a:pt x="736" y="704"/>
                    </a:lnTo>
                    <a:lnTo>
                      <a:pt x="805" y="724"/>
                    </a:lnTo>
                    <a:lnTo>
                      <a:pt x="901" y="984"/>
                    </a:lnTo>
                    <a:lnTo>
                      <a:pt x="1075" y="628"/>
                    </a:lnTo>
                    <a:lnTo>
                      <a:pt x="1166" y="641"/>
                    </a:lnTo>
                    <a:lnTo>
                      <a:pt x="1277" y="587"/>
                    </a:lnTo>
                    <a:lnTo>
                      <a:pt x="1469" y="587"/>
                    </a:lnTo>
                    <a:lnTo>
                      <a:pt x="1535" y="502"/>
                    </a:lnTo>
                    <a:lnTo>
                      <a:pt x="1899" y="514"/>
                    </a:lnTo>
                    <a:lnTo>
                      <a:pt x="1970" y="458"/>
                    </a:lnTo>
                    <a:lnTo>
                      <a:pt x="1853" y="320"/>
                    </a:lnTo>
                    <a:lnTo>
                      <a:pt x="1626" y="325"/>
                    </a:lnTo>
                    <a:lnTo>
                      <a:pt x="1446" y="305"/>
                    </a:lnTo>
                    <a:lnTo>
                      <a:pt x="1219" y="305"/>
                    </a:lnTo>
                    <a:lnTo>
                      <a:pt x="1141" y="417"/>
                    </a:lnTo>
                    <a:lnTo>
                      <a:pt x="1026" y="351"/>
                    </a:lnTo>
                    <a:lnTo>
                      <a:pt x="904" y="361"/>
                    </a:lnTo>
                    <a:lnTo>
                      <a:pt x="861" y="244"/>
                    </a:lnTo>
                    <a:lnTo>
                      <a:pt x="603" y="226"/>
                    </a:lnTo>
                    <a:lnTo>
                      <a:pt x="577" y="180"/>
                    </a:lnTo>
                    <a:lnTo>
                      <a:pt x="690" y="56"/>
                    </a:lnTo>
                    <a:lnTo>
                      <a:pt x="783" y="47"/>
                    </a:lnTo>
                    <a:lnTo>
                      <a:pt x="690" y="0"/>
                    </a:lnTo>
                    <a:lnTo>
                      <a:pt x="547" y="37"/>
                    </a:lnTo>
                    <a:lnTo>
                      <a:pt x="303" y="280"/>
                    </a:lnTo>
                    <a:lnTo>
                      <a:pt x="183" y="300"/>
                    </a:lnTo>
                    <a:lnTo>
                      <a:pt x="0" y="424"/>
                    </a:lnTo>
                    <a:lnTo>
                      <a:pt x="710" y="643"/>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 name="Freeform 27">
                <a:extLst>
                  <a:ext uri="{FF2B5EF4-FFF2-40B4-BE49-F238E27FC236}">
                    <a16:creationId xmlns:a16="http://schemas.microsoft.com/office/drawing/2014/main" id="{B504D177-A365-441A-97E2-A993137E4F5F}"/>
                  </a:ext>
                </a:extLst>
              </p:cNvPr>
              <p:cNvSpPr>
                <a:spLocks noChangeAspect="1"/>
              </p:cNvSpPr>
              <p:nvPr/>
            </p:nvSpPr>
            <p:spPr bwMode="auto">
              <a:xfrm>
                <a:off x="8431212" y="479425"/>
                <a:ext cx="447675" cy="660400"/>
              </a:xfrm>
              <a:custGeom>
                <a:avLst/>
                <a:gdLst>
                  <a:gd name="T0" fmla="*/ 51345 w 1334"/>
                  <a:gd name="T1" fmla="*/ 549835 h 1768"/>
                  <a:gd name="T2" fmla="*/ 43626 w 1334"/>
                  <a:gd name="T3" fmla="*/ 439644 h 1768"/>
                  <a:gd name="T4" fmla="*/ 6712 w 1334"/>
                  <a:gd name="T5" fmla="*/ 356721 h 1768"/>
                  <a:gd name="T6" fmla="*/ 22820 w 1334"/>
                  <a:gd name="T7" fmla="*/ 189753 h 1768"/>
                  <a:gd name="T8" fmla="*/ 87924 w 1334"/>
                  <a:gd name="T9" fmla="*/ 100853 h 1768"/>
                  <a:gd name="T10" fmla="*/ 83897 w 1334"/>
                  <a:gd name="T11" fmla="*/ 167715 h 1768"/>
                  <a:gd name="T12" fmla="*/ 103361 w 1334"/>
                  <a:gd name="T13" fmla="*/ 152774 h 1768"/>
                  <a:gd name="T14" fmla="*/ 102690 w 1334"/>
                  <a:gd name="T15" fmla="*/ 99359 h 1768"/>
                  <a:gd name="T16" fmla="*/ 127859 w 1334"/>
                  <a:gd name="T17" fmla="*/ 67609 h 1768"/>
                  <a:gd name="T18" fmla="*/ 135242 w 1334"/>
                  <a:gd name="T19" fmla="*/ 8965 h 1768"/>
                  <a:gd name="T20" fmla="*/ 158062 w 1334"/>
                  <a:gd name="T21" fmla="*/ 0 h 1768"/>
                  <a:gd name="T22" fmla="*/ 292969 w 1334"/>
                  <a:gd name="T23" fmla="*/ 51921 h 1768"/>
                  <a:gd name="T24" fmla="*/ 305721 w 1334"/>
                  <a:gd name="T25" fmla="*/ 95624 h 1768"/>
                  <a:gd name="T26" fmla="*/ 323172 w 1334"/>
                  <a:gd name="T27" fmla="*/ 134471 h 1768"/>
                  <a:gd name="T28" fmla="*/ 327870 w 1334"/>
                  <a:gd name="T29" fmla="*/ 208429 h 1768"/>
                  <a:gd name="T30" fmla="*/ 281223 w 1334"/>
                  <a:gd name="T31" fmla="*/ 269315 h 1768"/>
                  <a:gd name="T32" fmla="*/ 279210 w 1334"/>
                  <a:gd name="T33" fmla="*/ 317126 h 1768"/>
                  <a:gd name="T34" fmla="*/ 305721 w 1334"/>
                  <a:gd name="T35" fmla="*/ 332815 h 1768"/>
                  <a:gd name="T36" fmla="*/ 342300 w 1334"/>
                  <a:gd name="T37" fmla="*/ 268568 h 1768"/>
                  <a:gd name="T38" fmla="*/ 377537 w 1334"/>
                  <a:gd name="T39" fmla="*/ 245409 h 1768"/>
                  <a:gd name="T40" fmla="*/ 402371 w 1334"/>
                  <a:gd name="T41" fmla="*/ 259976 h 1768"/>
                  <a:gd name="T42" fmla="*/ 447675 w 1334"/>
                  <a:gd name="T43" fmla="*/ 405279 h 1768"/>
                  <a:gd name="T44" fmla="*/ 416130 w 1334"/>
                  <a:gd name="T45" fmla="*/ 467285 h 1768"/>
                  <a:gd name="T46" fmla="*/ 409082 w 1334"/>
                  <a:gd name="T47" fmla="*/ 512109 h 1768"/>
                  <a:gd name="T48" fmla="*/ 390289 w 1334"/>
                  <a:gd name="T49" fmla="*/ 527050 h 1768"/>
                  <a:gd name="T50" fmla="*/ 389618 w 1334"/>
                  <a:gd name="T51" fmla="*/ 567765 h 1768"/>
                  <a:gd name="T52" fmla="*/ 365120 w 1334"/>
                  <a:gd name="T53" fmla="*/ 619685 h 1768"/>
                  <a:gd name="T54" fmla="*/ 218804 w 1334"/>
                  <a:gd name="T55" fmla="*/ 643218 h 1768"/>
                  <a:gd name="T56" fmla="*/ 215112 w 1334"/>
                  <a:gd name="T57" fmla="*/ 633879 h 1768"/>
                  <a:gd name="T58" fmla="*/ 0 w 1334"/>
                  <a:gd name="T59" fmla="*/ 660400 h 1768"/>
                  <a:gd name="T60" fmla="*/ 51345 w 1334"/>
                  <a:gd name="T61" fmla="*/ 549835 h 17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4" h="1768">
                    <a:moveTo>
                      <a:pt x="153" y="1472"/>
                    </a:moveTo>
                    <a:lnTo>
                      <a:pt x="130" y="1177"/>
                    </a:lnTo>
                    <a:lnTo>
                      <a:pt x="20" y="955"/>
                    </a:lnTo>
                    <a:lnTo>
                      <a:pt x="68" y="508"/>
                    </a:lnTo>
                    <a:lnTo>
                      <a:pt x="262" y="270"/>
                    </a:lnTo>
                    <a:lnTo>
                      <a:pt x="250" y="449"/>
                    </a:lnTo>
                    <a:lnTo>
                      <a:pt x="308" y="409"/>
                    </a:lnTo>
                    <a:lnTo>
                      <a:pt x="306" y="266"/>
                    </a:lnTo>
                    <a:lnTo>
                      <a:pt x="381" y="181"/>
                    </a:lnTo>
                    <a:lnTo>
                      <a:pt x="403" y="24"/>
                    </a:lnTo>
                    <a:lnTo>
                      <a:pt x="471" y="0"/>
                    </a:lnTo>
                    <a:lnTo>
                      <a:pt x="873" y="139"/>
                    </a:lnTo>
                    <a:lnTo>
                      <a:pt x="911" y="256"/>
                    </a:lnTo>
                    <a:lnTo>
                      <a:pt x="963" y="360"/>
                    </a:lnTo>
                    <a:lnTo>
                      <a:pt x="977" y="558"/>
                    </a:lnTo>
                    <a:lnTo>
                      <a:pt x="838" y="721"/>
                    </a:lnTo>
                    <a:lnTo>
                      <a:pt x="832" y="849"/>
                    </a:lnTo>
                    <a:lnTo>
                      <a:pt x="911" y="891"/>
                    </a:lnTo>
                    <a:lnTo>
                      <a:pt x="1020" y="719"/>
                    </a:lnTo>
                    <a:lnTo>
                      <a:pt x="1125" y="657"/>
                    </a:lnTo>
                    <a:lnTo>
                      <a:pt x="1199" y="696"/>
                    </a:lnTo>
                    <a:lnTo>
                      <a:pt x="1334" y="1085"/>
                    </a:lnTo>
                    <a:lnTo>
                      <a:pt x="1240" y="1251"/>
                    </a:lnTo>
                    <a:lnTo>
                      <a:pt x="1219" y="1371"/>
                    </a:lnTo>
                    <a:lnTo>
                      <a:pt x="1163" y="1411"/>
                    </a:lnTo>
                    <a:lnTo>
                      <a:pt x="1161" y="1520"/>
                    </a:lnTo>
                    <a:lnTo>
                      <a:pt x="1088" y="1659"/>
                    </a:lnTo>
                    <a:lnTo>
                      <a:pt x="652" y="1722"/>
                    </a:lnTo>
                    <a:lnTo>
                      <a:pt x="641" y="1697"/>
                    </a:lnTo>
                    <a:lnTo>
                      <a:pt x="0" y="1768"/>
                    </a:lnTo>
                    <a:lnTo>
                      <a:pt x="153" y="1472"/>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1" name="Group 10">
              <a:extLst>
                <a:ext uri="{FF2B5EF4-FFF2-40B4-BE49-F238E27FC236}">
                  <a16:creationId xmlns:a16="http://schemas.microsoft.com/office/drawing/2014/main" id="{A491F8F3-7165-4C6C-9565-27E2FD25DE38}"/>
                </a:ext>
              </a:extLst>
            </p:cNvPr>
            <p:cNvGrpSpPr>
              <a:grpSpLocks noChangeAspect="1"/>
            </p:cNvGrpSpPr>
            <p:nvPr/>
          </p:nvGrpSpPr>
          <p:grpSpPr>
            <a:xfrm>
              <a:off x="10111748" y="1224206"/>
              <a:ext cx="231646" cy="164958"/>
              <a:chOff x="7780338" y="3652838"/>
              <a:chExt cx="528637" cy="388937"/>
            </a:xfrm>
          </p:grpSpPr>
          <p:sp>
            <p:nvSpPr>
              <p:cNvPr id="97" name="Freeform 42">
                <a:extLst>
                  <a:ext uri="{FF2B5EF4-FFF2-40B4-BE49-F238E27FC236}">
                    <a16:creationId xmlns:a16="http://schemas.microsoft.com/office/drawing/2014/main" id="{ADC56805-ED2A-40B3-9E0A-6ACCF3BCF24B}"/>
                  </a:ext>
                </a:extLst>
              </p:cNvPr>
              <p:cNvSpPr>
                <a:spLocks noChangeAspect="1"/>
              </p:cNvSpPr>
              <p:nvPr/>
            </p:nvSpPr>
            <p:spPr bwMode="auto">
              <a:xfrm>
                <a:off x="7780338" y="3652838"/>
                <a:ext cx="528637" cy="285750"/>
              </a:xfrm>
              <a:custGeom>
                <a:avLst/>
                <a:gdLst>
                  <a:gd name="T0" fmla="*/ 0 w 1573"/>
                  <a:gd name="T1" fmla="*/ 84443 h 758"/>
                  <a:gd name="T2" fmla="*/ 12771 w 1573"/>
                  <a:gd name="T3" fmla="*/ 165871 h 758"/>
                  <a:gd name="T4" fmla="*/ 53771 w 1573"/>
                  <a:gd name="T5" fmla="*/ 115733 h 758"/>
                  <a:gd name="T6" fmla="*/ 116616 w 1573"/>
                  <a:gd name="T7" fmla="*/ 94999 h 758"/>
                  <a:gd name="T8" fmla="*/ 128042 w 1573"/>
                  <a:gd name="T9" fmla="*/ 73888 h 758"/>
                  <a:gd name="T10" fmla="*/ 163330 w 1573"/>
                  <a:gd name="T11" fmla="*/ 69741 h 758"/>
                  <a:gd name="T12" fmla="*/ 206683 w 1573"/>
                  <a:gd name="T13" fmla="*/ 109324 h 758"/>
                  <a:gd name="T14" fmla="*/ 237937 w 1573"/>
                  <a:gd name="T15" fmla="*/ 118748 h 758"/>
                  <a:gd name="T16" fmla="*/ 295069 w 1573"/>
                  <a:gd name="T17" fmla="*/ 176426 h 758"/>
                  <a:gd name="T18" fmla="*/ 274569 w 1573"/>
                  <a:gd name="T19" fmla="*/ 230334 h 758"/>
                  <a:gd name="T20" fmla="*/ 282298 w 1573"/>
                  <a:gd name="T21" fmla="*/ 254838 h 758"/>
                  <a:gd name="T22" fmla="*/ 305487 w 1573"/>
                  <a:gd name="T23" fmla="*/ 244282 h 758"/>
                  <a:gd name="T24" fmla="*/ 329348 w 1573"/>
                  <a:gd name="T25" fmla="*/ 244282 h 758"/>
                  <a:gd name="T26" fmla="*/ 341110 w 1573"/>
                  <a:gd name="T27" fmla="*/ 261623 h 758"/>
                  <a:gd name="T28" fmla="*/ 366988 w 1573"/>
                  <a:gd name="T29" fmla="*/ 261623 h 758"/>
                  <a:gd name="T30" fmla="*/ 378078 w 1573"/>
                  <a:gd name="T31" fmla="*/ 257100 h 758"/>
                  <a:gd name="T32" fmla="*/ 359930 w 1573"/>
                  <a:gd name="T33" fmla="*/ 205077 h 758"/>
                  <a:gd name="T34" fmla="*/ 357242 w 1573"/>
                  <a:gd name="T35" fmla="*/ 115733 h 758"/>
                  <a:gd name="T36" fmla="*/ 335397 w 1573"/>
                  <a:gd name="T37" fmla="*/ 101407 h 758"/>
                  <a:gd name="T38" fmla="*/ 378078 w 1573"/>
                  <a:gd name="T39" fmla="*/ 59186 h 758"/>
                  <a:gd name="T40" fmla="*/ 380094 w 1573"/>
                  <a:gd name="T41" fmla="*/ 33551 h 758"/>
                  <a:gd name="T42" fmla="*/ 404627 w 1573"/>
                  <a:gd name="T43" fmla="*/ 35813 h 758"/>
                  <a:gd name="T44" fmla="*/ 373709 w 1573"/>
                  <a:gd name="T45" fmla="*/ 92737 h 758"/>
                  <a:gd name="T46" fmla="*/ 391857 w 1573"/>
                  <a:gd name="T47" fmla="*/ 159839 h 758"/>
                  <a:gd name="T48" fmla="*/ 399586 w 1573"/>
                  <a:gd name="T49" fmla="*/ 177934 h 758"/>
                  <a:gd name="T50" fmla="*/ 412357 w 1573"/>
                  <a:gd name="T51" fmla="*/ 186982 h 758"/>
                  <a:gd name="T52" fmla="*/ 387488 w 1573"/>
                  <a:gd name="T53" fmla="*/ 186228 h 758"/>
                  <a:gd name="T54" fmla="*/ 395890 w 1573"/>
                  <a:gd name="T55" fmla="*/ 227318 h 758"/>
                  <a:gd name="T56" fmla="*/ 438570 w 1573"/>
                  <a:gd name="T57" fmla="*/ 255215 h 758"/>
                  <a:gd name="T58" fmla="*/ 448316 w 1573"/>
                  <a:gd name="T59" fmla="*/ 261623 h 758"/>
                  <a:gd name="T60" fmla="*/ 460751 w 1573"/>
                  <a:gd name="T61" fmla="*/ 261623 h 758"/>
                  <a:gd name="T62" fmla="*/ 454702 w 1573"/>
                  <a:gd name="T63" fmla="*/ 285750 h 758"/>
                  <a:gd name="T64" fmla="*/ 506792 w 1573"/>
                  <a:gd name="T65" fmla="*/ 257100 h 758"/>
                  <a:gd name="T66" fmla="*/ 516539 w 1573"/>
                  <a:gd name="T67" fmla="*/ 218648 h 758"/>
                  <a:gd name="T68" fmla="*/ 528637 w 1573"/>
                  <a:gd name="T69" fmla="*/ 181704 h 758"/>
                  <a:gd name="T70" fmla="*/ 454702 w 1573"/>
                  <a:gd name="T71" fmla="*/ 197537 h 758"/>
                  <a:gd name="T72" fmla="*/ 405972 w 1573"/>
                  <a:gd name="T73" fmla="*/ 0 h 758"/>
                  <a:gd name="T74" fmla="*/ 0 w 1573"/>
                  <a:gd name="T75" fmla="*/ 84443 h 7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3" h="758">
                    <a:moveTo>
                      <a:pt x="0" y="224"/>
                    </a:moveTo>
                    <a:lnTo>
                      <a:pt x="38" y="440"/>
                    </a:lnTo>
                    <a:lnTo>
                      <a:pt x="160" y="307"/>
                    </a:lnTo>
                    <a:lnTo>
                      <a:pt x="347" y="252"/>
                    </a:lnTo>
                    <a:lnTo>
                      <a:pt x="381" y="196"/>
                    </a:lnTo>
                    <a:lnTo>
                      <a:pt x="486" y="185"/>
                    </a:lnTo>
                    <a:lnTo>
                      <a:pt x="615" y="290"/>
                    </a:lnTo>
                    <a:lnTo>
                      <a:pt x="708" y="315"/>
                    </a:lnTo>
                    <a:lnTo>
                      <a:pt x="878" y="468"/>
                    </a:lnTo>
                    <a:lnTo>
                      <a:pt x="817" y="611"/>
                    </a:lnTo>
                    <a:lnTo>
                      <a:pt x="840" y="676"/>
                    </a:lnTo>
                    <a:lnTo>
                      <a:pt x="909" y="648"/>
                    </a:lnTo>
                    <a:lnTo>
                      <a:pt x="980" y="648"/>
                    </a:lnTo>
                    <a:lnTo>
                      <a:pt x="1015" y="694"/>
                    </a:lnTo>
                    <a:lnTo>
                      <a:pt x="1092" y="694"/>
                    </a:lnTo>
                    <a:lnTo>
                      <a:pt x="1125" y="682"/>
                    </a:lnTo>
                    <a:lnTo>
                      <a:pt x="1071" y="544"/>
                    </a:lnTo>
                    <a:lnTo>
                      <a:pt x="1063" y="307"/>
                    </a:lnTo>
                    <a:lnTo>
                      <a:pt x="998" y="269"/>
                    </a:lnTo>
                    <a:lnTo>
                      <a:pt x="1125" y="157"/>
                    </a:lnTo>
                    <a:lnTo>
                      <a:pt x="1131" y="89"/>
                    </a:lnTo>
                    <a:lnTo>
                      <a:pt x="1204" y="95"/>
                    </a:lnTo>
                    <a:lnTo>
                      <a:pt x="1112" y="246"/>
                    </a:lnTo>
                    <a:lnTo>
                      <a:pt x="1166" y="424"/>
                    </a:lnTo>
                    <a:lnTo>
                      <a:pt x="1189" y="472"/>
                    </a:lnTo>
                    <a:lnTo>
                      <a:pt x="1227" y="496"/>
                    </a:lnTo>
                    <a:lnTo>
                      <a:pt x="1153" y="494"/>
                    </a:lnTo>
                    <a:lnTo>
                      <a:pt x="1178" y="603"/>
                    </a:lnTo>
                    <a:lnTo>
                      <a:pt x="1305" y="677"/>
                    </a:lnTo>
                    <a:lnTo>
                      <a:pt x="1334" y="694"/>
                    </a:lnTo>
                    <a:lnTo>
                      <a:pt x="1371" y="694"/>
                    </a:lnTo>
                    <a:lnTo>
                      <a:pt x="1353" y="758"/>
                    </a:lnTo>
                    <a:lnTo>
                      <a:pt x="1508" y="682"/>
                    </a:lnTo>
                    <a:lnTo>
                      <a:pt x="1537" y="580"/>
                    </a:lnTo>
                    <a:lnTo>
                      <a:pt x="1573" y="482"/>
                    </a:lnTo>
                    <a:lnTo>
                      <a:pt x="1353" y="524"/>
                    </a:lnTo>
                    <a:lnTo>
                      <a:pt x="1208" y="0"/>
                    </a:lnTo>
                    <a:lnTo>
                      <a:pt x="0" y="22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8" name="Freeform 44">
                <a:extLst>
                  <a:ext uri="{FF2B5EF4-FFF2-40B4-BE49-F238E27FC236}">
                    <a16:creationId xmlns:a16="http://schemas.microsoft.com/office/drawing/2014/main" id="{438BA79C-DBA3-419F-BC8A-7536BA5A209E}"/>
                  </a:ext>
                </a:extLst>
              </p:cNvPr>
              <p:cNvSpPr>
                <a:spLocks noChangeAspect="1"/>
              </p:cNvSpPr>
              <p:nvPr/>
            </p:nvSpPr>
            <p:spPr bwMode="auto">
              <a:xfrm>
                <a:off x="8237538" y="3905250"/>
                <a:ext cx="47625" cy="136525"/>
              </a:xfrm>
              <a:custGeom>
                <a:avLst/>
                <a:gdLst>
                  <a:gd name="T0" fmla="*/ 0 w 146"/>
                  <a:gd name="T1" fmla="*/ 136525 h 364"/>
                  <a:gd name="T2" fmla="*/ 16636 w 146"/>
                  <a:gd name="T3" fmla="*/ 98268 h 364"/>
                  <a:gd name="T4" fmla="*/ 33925 w 146"/>
                  <a:gd name="T5" fmla="*/ 74639 h 364"/>
                  <a:gd name="T6" fmla="*/ 47625 w 146"/>
                  <a:gd name="T7" fmla="*/ 0 h 364"/>
                  <a:gd name="T8" fmla="*/ 19246 w 146"/>
                  <a:gd name="T9" fmla="*/ 17253 h 364"/>
                  <a:gd name="T10" fmla="*/ 979 w 146"/>
                  <a:gd name="T11" fmla="*/ 88516 h 364"/>
                  <a:gd name="T12" fmla="*/ 0 w 146"/>
                  <a:gd name="T13" fmla="*/ 136525 h 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364">
                    <a:moveTo>
                      <a:pt x="0" y="364"/>
                    </a:moveTo>
                    <a:lnTo>
                      <a:pt x="51" y="262"/>
                    </a:lnTo>
                    <a:lnTo>
                      <a:pt x="104" y="199"/>
                    </a:lnTo>
                    <a:lnTo>
                      <a:pt x="146" y="0"/>
                    </a:lnTo>
                    <a:lnTo>
                      <a:pt x="59" y="46"/>
                    </a:lnTo>
                    <a:lnTo>
                      <a:pt x="3" y="236"/>
                    </a:lnTo>
                    <a:lnTo>
                      <a:pt x="0" y="36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2" name="Freeform 3">
              <a:extLst>
                <a:ext uri="{FF2B5EF4-FFF2-40B4-BE49-F238E27FC236}">
                  <a16:creationId xmlns:a16="http://schemas.microsoft.com/office/drawing/2014/main" id="{50E9174A-9AB7-4AFC-AB04-77B0D7AEECD6}"/>
                </a:ext>
              </a:extLst>
            </p:cNvPr>
            <p:cNvSpPr>
              <a:spLocks noChangeAspect="1"/>
            </p:cNvSpPr>
            <p:nvPr/>
          </p:nvSpPr>
          <p:spPr bwMode="auto">
            <a:xfrm>
              <a:off x="8082581" y="533400"/>
              <a:ext cx="338774" cy="259894"/>
            </a:xfrm>
            <a:custGeom>
              <a:avLst/>
              <a:gdLst>
                <a:gd name="T0" fmla="*/ 29092 w 2312"/>
                <a:gd name="T1" fmla="*/ 134009 h 1637"/>
                <a:gd name="T2" fmla="*/ 18057 w 2312"/>
                <a:gd name="T3" fmla="*/ 301708 h 1637"/>
                <a:gd name="T4" fmla="*/ 36114 w 2312"/>
                <a:gd name="T5" fmla="*/ 301708 h 1637"/>
                <a:gd name="T6" fmla="*/ 26751 w 2312"/>
                <a:gd name="T7" fmla="*/ 337270 h 1637"/>
                <a:gd name="T8" fmla="*/ 13041 w 2312"/>
                <a:gd name="T9" fmla="*/ 317056 h 1637"/>
                <a:gd name="T10" fmla="*/ 0 w 2312"/>
                <a:gd name="T11" fmla="*/ 361601 h 1637"/>
                <a:gd name="T12" fmla="*/ 54506 w 2312"/>
                <a:gd name="T13" fmla="*/ 394916 h 1637"/>
                <a:gd name="T14" fmla="*/ 57181 w 2312"/>
                <a:gd name="T15" fmla="*/ 410638 h 1637"/>
                <a:gd name="T16" fmla="*/ 71560 w 2312"/>
                <a:gd name="T17" fmla="*/ 412135 h 1637"/>
                <a:gd name="T18" fmla="*/ 141448 w 2312"/>
                <a:gd name="T19" fmla="*/ 536038 h 1637"/>
                <a:gd name="T20" fmla="*/ 219695 w 2312"/>
                <a:gd name="T21" fmla="*/ 532294 h 1637"/>
                <a:gd name="T22" fmla="*/ 278548 w 2312"/>
                <a:gd name="T23" fmla="*/ 561866 h 1637"/>
                <a:gd name="T24" fmla="*/ 305968 w 2312"/>
                <a:gd name="T25" fmla="*/ 555503 h 1637"/>
                <a:gd name="T26" fmla="*/ 483196 w 2312"/>
                <a:gd name="T27" fmla="*/ 561866 h 1637"/>
                <a:gd name="T28" fmla="*/ 684834 w 2312"/>
                <a:gd name="T29" fmla="*/ 612775 h 1637"/>
                <a:gd name="T30" fmla="*/ 688846 w 2312"/>
                <a:gd name="T31" fmla="*/ 545770 h 1637"/>
                <a:gd name="T32" fmla="*/ 773113 w 2312"/>
                <a:gd name="T33" fmla="*/ 152352 h 1637"/>
                <a:gd name="T34" fmla="*/ 237752 w 2312"/>
                <a:gd name="T35" fmla="*/ 0 h 1637"/>
                <a:gd name="T36" fmla="*/ 243103 w 2312"/>
                <a:gd name="T37" fmla="*/ 116042 h 1637"/>
                <a:gd name="T38" fmla="*/ 215682 w 2312"/>
                <a:gd name="T39" fmla="*/ 210372 h 1637"/>
                <a:gd name="T40" fmla="*/ 212339 w 2312"/>
                <a:gd name="T41" fmla="*/ 259035 h 1637"/>
                <a:gd name="T42" fmla="*/ 156161 w 2312"/>
                <a:gd name="T43" fmla="*/ 276254 h 1637"/>
                <a:gd name="T44" fmla="*/ 150811 w 2312"/>
                <a:gd name="T45" fmla="*/ 252297 h 1637"/>
                <a:gd name="T46" fmla="*/ 197960 w 2312"/>
                <a:gd name="T47" fmla="*/ 220854 h 1637"/>
                <a:gd name="T48" fmla="*/ 194616 w 2312"/>
                <a:gd name="T49" fmla="*/ 195025 h 1637"/>
                <a:gd name="T50" fmla="*/ 152817 w 2312"/>
                <a:gd name="T51" fmla="*/ 201763 h 1637"/>
                <a:gd name="T52" fmla="*/ 184918 w 2312"/>
                <a:gd name="T53" fmla="*/ 172191 h 1637"/>
                <a:gd name="T54" fmla="*/ 206988 w 2312"/>
                <a:gd name="T55" fmla="*/ 150106 h 1637"/>
                <a:gd name="T56" fmla="*/ 32770 w 2312"/>
                <a:gd name="T57" fmla="*/ 29572 h 1637"/>
                <a:gd name="T58" fmla="*/ 19060 w 2312"/>
                <a:gd name="T59" fmla="*/ 64384 h 1637"/>
                <a:gd name="T60" fmla="*/ 29092 w 2312"/>
                <a:gd name="T61" fmla="*/ 134009 h 16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12" h="1637">
                  <a:moveTo>
                    <a:pt x="87" y="358"/>
                  </a:moveTo>
                  <a:lnTo>
                    <a:pt x="54" y="806"/>
                  </a:lnTo>
                  <a:lnTo>
                    <a:pt x="108" y="806"/>
                  </a:lnTo>
                  <a:lnTo>
                    <a:pt x="80" y="901"/>
                  </a:lnTo>
                  <a:lnTo>
                    <a:pt x="39" y="847"/>
                  </a:lnTo>
                  <a:lnTo>
                    <a:pt x="0" y="966"/>
                  </a:lnTo>
                  <a:lnTo>
                    <a:pt x="163" y="1055"/>
                  </a:lnTo>
                  <a:lnTo>
                    <a:pt x="171" y="1097"/>
                  </a:lnTo>
                  <a:lnTo>
                    <a:pt x="214" y="1101"/>
                  </a:lnTo>
                  <a:lnTo>
                    <a:pt x="423" y="1432"/>
                  </a:lnTo>
                  <a:lnTo>
                    <a:pt x="657" y="1422"/>
                  </a:lnTo>
                  <a:lnTo>
                    <a:pt x="833" y="1501"/>
                  </a:lnTo>
                  <a:lnTo>
                    <a:pt x="915" y="1484"/>
                  </a:lnTo>
                  <a:lnTo>
                    <a:pt x="1445" y="1501"/>
                  </a:lnTo>
                  <a:lnTo>
                    <a:pt x="2048" y="1637"/>
                  </a:lnTo>
                  <a:lnTo>
                    <a:pt x="2060" y="1458"/>
                  </a:lnTo>
                  <a:lnTo>
                    <a:pt x="2312" y="407"/>
                  </a:lnTo>
                  <a:lnTo>
                    <a:pt x="711" y="0"/>
                  </a:lnTo>
                  <a:lnTo>
                    <a:pt x="727" y="310"/>
                  </a:lnTo>
                  <a:lnTo>
                    <a:pt x="645" y="562"/>
                  </a:lnTo>
                  <a:lnTo>
                    <a:pt x="635" y="692"/>
                  </a:lnTo>
                  <a:lnTo>
                    <a:pt x="467" y="738"/>
                  </a:lnTo>
                  <a:lnTo>
                    <a:pt x="451" y="674"/>
                  </a:lnTo>
                  <a:lnTo>
                    <a:pt x="592" y="590"/>
                  </a:lnTo>
                  <a:lnTo>
                    <a:pt x="582" y="521"/>
                  </a:lnTo>
                  <a:lnTo>
                    <a:pt x="457" y="539"/>
                  </a:lnTo>
                  <a:lnTo>
                    <a:pt x="553" y="460"/>
                  </a:lnTo>
                  <a:lnTo>
                    <a:pt x="619" y="401"/>
                  </a:lnTo>
                  <a:lnTo>
                    <a:pt x="98" y="79"/>
                  </a:lnTo>
                  <a:lnTo>
                    <a:pt x="57" y="172"/>
                  </a:lnTo>
                  <a:lnTo>
                    <a:pt x="87" y="358"/>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4">
              <a:extLst>
                <a:ext uri="{FF2B5EF4-FFF2-40B4-BE49-F238E27FC236}">
                  <a16:creationId xmlns:a16="http://schemas.microsoft.com/office/drawing/2014/main" id="{D1240B80-65AE-4147-A4D9-530701BCDE70}"/>
                </a:ext>
              </a:extLst>
            </p:cNvPr>
            <p:cNvSpPr>
              <a:spLocks noChangeAspect="1"/>
            </p:cNvSpPr>
            <p:nvPr/>
          </p:nvSpPr>
          <p:spPr bwMode="auto">
            <a:xfrm>
              <a:off x="8161884" y="548886"/>
              <a:ext cx="16696" cy="19526"/>
            </a:xfrm>
            <a:custGeom>
              <a:avLst/>
              <a:gdLst>
                <a:gd name="T0" fmla="*/ 0 w 108"/>
                <a:gd name="T1" fmla="*/ 21335 h 123"/>
                <a:gd name="T2" fmla="*/ 30692 w 108"/>
                <a:gd name="T3" fmla="*/ 0 h 123"/>
                <a:gd name="T4" fmla="*/ 38100 w 108"/>
                <a:gd name="T5" fmla="*/ 20212 h 123"/>
                <a:gd name="T6" fmla="*/ 31750 w 108"/>
                <a:gd name="T7" fmla="*/ 46038 h 123"/>
                <a:gd name="T8" fmla="*/ 0 w 108"/>
                <a:gd name="T9" fmla="*/ 21335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23">
                  <a:moveTo>
                    <a:pt x="0" y="57"/>
                  </a:moveTo>
                  <a:lnTo>
                    <a:pt x="87" y="0"/>
                  </a:lnTo>
                  <a:lnTo>
                    <a:pt x="108" y="54"/>
                  </a:lnTo>
                  <a:lnTo>
                    <a:pt x="90" y="123"/>
                  </a:lnTo>
                  <a:lnTo>
                    <a:pt x="0" y="57"/>
                  </a:lnTo>
                  <a:close/>
                </a:path>
              </a:pathLst>
            </a:custGeom>
            <a:solidFill>
              <a:schemeClr val="folHlink"/>
            </a:solidFill>
            <a:ln w="0">
              <a:solidFill>
                <a:srgbClr val="000000"/>
              </a:solidFill>
              <a:prstDash val="solid"/>
              <a:round/>
              <a:headEnd/>
              <a:tailEnd/>
            </a:ln>
          </p:spPr>
          <p:txBody>
            <a:bodyPr/>
            <a:lstStyle/>
            <a:p>
              <a:endParaRPr lang="en-US"/>
            </a:p>
          </p:txBody>
        </p:sp>
        <p:sp>
          <p:nvSpPr>
            <p:cNvPr id="14" name="Freeform 5">
              <a:extLst>
                <a:ext uri="{FF2B5EF4-FFF2-40B4-BE49-F238E27FC236}">
                  <a16:creationId xmlns:a16="http://schemas.microsoft.com/office/drawing/2014/main" id="{4954784E-FD7A-4C84-A59C-B40BEABC509D}"/>
                </a:ext>
              </a:extLst>
            </p:cNvPr>
            <p:cNvSpPr>
              <a:spLocks noChangeAspect="1"/>
            </p:cNvSpPr>
            <p:nvPr/>
          </p:nvSpPr>
          <p:spPr bwMode="auto">
            <a:xfrm>
              <a:off x="8397008" y="1084833"/>
              <a:ext cx="286602" cy="379068"/>
            </a:xfrm>
            <a:custGeom>
              <a:avLst/>
              <a:gdLst>
                <a:gd name="T0" fmla="*/ 142039 w 1957"/>
                <a:gd name="T1" fmla="*/ 0 h 2383"/>
                <a:gd name="T2" fmla="*/ 458871 w 1957"/>
                <a:gd name="T3" fmla="*/ 64885 h 2383"/>
                <a:gd name="T4" fmla="*/ 435811 w 1957"/>
                <a:gd name="T5" fmla="*/ 221659 h 2383"/>
                <a:gd name="T6" fmla="*/ 654050 w 1957"/>
                <a:gd name="T7" fmla="*/ 259540 h 2383"/>
                <a:gd name="T8" fmla="*/ 569829 w 1957"/>
                <a:gd name="T9" fmla="*/ 893763 h 2383"/>
                <a:gd name="T10" fmla="*/ 0 w 1957"/>
                <a:gd name="T11" fmla="*/ 786871 h 2383"/>
                <a:gd name="T12" fmla="*/ 142039 w 1957"/>
                <a:gd name="T13" fmla="*/ 0 h 2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7" h="2383">
                  <a:moveTo>
                    <a:pt x="425" y="0"/>
                  </a:moveTo>
                  <a:lnTo>
                    <a:pt x="1373" y="173"/>
                  </a:lnTo>
                  <a:lnTo>
                    <a:pt x="1304" y="591"/>
                  </a:lnTo>
                  <a:lnTo>
                    <a:pt x="1957" y="692"/>
                  </a:lnTo>
                  <a:lnTo>
                    <a:pt x="1705" y="2383"/>
                  </a:lnTo>
                  <a:lnTo>
                    <a:pt x="0" y="2098"/>
                  </a:lnTo>
                  <a:lnTo>
                    <a:pt x="425"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Freeform 6">
              <a:extLst>
                <a:ext uri="{FF2B5EF4-FFF2-40B4-BE49-F238E27FC236}">
                  <a16:creationId xmlns:a16="http://schemas.microsoft.com/office/drawing/2014/main" id="{B7806128-BAA8-4297-9D58-1BA1EBC2FEFB}"/>
                </a:ext>
              </a:extLst>
            </p:cNvPr>
            <p:cNvSpPr>
              <a:spLocks noChangeAspect="1"/>
            </p:cNvSpPr>
            <p:nvPr/>
          </p:nvSpPr>
          <p:spPr bwMode="auto">
            <a:xfrm>
              <a:off x="7994237" y="691626"/>
              <a:ext cx="403469" cy="362909"/>
            </a:xfrm>
            <a:custGeom>
              <a:avLst/>
              <a:gdLst>
                <a:gd name="T0" fmla="*/ 0 w 2754"/>
                <a:gd name="T1" fmla="*/ 637994 h 2280"/>
                <a:gd name="T2" fmla="*/ 40788 w 2754"/>
                <a:gd name="T3" fmla="*/ 421452 h 2280"/>
                <a:gd name="T4" fmla="*/ 86258 w 2754"/>
                <a:gd name="T5" fmla="*/ 358027 h 2280"/>
                <a:gd name="T6" fmla="*/ 199262 w 2754"/>
                <a:gd name="T7" fmla="*/ 0 h 2280"/>
                <a:gd name="T8" fmla="*/ 256767 w 2754"/>
                <a:gd name="T9" fmla="*/ 18014 h 2280"/>
                <a:gd name="T10" fmla="*/ 259442 w 2754"/>
                <a:gd name="T11" fmla="*/ 34151 h 2280"/>
                <a:gd name="T12" fmla="*/ 273818 w 2754"/>
                <a:gd name="T13" fmla="*/ 36403 h 2280"/>
                <a:gd name="T14" fmla="*/ 343693 w 2754"/>
                <a:gd name="T15" fmla="*/ 160249 h 2280"/>
                <a:gd name="T16" fmla="*/ 421927 w 2754"/>
                <a:gd name="T17" fmla="*/ 156496 h 2280"/>
                <a:gd name="T18" fmla="*/ 480769 w 2754"/>
                <a:gd name="T19" fmla="*/ 186144 h 2280"/>
                <a:gd name="T20" fmla="*/ 508184 w 2754"/>
                <a:gd name="T21" fmla="*/ 179389 h 2280"/>
                <a:gd name="T22" fmla="*/ 685380 w 2754"/>
                <a:gd name="T23" fmla="*/ 186144 h 2280"/>
                <a:gd name="T24" fmla="*/ 886982 w 2754"/>
                <a:gd name="T25" fmla="*/ 237559 h 2280"/>
                <a:gd name="T26" fmla="*/ 898015 w 2754"/>
                <a:gd name="T27" fmla="*/ 264580 h 2280"/>
                <a:gd name="T28" fmla="*/ 920750 w 2754"/>
                <a:gd name="T29" fmla="*/ 303610 h 2280"/>
                <a:gd name="T30" fmla="*/ 853215 w 2754"/>
                <a:gd name="T31" fmla="*/ 419200 h 2280"/>
                <a:gd name="T32" fmla="*/ 810086 w 2754"/>
                <a:gd name="T33" fmla="*/ 463109 h 2280"/>
                <a:gd name="T34" fmla="*/ 804068 w 2754"/>
                <a:gd name="T35" fmla="*/ 493883 h 2280"/>
                <a:gd name="T36" fmla="*/ 828140 w 2754"/>
                <a:gd name="T37" fmla="*/ 526533 h 2280"/>
                <a:gd name="T38" fmla="*/ 800725 w 2754"/>
                <a:gd name="T39" fmla="*/ 597088 h 2280"/>
                <a:gd name="T40" fmla="*/ 745560 w 2754"/>
                <a:gd name="T41" fmla="*/ 855663 h 2280"/>
                <a:gd name="T42" fmla="*/ 433294 w 2754"/>
                <a:gd name="T43" fmla="*/ 770847 h 2280"/>
                <a:gd name="T44" fmla="*/ 0 w 2754"/>
                <a:gd name="T45" fmla="*/ 637994 h 2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54" h="2280">
                  <a:moveTo>
                    <a:pt x="0" y="1700"/>
                  </a:moveTo>
                  <a:lnTo>
                    <a:pt x="122" y="1123"/>
                  </a:lnTo>
                  <a:lnTo>
                    <a:pt x="258" y="954"/>
                  </a:lnTo>
                  <a:lnTo>
                    <a:pt x="596" y="0"/>
                  </a:lnTo>
                  <a:lnTo>
                    <a:pt x="768" y="48"/>
                  </a:lnTo>
                  <a:lnTo>
                    <a:pt x="776" y="91"/>
                  </a:lnTo>
                  <a:lnTo>
                    <a:pt x="819" y="97"/>
                  </a:lnTo>
                  <a:lnTo>
                    <a:pt x="1028" y="427"/>
                  </a:lnTo>
                  <a:lnTo>
                    <a:pt x="1262" y="417"/>
                  </a:lnTo>
                  <a:lnTo>
                    <a:pt x="1438" y="496"/>
                  </a:lnTo>
                  <a:lnTo>
                    <a:pt x="1520" y="478"/>
                  </a:lnTo>
                  <a:lnTo>
                    <a:pt x="2050" y="496"/>
                  </a:lnTo>
                  <a:lnTo>
                    <a:pt x="2653" y="633"/>
                  </a:lnTo>
                  <a:lnTo>
                    <a:pt x="2686" y="705"/>
                  </a:lnTo>
                  <a:lnTo>
                    <a:pt x="2754" y="809"/>
                  </a:lnTo>
                  <a:lnTo>
                    <a:pt x="2552" y="1117"/>
                  </a:lnTo>
                  <a:lnTo>
                    <a:pt x="2423" y="1234"/>
                  </a:lnTo>
                  <a:lnTo>
                    <a:pt x="2405" y="1316"/>
                  </a:lnTo>
                  <a:lnTo>
                    <a:pt x="2477" y="1403"/>
                  </a:lnTo>
                  <a:lnTo>
                    <a:pt x="2395" y="1591"/>
                  </a:lnTo>
                  <a:lnTo>
                    <a:pt x="2230" y="2280"/>
                  </a:lnTo>
                  <a:lnTo>
                    <a:pt x="1296" y="2054"/>
                  </a:lnTo>
                  <a:lnTo>
                    <a:pt x="0" y="170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Freeform 7">
              <a:extLst>
                <a:ext uri="{FF2B5EF4-FFF2-40B4-BE49-F238E27FC236}">
                  <a16:creationId xmlns:a16="http://schemas.microsoft.com/office/drawing/2014/main" id="{695E3695-162E-4DD4-B192-21F49F8A9271}"/>
                </a:ext>
              </a:extLst>
            </p:cNvPr>
            <p:cNvSpPr>
              <a:spLocks noChangeAspect="1"/>
            </p:cNvSpPr>
            <p:nvPr/>
          </p:nvSpPr>
          <p:spPr bwMode="auto">
            <a:xfrm>
              <a:off x="7955280" y="962293"/>
              <a:ext cx="402772" cy="724471"/>
            </a:xfrm>
            <a:custGeom>
              <a:avLst/>
              <a:gdLst>
                <a:gd name="T0" fmla="*/ 32157 w 2744"/>
                <a:gd name="T1" fmla="*/ 346717 h 4567"/>
                <a:gd name="T2" fmla="*/ 6364 w 2744"/>
                <a:gd name="T3" fmla="*/ 479120 h 4567"/>
                <a:gd name="T4" fmla="*/ 94462 w 2744"/>
                <a:gd name="T5" fmla="*/ 694181 h 4567"/>
                <a:gd name="T6" fmla="*/ 109871 w 2744"/>
                <a:gd name="T7" fmla="*/ 679969 h 4567"/>
                <a:gd name="T8" fmla="*/ 137673 w 2744"/>
                <a:gd name="T9" fmla="*/ 768611 h 4567"/>
                <a:gd name="T10" fmla="*/ 93792 w 2744"/>
                <a:gd name="T11" fmla="*/ 706898 h 4567"/>
                <a:gd name="T12" fmla="*/ 84413 w 2744"/>
                <a:gd name="T13" fmla="*/ 806387 h 4567"/>
                <a:gd name="T14" fmla="*/ 133654 w 2744"/>
                <a:gd name="T15" fmla="*/ 866605 h 4567"/>
                <a:gd name="T16" fmla="*/ 100491 w 2744"/>
                <a:gd name="T17" fmla="*/ 949637 h 4567"/>
                <a:gd name="T18" fmla="*/ 196628 w 2744"/>
                <a:gd name="T19" fmla="*/ 1175919 h 4567"/>
                <a:gd name="T20" fmla="*/ 174855 w 2744"/>
                <a:gd name="T21" fmla="*/ 1259700 h 4567"/>
                <a:gd name="T22" fmla="*/ 302479 w 2744"/>
                <a:gd name="T23" fmla="*/ 1325901 h 4567"/>
                <a:gd name="T24" fmla="*/ 348370 w 2744"/>
                <a:gd name="T25" fmla="*/ 1392103 h 4567"/>
                <a:gd name="T26" fmla="*/ 401631 w 2744"/>
                <a:gd name="T27" fmla="*/ 1414918 h 4567"/>
                <a:gd name="T28" fmla="*/ 402301 w 2744"/>
                <a:gd name="T29" fmla="*/ 1455312 h 4567"/>
                <a:gd name="T30" fmla="*/ 437473 w 2744"/>
                <a:gd name="T31" fmla="*/ 1465411 h 4567"/>
                <a:gd name="T32" fmla="*/ 511167 w 2744"/>
                <a:gd name="T33" fmla="*/ 1594074 h 4567"/>
                <a:gd name="T34" fmla="*/ 512507 w 2744"/>
                <a:gd name="T35" fmla="*/ 1686831 h 4567"/>
                <a:gd name="T36" fmla="*/ 838769 w 2744"/>
                <a:gd name="T37" fmla="*/ 1708150 h 4567"/>
                <a:gd name="T38" fmla="*/ 817666 w 2744"/>
                <a:gd name="T39" fmla="*/ 1670374 h 4567"/>
                <a:gd name="T40" fmla="*/ 827715 w 2744"/>
                <a:gd name="T41" fmla="*/ 1615393 h 4567"/>
                <a:gd name="T42" fmla="*/ 880640 w 2744"/>
                <a:gd name="T43" fmla="*/ 1521888 h 4567"/>
                <a:gd name="T44" fmla="*/ 919162 w 2744"/>
                <a:gd name="T45" fmla="*/ 1495333 h 4567"/>
                <a:gd name="T46" fmla="*/ 896719 w 2744"/>
                <a:gd name="T47" fmla="*/ 1462793 h 4567"/>
                <a:gd name="T48" fmla="*/ 881645 w 2744"/>
                <a:gd name="T49" fmla="*/ 1371158 h 4567"/>
                <a:gd name="T50" fmla="*/ 412685 w 2744"/>
                <a:gd name="T51" fmla="*/ 586838 h 4567"/>
                <a:gd name="T52" fmla="*/ 522556 w 2744"/>
                <a:gd name="T53" fmla="*/ 132403 h 4567"/>
                <a:gd name="T54" fmla="*/ 88432 w 2744"/>
                <a:gd name="T55" fmla="*/ 0 h 4567"/>
                <a:gd name="T56" fmla="*/ 75704 w 2744"/>
                <a:gd name="T57" fmla="*/ 26929 h 4567"/>
                <a:gd name="T58" fmla="*/ 0 w 2744"/>
                <a:gd name="T59" fmla="*/ 227404 h 4567"/>
                <a:gd name="T60" fmla="*/ 32157 w 2744"/>
                <a:gd name="T61" fmla="*/ 346717 h 45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44" h="4567">
                  <a:moveTo>
                    <a:pt x="96" y="927"/>
                  </a:moveTo>
                  <a:lnTo>
                    <a:pt x="19" y="1281"/>
                  </a:lnTo>
                  <a:lnTo>
                    <a:pt x="282" y="1856"/>
                  </a:lnTo>
                  <a:lnTo>
                    <a:pt x="328" y="1818"/>
                  </a:lnTo>
                  <a:lnTo>
                    <a:pt x="411" y="2055"/>
                  </a:lnTo>
                  <a:lnTo>
                    <a:pt x="280" y="1890"/>
                  </a:lnTo>
                  <a:lnTo>
                    <a:pt x="252" y="2156"/>
                  </a:lnTo>
                  <a:lnTo>
                    <a:pt x="399" y="2317"/>
                  </a:lnTo>
                  <a:lnTo>
                    <a:pt x="300" y="2539"/>
                  </a:lnTo>
                  <a:lnTo>
                    <a:pt x="587" y="3144"/>
                  </a:lnTo>
                  <a:lnTo>
                    <a:pt x="522" y="3368"/>
                  </a:lnTo>
                  <a:lnTo>
                    <a:pt x="903" y="3545"/>
                  </a:lnTo>
                  <a:lnTo>
                    <a:pt x="1040" y="3722"/>
                  </a:lnTo>
                  <a:lnTo>
                    <a:pt x="1199" y="3783"/>
                  </a:lnTo>
                  <a:lnTo>
                    <a:pt x="1201" y="3891"/>
                  </a:lnTo>
                  <a:lnTo>
                    <a:pt x="1306" y="3918"/>
                  </a:lnTo>
                  <a:lnTo>
                    <a:pt x="1526" y="4262"/>
                  </a:lnTo>
                  <a:lnTo>
                    <a:pt x="1530" y="4510"/>
                  </a:lnTo>
                  <a:lnTo>
                    <a:pt x="2504" y="4567"/>
                  </a:lnTo>
                  <a:lnTo>
                    <a:pt x="2441" y="4466"/>
                  </a:lnTo>
                  <a:lnTo>
                    <a:pt x="2471" y="4319"/>
                  </a:lnTo>
                  <a:lnTo>
                    <a:pt x="2629" y="4069"/>
                  </a:lnTo>
                  <a:lnTo>
                    <a:pt x="2744" y="3998"/>
                  </a:lnTo>
                  <a:lnTo>
                    <a:pt x="2677" y="3911"/>
                  </a:lnTo>
                  <a:lnTo>
                    <a:pt x="2632" y="3666"/>
                  </a:lnTo>
                  <a:lnTo>
                    <a:pt x="1232" y="1569"/>
                  </a:lnTo>
                  <a:lnTo>
                    <a:pt x="1560" y="354"/>
                  </a:lnTo>
                  <a:lnTo>
                    <a:pt x="264" y="0"/>
                  </a:lnTo>
                  <a:lnTo>
                    <a:pt x="226" y="72"/>
                  </a:lnTo>
                  <a:lnTo>
                    <a:pt x="0" y="608"/>
                  </a:lnTo>
                  <a:lnTo>
                    <a:pt x="96" y="92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Freeform 8">
              <a:extLst>
                <a:ext uri="{FF2B5EF4-FFF2-40B4-BE49-F238E27FC236}">
                  <a16:creationId xmlns:a16="http://schemas.microsoft.com/office/drawing/2014/main" id="{80A3C381-4BF1-4A0A-8E68-C300AA5BF3B3}"/>
                </a:ext>
              </a:extLst>
            </p:cNvPr>
            <p:cNvSpPr>
              <a:spLocks noChangeAspect="1"/>
            </p:cNvSpPr>
            <p:nvPr/>
          </p:nvSpPr>
          <p:spPr bwMode="auto">
            <a:xfrm>
              <a:off x="8136146" y="1017503"/>
              <a:ext cx="322775" cy="525848"/>
            </a:xfrm>
            <a:custGeom>
              <a:avLst/>
              <a:gdLst>
                <a:gd name="T0" fmla="*/ 0 w 2201"/>
                <a:gd name="T1" fmla="*/ 454832 h 3312"/>
                <a:gd name="T2" fmla="*/ 468532 w 2201"/>
                <a:gd name="T3" fmla="*/ 1239838 h 3312"/>
                <a:gd name="T4" fmla="*/ 486270 w 2201"/>
                <a:gd name="T5" fmla="*/ 1073253 h 3312"/>
                <a:gd name="T6" fmla="*/ 512708 w 2201"/>
                <a:gd name="T7" fmla="*/ 1062772 h 3312"/>
                <a:gd name="T8" fmla="*/ 556215 w 2201"/>
                <a:gd name="T9" fmla="*/ 1091971 h 3312"/>
                <a:gd name="T10" fmla="*/ 594367 w 2201"/>
                <a:gd name="T11" fmla="*/ 943729 h 3312"/>
                <a:gd name="T12" fmla="*/ 736600 w 2201"/>
                <a:gd name="T13" fmla="*/ 158349 h 3312"/>
                <a:gd name="T14" fmla="*/ 422349 w 2201"/>
                <a:gd name="T15" fmla="*/ 84602 h 3312"/>
                <a:gd name="T16" fmla="*/ 109770 w 2201"/>
                <a:gd name="T17" fmla="*/ 0 h 3312"/>
                <a:gd name="T18" fmla="*/ 0 w 2201"/>
                <a:gd name="T19" fmla="*/ 454832 h 33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1" h="3312">
                  <a:moveTo>
                    <a:pt x="0" y="1215"/>
                  </a:moveTo>
                  <a:lnTo>
                    <a:pt x="1400" y="3312"/>
                  </a:lnTo>
                  <a:lnTo>
                    <a:pt x="1453" y="2867"/>
                  </a:lnTo>
                  <a:lnTo>
                    <a:pt x="1532" y="2839"/>
                  </a:lnTo>
                  <a:lnTo>
                    <a:pt x="1662" y="2917"/>
                  </a:lnTo>
                  <a:lnTo>
                    <a:pt x="1776" y="2521"/>
                  </a:lnTo>
                  <a:lnTo>
                    <a:pt x="2201" y="423"/>
                  </a:lnTo>
                  <a:lnTo>
                    <a:pt x="1262" y="226"/>
                  </a:lnTo>
                  <a:lnTo>
                    <a:pt x="328" y="0"/>
                  </a:lnTo>
                  <a:lnTo>
                    <a:pt x="0" y="1215"/>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Freeform 9">
              <a:extLst>
                <a:ext uri="{FF2B5EF4-FFF2-40B4-BE49-F238E27FC236}">
                  <a16:creationId xmlns:a16="http://schemas.microsoft.com/office/drawing/2014/main" id="{DD216B00-CEE7-4AFD-8D94-EEBBE9E02FC9}"/>
                </a:ext>
              </a:extLst>
            </p:cNvPr>
            <p:cNvSpPr>
              <a:spLocks noChangeAspect="1"/>
            </p:cNvSpPr>
            <p:nvPr/>
          </p:nvSpPr>
          <p:spPr bwMode="auto">
            <a:xfrm>
              <a:off x="8319793" y="597365"/>
              <a:ext cx="303992" cy="514401"/>
            </a:xfrm>
            <a:custGeom>
              <a:avLst/>
              <a:gdLst>
                <a:gd name="T0" fmla="*/ 0 w 2068"/>
                <a:gd name="T1" fmla="*/ 1075391 h 3247"/>
                <a:gd name="T2" fmla="*/ 55351 w 2068"/>
                <a:gd name="T3" fmla="*/ 818029 h 3247"/>
                <a:gd name="T4" fmla="*/ 82859 w 2068"/>
                <a:gd name="T5" fmla="*/ 747806 h 3247"/>
                <a:gd name="T6" fmla="*/ 58706 w 2068"/>
                <a:gd name="T7" fmla="*/ 715309 h 3247"/>
                <a:gd name="T8" fmla="*/ 64744 w 2068"/>
                <a:gd name="T9" fmla="*/ 684679 h 3247"/>
                <a:gd name="T10" fmla="*/ 108019 w 2068"/>
                <a:gd name="T11" fmla="*/ 640976 h 3247"/>
                <a:gd name="T12" fmla="*/ 175782 w 2068"/>
                <a:gd name="T13" fmla="*/ 525929 h 3247"/>
                <a:gd name="T14" fmla="*/ 152971 w 2068"/>
                <a:gd name="T15" fmla="*/ 487082 h 3247"/>
                <a:gd name="T16" fmla="*/ 141901 w 2068"/>
                <a:gd name="T17" fmla="*/ 460188 h 3247"/>
                <a:gd name="T18" fmla="*/ 145926 w 2068"/>
                <a:gd name="T19" fmla="*/ 392953 h 3247"/>
                <a:gd name="T20" fmla="*/ 230463 w 2068"/>
                <a:gd name="T21" fmla="*/ 0 h 3247"/>
                <a:gd name="T22" fmla="*/ 323051 w 2068"/>
                <a:gd name="T23" fmla="*/ 22785 h 3247"/>
                <a:gd name="T24" fmla="*/ 291182 w 2068"/>
                <a:gd name="T25" fmla="*/ 175559 h 3247"/>
                <a:gd name="T26" fmla="*/ 312987 w 2068"/>
                <a:gd name="T27" fmla="*/ 229721 h 3247"/>
                <a:gd name="T28" fmla="*/ 314329 w 2068"/>
                <a:gd name="T29" fmla="*/ 264459 h 3247"/>
                <a:gd name="T30" fmla="*/ 303258 w 2068"/>
                <a:gd name="T31" fmla="*/ 270435 h 3247"/>
                <a:gd name="T32" fmla="*/ 338482 w 2068"/>
                <a:gd name="T33" fmla="*/ 307415 h 3247"/>
                <a:gd name="T34" fmla="*/ 375047 w 2068"/>
                <a:gd name="T35" fmla="*/ 404532 h 3247"/>
                <a:gd name="T36" fmla="*/ 387124 w 2068"/>
                <a:gd name="T37" fmla="*/ 492685 h 3247"/>
                <a:gd name="T38" fmla="*/ 392827 w 2068"/>
                <a:gd name="T39" fmla="*/ 540124 h 3247"/>
                <a:gd name="T40" fmla="*/ 366325 w 2068"/>
                <a:gd name="T41" fmla="*/ 584947 h 3247"/>
                <a:gd name="T42" fmla="*/ 384440 w 2068"/>
                <a:gd name="T43" fmla="*/ 605865 h 3247"/>
                <a:gd name="T44" fmla="*/ 432412 w 2068"/>
                <a:gd name="T45" fmla="*/ 576356 h 3247"/>
                <a:gd name="T46" fmla="*/ 465622 w 2068"/>
                <a:gd name="T47" fmla="*/ 730624 h 3247"/>
                <a:gd name="T48" fmla="*/ 487763 w 2068"/>
                <a:gd name="T49" fmla="*/ 738841 h 3247"/>
                <a:gd name="T50" fmla="*/ 492124 w 2068"/>
                <a:gd name="T51" fmla="*/ 784038 h 3247"/>
                <a:gd name="T52" fmla="*/ 554520 w 2068"/>
                <a:gd name="T53" fmla="*/ 801968 h 3247"/>
                <a:gd name="T54" fmla="*/ 652475 w 2068"/>
                <a:gd name="T55" fmla="*/ 802715 h 3247"/>
                <a:gd name="T56" fmla="*/ 693737 w 2068"/>
                <a:gd name="T57" fmla="*/ 822512 h 3247"/>
                <a:gd name="T58" fmla="*/ 634025 w 2068"/>
                <a:gd name="T59" fmla="*/ 1212850 h 3247"/>
                <a:gd name="T60" fmla="*/ 315000 w 2068"/>
                <a:gd name="T61" fmla="*/ 1148976 h 3247"/>
                <a:gd name="T62" fmla="*/ 0 w 2068"/>
                <a:gd name="T63" fmla="*/ 1075391 h 3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8" h="3247">
                  <a:moveTo>
                    <a:pt x="0" y="2879"/>
                  </a:moveTo>
                  <a:lnTo>
                    <a:pt x="165" y="2190"/>
                  </a:lnTo>
                  <a:lnTo>
                    <a:pt x="247" y="2002"/>
                  </a:lnTo>
                  <a:lnTo>
                    <a:pt x="175" y="1915"/>
                  </a:lnTo>
                  <a:lnTo>
                    <a:pt x="193" y="1833"/>
                  </a:lnTo>
                  <a:lnTo>
                    <a:pt x="322" y="1716"/>
                  </a:lnTo>
                  <a:lnTo>
                    <a:pt x="524" y="1408"/>
                  </a:lnTo>
                  <a:lnTo>
                    <a:pt x="456" y="1304"/>
                  </a:lnTo>
                  <a:lnTo>
                    <a:pt x="423" y="1232"/>
                  </a:lnTo>
                  <a:lnTo>
                    <a:pt x="435" y="1052"/>
                  </a:lnTo>
                  <a:lnTo>
                    <a:pt x="687" y="0"/>
                  </a:lnTo>
                  <a:lnTo>
                    <a:pt x="963" y="61"/>
                  </a:lnTo>
                  <a:lnTo>
                    <a:pt x="868" y="470"/>
                  </a:lnTo>
                  <a:lnTo>
                    <a:pt x="933" y="615"/>
                  </a:lnTo>
                  <a:lnTo>
                    <a:pt x="937" y="708"/>
                  </a:lnTo>
                  <a:lnTo>
                    <a:pt x="904" y="724"/>
                  </a:lnTo>
                  <a:lnTo>
                    <a:pt x="1009" y="823"/>
                  </a:lnTo>
                  <a:lnTo>
                    <a:pt x="1118" y="1083"/>
                  </a:lnTo>
                  <a:lnTo>
                    <a:pt x="1154" y="1319"/>
                  </a:lnTo>
                  <a:lnTo>
                    <a:pt x="1171" y="1446"/>
                  </a:lnTo>
                  <a:lnTo>
                    <a:pt x="1092" y="1566"/>
                  </a:lnTo>
                  <a:lnTo>
                    <a:pt x="1146" y="1622"/>
                  </a:lnTo>
                  <a:lnTo>
                    <a:pt x="1289" y="1543"/>
                  </a:lnTo>
                  <a:lnTo>
                    <a:pt x="1388" y="1956"/>
                  </a:lnTo>
                  <a:lnTo>
                    <a:pt x="1454" y="1978"/>
                  </a:lnTo>
                  <a:lnTo>
                    <a:pt x="1467" y="2099"/>
                  </a:lnTo>
                  <a:lnTo>
                    <a:pt x="1653" y="2147"/>
                  </a:lnTo>
                  <a:lnTo>
                    <a:pt x="1945" y="2149"/>
                  </a:lnTo>
                  <a:lnTo>
                    <a:pt x="2068" y="2202"/>
                  </a:lnTo>
                  <a:lnTo>
                    <a:pt x="1890" y="3247"/>
                  </a:lnTo>
                  <a:lnTo>
                    <a:pt x="939" y="3076"/>
                  </a:lnTo>
                  <a:lnTo>
                    <a:pt x="0" y="287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Freeform 10">
              <a:extLst>
                <a:ext uri="{FF2B5EF4-FFF2-40B4-BE49-F238E27FC236}">
                  <a16:creationId xmlns:a16="http://schemas.microsoft.com/office/drawing/2014/main" id="{8EF6B6E6-A8B9-4BEF-A186-9E082E03BF52}"/>
                </a:ext>
              </a:extLst>
            </p:cNvPr>
            <p:cNvSpPr>
              <a:spLocks noChangeAspect="1"/>
            </p:cNvSpPr>
            <p:nvPr/>
          </p:nvSpPr>
          <p:spPr bwMode="auto">
            <a:xfrm>
              <a:off x="8449181" y="608136"/>
              <a:ext cx="518944" cy="346076"/>
            </a:xfrm>
            <a:custGeom>
              <a:avLst/>
              <a:gdLst>
                <a:gd name="T0" fmla="*/ 21745 w 3540"/>
                <a:gd name="T1" fmla="*/ 206510 h 2189"/>
                <a:gd name="T2" fmla="*/ 23083 w 3540"/>
                <a:gd name="T3" fmla="*/ 241177 h 2189"/>
                <a:gd name="T4" fmla="*/ 12043 w 3540"/>
                <a:gd name="T5" fmla="*/ 247141 h 2189"/>
                <a:gd name="T6" fmla="*/ 47170 w 3540"/>
                <a:gd name="T7" fmla="*/ 284044 h 2189"/>
                <a:gd name="T8" fmla="*/ 83635 w 3540"/>
                <a:gd name="T9" fmla="*/ 380962 h 2189"/>
                <a:gd name="T10" fmla="*/ 95679 w 3540"/>
                <a:gd name="T11" fmla="*/ 468934 h 2189"/>
                <a:gd name="T12" fmla="*/ 101366 w 3540"/>
                <a:gd name="T13" fmla="*/ 516275 h 2189"/>
                <a:gd name="T14" fmla="*/ 74937 w 3540"/>
                <a:gd name="T15" fmla="*/ 561006 h 2189"/>
                <a:gd name="T16" fmla="*/ 93002 w 3540"/>
                <a:gd name="T17" fmla="*/ 581881 h 2189"/>
                <a:gd name="T18" fmla="*/ 140842 w 3540"/>
                <a:gd name="T19" fmla="*/ 552433 h 2189"/>
                <a:gd name="T20" fmla="*/ 173961 w 3540"/>
                <a:gd name="T21" fmla="*/ 706383 h 2189"/>
                <a:gd name="T22" fmla="*/ 196041 w 3540"/>
                <a:gd name="T23" fmla="*/ 714584 h 2189"/>
                <a:gd name="T24" fmla="*/ 200390 w 3540"/>
                <a:gd name="T25" fmla="*/ 759688 h 2189"/>
                <a:gd name="T26" fmla="*/ 217452 w 3540"/>
                <a:gd name="T27" fmla="*/ 780190 h 2189"/>
                <a:gd name="T28" fmla="*/ 262615 w 3540"/>
                <a:gd name="T29" fmla="*/ 777581 h 2189"/>
                <a:gd name="T30" fmla="*/ 360301 w 3540"/>
                <a:gd name="T31" fmla="*/ 778326 h 2189"/>
                <a:gd name="T32" fmla="*/ 401449 w 3540"/>
                <a:gd name="T33" fmla="*/ 798082 h 2189"/>
                <a:gd name="T34" fmla="*/ 414162 w 3540"/>
                <a:gd name="T35" fmla="*/ 718311 h 2189"/>
                <a:gd name="T36" fmla="*/ 735321 w 3540"/>
                <a:gd name="T37" fmla="*/ 770871 h 2189"/>
                <a:gd name="T38" fmla="*/ 1132087 w 3540"/>
                <a:gd name="T39" fmla="*/ 815975 h 2189"/>
                <a:gd name="T40" fmla="*/ 1144799 w 3540"/>
                <a:gd name="T41" fmla="*/ 668361 h 2189"/>
                <a:gd name="T42" fmla="*/ 1184275 w 3540"/>
                <a:gd name="T43" fmla="*/ 191599 h 2189"/>
                <a:gd name="T44" fmla="*/ 659715 w 3540"/>
                <a:gd name="T45" fmla="*/ 123757 h 2189"/>
                <a:gd name="T46" fmla="*/ 399442 w 3540"/>
                <a:gd name="T47" fmla="*/ 77907 h 2189"/>
                <a:gd name="T48" fmla="*/ 31781 w 3540"/>
                <a:gd name="T49" fmla="*/ 0 h 2189"/>
                <a:gd name="T50" fmla="*/ 0 w 3540"/>
                <a:gd name="T51" fmla="*/ 152459 h 2189"/>
                <a:gd name="T52" fmla="*/ 21745 w 3540"/>
                <a:gd name="T53" fmla="*/ 206510 h 21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40" h="2189">
                  <a:moveTo>
                    <a:pt x="65" y="554"/>
                  </a:moveTo>
                  <a:lnTo>
                    <a:pt x="69" y="647"/>
                  </a:lnTo>
                  <a:lnTo>
                    <a:pt x="36" y="663"/>
                  </a:lnTo>
                  <a:lnTo>
                    <a:pt x="141" y="762"/>
                  </a:lnTo>
                  <a:lnTo>
                    <a:pt x="250" y="1022"/>
                  </a:lnTo>
                  <a:lnTo>
                    <a:pt x="286" y="1258"/>
                  </a:lnTo>
                  <a:lnTo>
                    <a:pt x="303" y="1385"/>
                  </a:lnTo>
                  <a:lnTo>
                    <a:pt x="224" y="1505"/>
                  </a:lnTo>
                  <a:lnTo>
                    <a:pt x="278" y="1561"/>
                  </a:lnTo>
                  <a:lnTo>
                    <a:pt x="421" y="1482"/>
                  </a:lnTo>
                  <a:lnTo>
                    <a:pt x="520" y="1895"/>
                  </a:lnTo>
                  <a:lnTo>
                    <a:pt x="586" y="1917"/>
                  </a:lnTo>
                  <a:lnTo>
                    <a:pt x="599" y="2038"/>
                  </a:lnTo>
                  <a:lnTo>
                    <a:pt x="650" y="2093"/>
                  </a:lnTo>
                  <a:lnTo>
                    <a:pt x="785" y="2086"/>
                  </a:lnTo>
                  <a:lnTo>
                    <a:pt x="1077" y="2088"/>
                  </a:lnTo>
                  <a:lnTo>
                    <a:pt x="1200" y="2141"/>
                  </a:lnTo>
                  <a:lnTo>
                    <a:pt x="1238" y="1927"/>
                  </a:lnTo>
                  <a:lnTo>
                    <a:pt x="2198" y="2068"/>
                  </a:lnTo>
                  <a:lnTo>
                    <a:pt x="3384" y="2189"/>
                  </a:lnTo>
                  <a:lnTo>
                    <a:pt x="3422" y="1793"/>
                  </a:lnTo>
                  <a:lnTo>
                    <a:pt x="3540" y="514"/>
                  </a:lnTo>
                  <a:lnTo>
                    <a:pt x="1972" y="332"/>
                  </a:lnTo>
                  <a:lnTo>
                    <a:pt x="1194" y="209"/>
                  </a:lnTo>
                  <a:lnTo>
                    <a:pt x="95" y="0"/>
                  </a:lnTo>
                  <a:lnTo>
                    <a:pt x="0" y="409"/>
                  </a:lnTo>
                  <a:lnTo>
                    <a:pt x="65" y="554"/>
                  </a:lnTo>
                  <a:close/>
                </a:path>
              </a:pathLst>
            </a:custGeom>
            <a:solidFill>
              <a:srgbClr val="D4F5F4"/>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Freeform 11">
              <a:extLst>
                <a:ext uri="{FF2B5EF4-FFF2-40B4-BE49-F238E27FC236}">
                  <a16:creationId xmlns:a16="http://schemas.microsoft.com/office/drawing/2014/main" id="{CED9A60B-9A6E-4E35-ADF5-6C5C28B61A2A}"/>
                </a:ext>
              </a:extLst>
            </p:cNvPr>
            <p:cNvSpPr>
              <a:spLocks noChangeAspect="1"/>
            </p:cNvSpPr>
            <p:nvPr/>
          </p:nvSpPr>
          <p:spPr bwMode="auto">
            <a:xfrm>
              <a:off x="8301012" y="1418117"/>
              <a:ext cx="345035" cy="420812"/>
            </a:xfrm>
            <a:custGeom>
              <a:avLst/>
              <a:gdLst>
                <a:gd name="T0" fmla="*/ 50692 w 2361"/>
                <a:gd name="T1" fmla="*/ 631120 h 2660"/>
                <a:gd name="T2" fmla="*/ 29682 w 2361"/>
                <a:gd name="T3" fmla="*/ 593447 h 2660"/>
                <a:gd name="T4" fmla="*/ 39687 w 2361"/>
                <a:gd name="T5" fmla="*/ 538616 h 2660"/>
                <a:gd name="T6" fmla="*/ 92380 w 2361"/>
                <a:gd name="T7" fmla="*/ 445365 h 2660"/>
                <a:gd name="T8" fmla="*/ 130733 w 2361"/>
                <a:gd name="T9" fmla="*/ 418882 h 2660"/>
                <a:gd name="T10" fmla="*/ 108388 w 2361"/>
                <a:gd name="T11" fmla="*/ 386431 h 2660"/>
                <a:gd name="T12" fmla="*/ 93381 w 2361"/>
                <a:gd name="T13" fmla="*/ 295045 h 2660"/>
                <a:gd name="T14" fmla="*/ 111056 w 2361"/>
                <a:gd name="T15" fmla="*/ 129059 h 2660"/>
                <a:gd name="T16" fmla="*/ 137403 w 2361"/>
                <a:gd name="T17" fmla="*/ 118615 h 2660"/>
                <a:gd name="T18" fmla="*/ 180758 w 2361"/>
                <a:gd name="T19" fmla="*/ 147709 h 2660"/>
                <a:gd name="T20" fmla="*/ 218778 w 2361"/>
                <a:gd name="T21" fmla="*/ 0 h 2660"/>
                <a:gd name="T22" fmla="*/ 787400 w 2361"/>
                <a:gd name="T23" fmla="*/ 106306 h 2660"/>
                <a:gd name="T24" fmla="*/ 668340 w 2361"/>
                <a:gd name="T25" fmla="*/ 992187 h 2660"/>
                <a:gd name="T26" fmla="*/ 494251 w 2361"/>
                <a:gd name="T27" fmla="*/ 963839 h 2660"/>
                <a:gd name="T28" fmla="*/ 385529 w 2361"/>
                <a:gd name="T29" fmla="*/ 930269 h 2660"/>
                <a:gd name="T30" fmla="*/ 162749 w 2361"/>
                <a:gd name="T31" fmla="*/ 831796 h 2660"/>
                <a:gd name="T32" fmla="*/ 0 w 2361"/>
                <a:gd name="T33" fmla="*/ 679238 h 2660"/>
                <a:gd name="T34" fmla="*/ 50692 w 2361"/>
                <a:gd name="T35" fmla="*/ 631120 h 26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1" h="2660">
                  <a:moveTo>
                    <a:pt x="152" y="1692"/>
                  </a:moveTo>
                  <a:lnTo>
                    <a:pt x="89" y="1591"/>
                  </a:lnTo>
                  <a:lnTo>
                    <a:pt x="119" y="1444"/>
                  </a:lnTo>
                  <a:lnTo>
                    <a:pt x="277" y="1194"/>
                  </a:lnTo>
                  <a:lnTo>
                    <a:pt x="392" y="1123"/>
                  </a:lnTo>
                  <a:lnTo>
                    <a:pt x="325" y="1036"/>
                  </a:lnTo>
                  <a:lnTo>
                    <a:pt x="280" y="791"/>
                  </a:lnTo>
                  <a:lnTo>
                    <a:pt x="333" y="346"/>
                  </a:lnTo>
                  <a:lnTo>
                    <a:pt x="412" y="318"/>
                  </a:lnTo>
                  <a:lnTo>
                    <a:pt x="542" y="396"/>
                  </a:lnTo>
                  <a:lnTo>
                    <a:pt x="656" y="0"/>
                  </a:lnTo>
                  <a:lnTo>
                    <a:pt x="2361" y="285"/>
                  </a:lnTo>
                  <a:lnTo>
                    <a:pt x="2004" y="2660"/>
                  </a:lnTo>
                  <a:lnTo>
                    <a:pt x="1482" y="2584"/>
                  </a:lnTo>
                  <a:lnTo>
                    <a:pt x="1156" y="2494"/>
                  </a:lnTo>
                  <a:lnTo>
                    <a:pt x="488" y="2230"/>
                  </a:lnTo>
                  <a:lnTo>
                    <a:pt x="0" y="1821"/>
                  </a:lnTo>
                  <a:lnTo>
                    <a:pt x="152" y="1692"/>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Freeform 12">
              <a:extLst>
                <a:ext uri="{FF2B5EF4-FFF2-40B4-BE49-F238E27FC236}">
                  <a16:creationId xmlns:a16="http://schemas.microsoft.com/office/drawing/2014/main" id="{BDC0C2A6-A275-4302-9F0E-FA71413C9A50}"/>
                </a:ext>
              </a:extLst>
            </p:cNvPr>
            <p:cNvSpPr>
              <a:spLocks noChangeAspect="1"/>
            </p:cNvSpPr>
            <p:nvPr/>
          </p:nvSpPr>
          <p:spPr bwMode="auto">
            <a:xfrm>
              <a:off x="8586917" y="911795"/>
              <a:ext cx="358252" cy="310391"/>
            </a:xfrm>
            <a:custGeom>
              <a:avLst/>
              <a:gdLst>
                <a:gd name="T0" fmla="*/ 0 w 2434"/>
                <a:gd name="T1" fmla="*/ 627877 h 1957"/>
                <a:gd name="T2" fmla="*/ 96737 w 2434"/>
                <a:gd name="T3" fmla="*/ 0 h 1957"/>
                <a:gd name="T4" fmla="*/ 419194 w 2434"/>
                <a:gd name="T5" fmla="*/ 52728 h 1957"/>
                <a:gd name="T6" fmla="*/ 817562 w 2434"/>
                <a:gd name="T7" fmla="*/ 97977 h 1957"/>
                <a:gd name="T8" fmla="*/ 790355 w 2434"/>
                <a:gd name="T9" fmla="*/ 415468 h 1957"/>
                <a:gd name="T10" fmla="*/ 763147 w 2434"/>
                <a:gd name="T11" fmla="*/ 731837 h 1957"/>
                <a:gd name="T12" fmla="*/ 219338 w 2434"/>
                <a:gd name="T13" fmla="*/ 665646 h 1957"/>
                <a:gd name="T14" fmla="*/ 0 w 2434"/>
                <a:gd name="T15" fmla="*/ 627877 h 19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4" h="1957">
                  <a:moveTo>
                    <a:pt x="0" y="1679"/>
                  </a:moveTo>
                  <a:lnTo>
                    <a:pt x="288" y="0"/>
                  </a:lnTo>
                  <a:lnTo>
                    <a:pt x="1248" y="141"/>
                  </a:lnTo>
                  <a:lnTo>
                    <a:pt x="2434" y="262"/>
                  </a:lnTo>
                  <a:lnTo>
                    <a:pt x="2353" y="1111"/>
                  </a:lnTo>
                  <a:lnTo>
                    <a:pt x="2272" y="1957"/>
                  </a:lnTo>
                  <a:lnTo>
                    <a:pt x="653" y="1780"/>
                  </a:lnTo>
                  <a:lnTo>
                    <a:pt x="0" y="167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Freeform 13">
              <a:extLst>
                <a:ext uri="{FF2B5EF4-FFF2-40B4-BE49-F238E27FC236}">
                  <a16:creationId xmlns:a16="http://schemas.microsoft.com/office/drawing/2014/main" id="{1EF5424C-240A-4A47-9075-2874A8CCC452}"/>
                </a:ext>
              </a:extLst>
            </p:cNvPr>
            <p:cNvSpPr>
              <a:spLocks noChangeAspect="1"/>
            </p:cNvSpPr>
            <p:nvPr/>
          </p:nvSpPr>
          <p:spPr bwMode="auto">
            <a:xfrm>
              <a:off x="8646046" y="1195254"/>
              <a:ext cx="370077" cy="305678"/>
            </a:xfrm>
            <a:custGeom>
              <a:avLst/>
              <a:gdLst>
                <a:gd name="T0" fmla="*/ 84321 w 2524"/>
                <a:gd name="T1" fmla="*/ 0 h 1935"/>
                <a:gd name="T2" fmla="*/ 626051 w 2524"/>
                <a:gd name="T3" fmla="*/ 65927 h 1935"/>
                <a:gd name="T4" fmla="*/ 844550 w 2524"/>
                <a:gd name="T5" fmla="*/ 86413 h 1935"/>
                <a:gd name="T6" fmla="*/ 835181 w 2524"/>
                <a:gd name="T7" fmla="*/ 243221 h 1935"/>
                <a:gd name="T8" fmla="*/ 805401 w 2524"/>
                <a:gd name="T9" fmla="*/ 720725 h 1935"/>
                <a:gd name="T10" fmla="*/ 695650 w 2524"/>
                <a:gd name="T11" fmla="*/ 711413 h 1935"/>
                <a:gd name="T12" fmla="*/ 349665 w 2524"/>
                <a:gd name="T13" fmla="*/ 678264 h 1935"/>
                <a:gd name="T14" fmla="*/ 0 w 2524"/>
                <a:gd name="T15" fmla="*/ 629843 h 1935"/>
                <a:gd name="T16" fmla="*/ 84321 w 2524"/>
                <a:gd name="T17" fmla="*/ 0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4" h="1935">
                  <a:moveTo>
                    <a:pt x="252" y="0"/>
                  </a:moveTo>
                  <a:lnTo>
                    <a:pt x="1871" y="177"/>
                  </a:lnTo>
                  <a:lnTo>
                    <a:pt x="2524" y="232"/>
                  </a:lnTo>
                  <a:lnTo>
                    <a:pt x="2496" y="653"/>
                  </a:lnTo>
                  <a:lnTo>
                    <a:pt x="2407" y="1935"/>
                  </a:lnTo>
                  <a:lnTo>
                    <a:pt x="2079" y="1910"/>
                  </a:lnTo>
                  <a:lnTo>
                    <a:pt x="1045" y="1821"/>
                  </a:lnTo>
                  <a:lnTo>
                    <a:pt x="0" y="1691"/>
                  </a:lnTo>
                  <a:lnTo>
                    <a:pt x="252"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Freeform 14">
              <a:extLst>
                <a:ext uri="{FF2B5EF4-FFF2-40B4-BE49-F238E27FC236}">
                  <a16:creationId xmlns:a16="http://schemas.microsoft.com/office/drawing/2014/main" id="{DA25E96A-62BC-4C42-8A3B-DD4D15D73498}"/>
                </a:ext>
              </a:extLst>
            </p:cNvPr>
            <p:cNvSpPr>
              <a:spLocks noChangeAspect="1"/>
            </p:cNvSpPr>
            <p:nvPr/>
          </p:nvSpPr>
          <p:spPr bwMode="auto">
            <a:xfrm>
              <a:off x="8593178" y="1463901"/>
              <a:ext cx="358947" cy="381088"/>
            </a:xfrm>
            <a:custGeom>
              <a:avLst/>
              <a:gdLst>
                <a:gd name="T0" fmla="*/ 103234 w 2436"/>
                <a:gd name="T1" fmla="*/ 898525 h 2416"/>
                <a:gd name="T2" fmla="*/ 113322 w 2436"/>
                <a:gd name="T3" fmla="*/ 830466 h 2416"/>
                <a:gd name="T4" fmla="*/ 318446 w 2436"/>
                <a:gd name="T5" fmla="*/ 860591 h 2416"/>
                <a:gd name="T6" fmla="*/ 309031 w 2436"/>
                <a:gd name="T7" fmla="*/ 826003 h 2416"/>
                <a:gd name="T8" fmla="*/ 751560 w 2436"/>
                <a:gd name="T9" fmla="*/ 871748 h 2416"/>
                <a:gd name="T10" fmla="*/ 819150 w 2436"/>
                <a:gd name="T11" fmla="*/ 81447 h 2416"/>
                <a:gd name="T12" fmla="*/ 471448 w 2436"/>
                <a:gd name="T13" fmla="*/ 48348 h 2416"/>
                <a:gd name="T14" fmla="*/ 120048 w 2436"/>
                <a:gd name="T15" fmla="*/ 0 h 2416"/>
                <a:gd name="T16" fmla="*/ 0 w 2436"/>
                <a:gd name="T17" fmla="*/ 883277 h 2416"/>
                <a:gd name="T18" fmla="*/ 103234 w 2436"/>
                <a:gd name="T19" fmla="*/ 898525 h 2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36" h="2416">
                  <a:moveTo>
                    <a:pt x="307" y="2416"/>
                  </a:moveTo>
                  <a:lnTo>
                    <a:pt x="337" y="2233"/>
                  </a:lnTo>
                  <a:lnTo>
                    <a:pt x="947" y="2314"/>
                  </a:lnTo>
                  <a:lnTo>
                    <a:pt x="919" y="2221"/>
                  </a:lnTo>
                  <a:lnTo>
                    <a:pt x="2235" y="2344"/>
                  </a:lnTo>
                  <a:lnTo>
                    <a:pt x="2436" y="219"/>
                  </a:lnTo>
                  <a:lnTo>
                    <a:pt x="1402" y="130"/>
                  </a:lnTo>
                  <a:lnTo>
                    <a:pt x="357" y="0"/>
                  </a:lnTo>
                  <a:lnTo>
                    <a:pt x="0" y="2375"/>
                  </a:lnTo>
                  <a:lnTo>
                    <a:pt x="307" y="241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Freeform 15">
              <a:extLst>
                <a:ext uri="{FF2B5EF4-FFF2-40B4-BE49-F238E27FC236}">
                  <a16:creationId xmlns:a16="http://schemas.microsoft.com/office/drawing/2014/main" id="{ECC41A87-885E-4659-8886-2B61DE9C8F53}"/>
                </a:ext>
              </a:extLst>
            </p:cNvPr>
            <p:cNvSpPr>
              <a:spLocks noChangeAspect="1"/>
            </p:cNvSpPr>
            <p:nvPr/>
          </p:nvSpPr>
          <p:spPr bwMode="auto">
            <a:xfrm>
              <a:off x="8728827" y="1531231"/>
              <a:ext cx="710243" cy="723798"/>
            </a:xfrm>
            <a:custGeom>
              <a:avLst/>
              <a:gdLst>
                <a:gd name="T0" fmla="*/ 0 w 4837"/>
                <a:gd name="T1" fmla="*/ 666743 h 4556"/>
                <a:gd name="T2" fmla="*/ 440980 w 4837"/>
                <a:gd name="T3" fmla="*/ 712816 h 4556"/>
                <a:gd name="T4" fmla="*/ 501297 w 4837"/>
                <a:gd name="T5" fmla="*/ 0 h 4556"/>
                <a:gd name="T6" fmla="*/ 852137 w 4837"/>
                <a:gd name="T7" fmla="*/ 22849 h 4556"/>
                <a:gd name="T8" fmla="*/ 840409 w 4837"/>
                <a:gd name="T9" fmla="*/ 330000 h 4556"/>
                <a:gd name="T10" fmla="*/ 874253 w 4837"/>
                <a:gd name="T11" fmla="*/ 361090 h 4556"/>
                <a:gd name="T12" fmla="*/ 907763 w 4837"/>
                <a:gd name="T13" fmla="*/ 361839 h 4556"/>
                <a:gd name="T14" fmla="*/ 933900 w 4837"/>
                <a:gd name="T15" fmla="*/ 389932 h 4556"/>
                <a:gd name="T16" fmla="*/ 986174 w 4837"/>
                <a:gd name="T17" fmla="*/ 404915 h 4556"/>
                <a:gd name="T18" fmla="*/ 1091728 w 4837"/>
                <a:gd name="T19" fmla="*/ 455483 h 4556"/>
                <a:gd name="T20" fmla="*/ 1111498 w 4837"/>
                <a:gd name="T21" fmla="*/ 433757 h 4556"/>
                <a:gd name="T22" fmla="*/ 1178851 w 4837"/>
                <a:gd name="T23" fmla="*/ 477583 h 4556"/>
                <a:gd name="T24" fmla="*/ 1269996 w 4837"/>
                <a:gd name="T25" fmla="*/ 476459 h 4556"/>
                <a:gd name="T26" fmla="*/ 1332658 w 4837"/>
                <a:gd name="T27" fmla="*/ 454734 h 4556"/>
                <a:gd name="T28" fmla="*/ 1418777 w 4837"/>
                <a:gd name="T29" fmla="*/ 438252 h 4556"/>
                <a:gd name="T30" fmla="*/ 1498194 w 4837"/>
                <a:gd name="T31" fmla="*/ 485449 h 4556"/>
                <a:gd name="T32" fmla="*/ 1510592 w 4837"/>
                <a:gd name="T33" fmla="*/ 501555 h 4556"/>
                <a:gd name="T34" fmla="*/ 1551808 w 4837"/>
                <a:gd name="T35" fmla="*/ 500432 h 4556"/>
                <a:gd name="T36" fmla="*/ 1561191 w 4837"/>
                <a:gd name="T37" fmla="*/ 754019 h 4556"/>
                <a:gd name="T38" fmla="*/ 1620837 w 4837"/>
                <a:gd name="T39" fmla="*/ 876130 h 4556"/>
                <a:gd name="T40" fmla="*/ 1599056 w 4837"/>
                <a:gd name="T41" fmla="*/ 974269 h 4556"/>
                <a:gd name="T42" fmla="*/ 1603077 w 4837"/>
                <a:gd name="T43" fmla="*/ 1055551 h 4556"/>
                <a:gd name="T44" fmla="*/ 1575935 w 4837"/>
                <a:gd name="T45" fmla="*/ 1095631 h 4556"/>
                <a:gd name="T46" fmla="*/ 1586658 w 4837"/>
                <a:gd name="T47" fmla="*/ 1108741 h 4556"/>
                <a:gd name="T48" fmla="*/ 1521315 w 4837"/>
                <a:gd name="T49" fmla="*/ 1131965 h 4556"/>
                <a:gd name="T50" fmla="*/ 1467365 w 4837"/>
                <a:gd name="T51" fmla="*/ 1138332 h 4556"/>
                <a:gd name="T52" fmla="*/ 1478088 w 4837"/>
                <a:gd name="T53" fmla="*/ 1094507 h 4556"/>
                <a:gd name="T54" fmla="*/ 1449270 w 4837"/>
                <a:gd name="T55" fmla="*/ 1119229 h 4556"/>
                <a:gd name="T56" fmla="*/ 1450946 w 4837"/>
                <a:gd name="T57" fmla="*/ 1170546 h 4556"/>
                <a:gd name="T58" fmla="*/ 1415426 w 4837"/>
                <a:gd name="T59" fmla="*/ 1221113 h 4556"/>
                <a:gd name="T60" fmla="*/ 1224089 w 4837"/>
                <a:gd name="T61" fmla="*/ 1330489 h 4556"/>
                <a:gd name="T62" fmla="*/ 1162767 w 4837"/>
                <a:gd name="T63" fmla="*/ 1399785 h 4556"/>
                <a:gd name="T64" fmla="*/ 1106472 w 4837"/>
                <a:gd name="T65" fmla="*/ 1549615 h 4556"/>
                <a:gd name="T66" fmla="*/ 1154055 w 4837"/>
                <a:gd name="T67" fmla="*/ 1705064 h 4556"/>
                <a:gd name="T68" fmla="*/ 1108147 w 4837"/>
                <a:gd name="T69" fmla="*/ 1706562 h 4556"/>
                <a:gd name="T70" fmla="*/ 901731 w 4837"/>
                <a:gd name="T71" fmla="*/ 1625654 h 4556"/>
                <a:gd name="T72" fmla="*/ 879615 w 4837"/>
                <a:gd name="T73" fmla="*/ 1556358 h 4556"/>
                <a:gd name="T74" fmla="*/ 857164 w 4837"/>
                <a:gd name="T75" fmla="*/ 1526766 h 4556"/>
                <a:gd name="T76" fmla="*/ 849457 w 4837"/>
                <a:gd name="T77" fmla="*/ 1438741 h 4556"/>
                <a:gd name="T78" fmla="*/ 810251 w 4837"/>
                <a:gd name="T79" fmla="*/ 1405404 h 4556"/>
                <a:gd name="T80" fmla="*/ 698666 w 4837"/>
                <a:gd name="T81" fmla="*/ 1167924 h 4556"/>
                <a:gd name="T82" fmla="*/ 645051 w 4837"/>
                <a:gd name="T83" fmla="*/ 1123349 h 4556"/>
                <a:gd name="T84" fmla="*/ 628631 w 4837"/>
                <a:gd name="T85" fmla="*/ 1085143 h 4556"/>
                <a:gd name="T86" fmla="*/ 465777 w 4837"/>
                <a:gd name="T87" fmla="*/ 1074655 h 4556"/>
                <a:gd name="T88" fmla="*/ 377648 w 4837"/>
                <a:gd name="T89" fmla="*/ 1187776 h 4556"/>
                <a:gd name="T90" fmla="*/ 230543 w 4837"/>
                <a:gd name="T91" fmla="*/ 1070909 h 4556"/>
                <a:gd name="T92" fmla="*/ 187316 w 4837"/>
                <a:gd name="T93" fmla="*/ 908343 h 4556"/>
                <a:gd name="T94" fmla="*/ 45237 w 4837"/>
                <a:gd name="T95" fmla="*/ 756641 h 4556"/>
                <a:gd name="T96" fmla="*/ 28818 w 4837"/>
                <a:gd name="T97" fmla="*/ 709070 h 4556"/>
                <a:gd name="T98" fmla="*/ 9383 w 4837"/>
                <a:gd name="T99" fmla="*/ 701578 h 4556"/>
                <a:gd name="T100" fmla="*/ 0 w 4837"/>
                <a:gd name="T101" fmla="*/ 666743 h 45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37" h="4556">
                  <a:moveTo>
                    <a:pt x="0" y="1780"/>
                  </a:moveTo>
                  <a:lnTo>
                    <a:pt x="1316" y="1903"/>
                  </a:lnTo>
                  <a:lnTo>
                    <a:pt x="1496" y="0"/>
                  </a:lnTo>
                  <a:lnTo>
                    <a:pt x="2543" y="61"/>
                  </a:lnTo>
                  <a:lnTo>
                    <a:pt x="2508" y="881"/>
                  </a:lnTo>
                  <a:lnTo>
                    <a:pt x="2609" y="964"/>
                  </a:lnTo>
                  <a:lnTo>
                    <a:pt x="2709" y="966"/>
                  </a:lnTo>
                  <a:lnTo>
                    <a:pt x="2787" y="1041"/>
                  </a:lnTo>
                  <a:lnTo>
                    <a:pt x="2943" y="1081"/>
                  </a:lnTo>
                  <a:lnTo>
                    <a:pt x="3258" y="1216"/>
                  </a:lnTo>
                  <a:lnTo>
                    <a:pt x="3317" y="1158"/>
                  </a:lnTo>
                  <a:lnTo>
                    <a:pt x="3518" y="1275"/>
                  </a:lnTo>
                  <a:lnTo>
                    <a:pt x="3790" y="1272"/>
                  </a:lnTo>
                  <a:lnTo>
                    <a:pt x="3977" y="1214"/>
                  </a:lnTo>
                  <a:lnTo>
                    <a:pt x="4234" y="1170"/>
                  </a:lnTo>
                  <a:lnTo>
                    <a:pt x="4471" y="1296"/>
                  </a:lnTo>
                  <a:lnTo>
                    <a:pt x="4508" y="1339"/>
                  </a:lnTo>
                  <a:lnTo>
                    <a:pt x="4631" y="1336"/>
                  </a:lnTo>
                  <a:lnTo>
                    <a:pt x="4659" y="2013"/>
                  </a:lnTo>
                  <a:lnTo>
                    <a:pt x="4837" y="2339"/>
                  </a:lnTo>
                  <a:lnTo>
                    <a:pt x="4772" y="2601"/>
                  </a:lnTo>
                  <a:lnTo>
                    <a:pt x="4784" y="2818"/>
                  </a:lnTo>
                  <a:lnTo>
                    <a:pt x="4703" y="2925"/>
                  </a:lnTo>
                  <a:lnTo>
                    <a:pt x="4735" y="2960"/>
                  </a:lnTo>
                  <a:lnTo>
                    <a:pt x="4540" y="3022"/>
                  </a:lnTo>
                  <a:lnTo>
                    <a:pt x="4379" y="3039"/>
                  </a:lnTo>
                  <a:lnTo>
                    <a:pt x="4411" y="2922"/>
                  </a:lnTo>
                  <a:lnTo>
                    <a:pt x="4325" y="2988"/>
                  </a:lnTo>
                  <a:lnTo>
                    <a:pt x="4330" y="3125"/>
                  </a:lnTo>
                  <a:lnTo>
                    <a:pt x="4224" y="3260"/>
                  </a:lnTo>
                  <a:lnTo>
                    <a:pt x="3653" y="3552"/>
                  </a:lnTo>
                  <a:lnTo>
                    <a:pt x="3470" y="3737"/>
                  </a:lnTo>
                  <a:lnTo>
                    <a:pt x="3302" y="4137"/>
                  </a:lnTo>
                  <a:lnTo>
                    <a:pt x="3444" y="4552"/>
                  </a:lnTo>
                  <a:lnTo>
                    <a:pt x="3307" y="4556"/>
                  </a:lnTo>
                  <a:lnTo>
                    <a:pt x="2691" y="4340"/>
                  </a:lnTo>
                  <a:lnTo>
                    <a:pt x="2625" y="4155"/>
                  </a:lnTo>
                  <a:lnTo>
                    <a:pt x="2558" y="4076"/>
                  </a:lnTo>
                  <a:lnTo>
                    <a:pt x="2535" y="3841"/>
                  </a:lnTo>
                  <a:lnTo>
                    <a:pt x="2418" y="3752"/>
                  </a:lnTo>
                  <a:lnTo>
                    <a:pt x="2085" y="3118"/>
                  </a:lnTo>
                  <a:lnTo>
                    <a:pt x="1925" y="2999"/>
                  </a:lnTo>
                  <a:lnTo>
                    <a:pt x="1876" y="2897"/>
                  </a:lnTo>
                  <a:lnTo>
                    <a:pt x="1390" y="2869"/>
                  </a:lnTo>
                  <a:lnTo>
                    <a:pt x="1127" y="3171"/>
                  </a:lnTo>
                  <a:lnTo>
                    <a:pt x="688" y="2859"/>
                  </a:lnTo>
                  <a:lnTo>
                    <a:pt x="559" y="2425"/>
                  </a:lnTo>
                  <a:lnTo>
                    <a:pt x="135" y="2020"/>
                  </a:lnTo>
                  <a:lnTo>
                    <a:pt x="86" y="1893"/>
                  </a:lnTo>
                  <a:lnTo>
                    <a:pt x="28" y="1873"/>
                  </a:lnTo>
                  <a:lnTo>
                    <a:pt x="0" y="178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Freeform 16">
              <a:extLst>
                <a:ext uri="{FF2B5EF4-FFF2-40B4-BE49-F238E27FC236}">
                  <a16:creationId xmlns:a16="http://schemas.microsoft.com/office/drawing/2014/main" id="{F2C689F6-256B-4EA0-8655-4FA200DE8784}"/>
                </a:ext>
              </a:extLst>
            </p:cNvPr>
            <p:cNvSpPr>
              <a:spLocks noChangeAspect="1"/>
            </p:cNvSpPr>
            <p:nvPr/>
          </p:nvSpPr>
          <p:spPr bwMode="auto">
            <a:xfrm>
              <a:off x="8951430" y="689606"/>
              <a:ext cx="333209" cy="218822"/>
            </a:xfrm>
            <a:custGeom>
              <a:avLst/>
              <a:gdLst>
                <a:gd name="T0" fmla="*/ 39407 w 2277"/>
                <a:gd name="T1" fmla="*/ 0 h 1393"/>
                <a:gd name="T2" fmla="*/ 701302 w 2277"/>
                <a:gd name="T3" fmla="*/ 37038 h 1393"/>
                <a:gd name="T4" fmla="*/ 705978 w 2277"/>
                <a:gd name="T5" fmla="*/ 168152 h 1393"/>
                <a:gd name="T6" fmla="*/ 735699 w 2277"/>
                <a:gd name="T7" fmla="*/ 272598 h 1393"/>
                <a:gd name="T8" fmla="*/ 739707 w 2277"/>
                <a:gd name="T9" fmla="*/ 407787 h 1393"/>
                <a:gd name="T10" fmla="*/ 760412 w 2277"/>
                <a:gd name="T11" fmla="*/ 515937 h 1393"/>
                <a:gd name="T12" fmla="*/ 359000 w 2277"/>
                <a:gd name="T13" fmla="*/ 502233 h 1393"/>
                <a:gd name="T14" fmla="*/ 0 w 2277"/>
                <a:gd name="T15" fmla="*/ 473714 h 1393"/>
                <a:gd name="T16" fmla="*/ 39407 w 2277"/>
                <a:gd name="T17" fmla="*/ 0 h 1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7" h="1393">
                  <a:moveTo>
                    <a:pt x="118" y="0"/>
                  </a:moveTo>
                  <a:lnTo>
                    <a:pt x="2100" y="100"/>
                  </a:lnTo>
                  <a:lnTo>
                    <a:pt x="2114" y="454"/>
                  </a:lnTo>
                  <a:lnTo>
                    <a:pt x="2203" y="736"/>
                  </a:lnTo>
                  <a:lnTo>
                    <a:pt x="2215" y="1101"/>
                  </a:lnTo>
                  <a:lnTo>
                    <a:pt x="2277" y="1393"/>
                  </a:lnTo>
                  <a:lnTo>
                    <a:pt x="1075" y="1356"/>
                  </a:lnTo>
                  <a:lnTo>
                    <a:pt x="0" y="1279"/>
                  </a:lnTo>
                  <a:lnTo>
                    <a:pt x="118"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17">
              <a:extLst>
                <a:ext uri="{FF2B5EF4-FFF2-40B4-BE49-F238E27FC236}">
                  <a16:creationId xmlns:a16="http://schemas.microsoft.com/office/drawing/2014/main" id="{324DB5FC-6875-4A10-8572-C98D7CB597CF}"/>
                </a:ext>
              </a:extLst>
            </p:cNvPr>
            <p:cNvSpPr>
              <a:spLocks noChangeAspect="1"/>
            </p:cNvSpPr>
            <p:nvPr/>
          </p:nvSpPr>
          <p:spPr bwMode="auto">
            <a:xfrm>
              <a:off x="8933344" y="892270"/>
              <a:ext cx="356165" cy="251141"/>
            </a:xfrm>
            <a:custGeom>
              <a:avLst/>
              <a:gdLst>
                <a:gd name="T0" fmla="*/ 39787 w 2431"/>
                <a:gd name="T1" fmla="*/ 0 h 1587"/>
                <a:gd name="T2" fmla="*/ 399212 w 2431"/>
                <a:gd name="T3" fmla="*/ 28730 h 1587"/>
                <a:gd name="T4" fmla="*/ 801098 w 2431"/>
                <a:gd name="T5" fmla="*/ 42535 h 1587"/>
                <a:gd name="T6" fmla="*/ 773681 w 2431"/>
                <a:gd name="T7" fmla="*/ 98876 h 1587"/>
                <a:gd name="T8" fmla="*/ 812800 w 2431"/>
                <a:gd name="T9" fmla="*/ 140292 h 1587"/>
                <a:gd name="T10" fmla="*/ 810460 w 2431"/>
                <a:gd name="T11" fmla="*/ 430578 h 1587"/>
                <a:gd name="T12" fmla="*/ 794411 w 2431"/>
                <a:gd name="T13" fmla="*/ 429086 h 1587"/>
                <a:gd name="T14" fmla="*/ 795748 w 2431"/>
                <a:gd name="T15" fmla="*/ 466397 h 1587"/>
                <a:gd name="T16" fmla="*/ 809457 w 2431"/>
                <a:gd name="T17" fmla="*/ 495127 h 1587"/>
                <a:gd name="T18" fmla="*/ 800429 w 2431"/>
                <a:gd name="T19" fmla="*/ 523484 h 1587"/>
                <a:gd name="T20" fmla="*/ 808453 w 2431"/>
                <a:gd name="T21" fmla="*/ 592138 h 1587"/>
                <a:gd name="T22" fmla="*/ 790399 w 2431"/>
                <a:gd name="T23" fmla="*/ 585049 h 1587"/>
                <a:gd name="T24" fmla="*/ 769335 w 2431"/>
                <a:gd name="T25" fmla="*/ 558557 h 1587"/>
                <a:gd name="T26" fmla="*/ 698119 w 2431"/>
                <a:gd name="T27" fmla="*/ 532812 h 1587"/>
                <a:gd name="T28" fmla="*/ 627906 w 2431"/>
                <a:gd name="T29" fmla="*/ 535797 h 1587"/>
                <a:gd name="T30" fmla="*/ 588118 w 2431"/>
                <a:gd name="T31" fmla="*/ 502590 h 1587"/>
                <a:gd name="T32" fmla="*/ 0 w 2431"/>
                <a:gd name="T33" fmla="*/ 464532 h 1587"/>
                <a:gd name="T34" fmla="*/ 39787 w 2431"/>
                <a:gd name="T35" fmla="*/ 0 h 15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1" h="1587">
                  <a:moveTo>
                    <a:pt x="119" y="0"/>
                  </a:moveTo>
                  <a:lnTo>
                    <a:pt x="1194" y="77"/>
                  </a:lnTo>
                  <a:lnTo>
                    <a:pt x="2396" y="114"/>
                  </a:lnTo>
                  <a:lnTo>
                    <a:pt x="2314" y="265"/>
                  </a:lnTo>
                  <a:lnTo>
                    <a:pt x="2431" y="376"/>
                  </a:lnTo>
                  <a:lnTo>
                    <a:pt x="2424" y="1154"/>
                  </a:lnTo>
                  <a:lnTo>
                    <a:pt x="2376" y="1150"/>
                  </a:lnTo>
                  <a:lnTo>
                    <a:pt x="2380" y="1250"/>
                  </a:lnTo>
                  <a:lnTo>
                    <a:pt x="2421" y="1327"/>
                  </a:lnTo>
                  <a:lnTo>
                    <a:pt x="2394" y="1403"/>
                  </a:lnTo>
                  <a:lnTo>
                    <a:pt x="2418" y="1587"/>
                  </a:lnTo>
                  <a:lnTo>
                    <a:pt x="2364" y="1568"/>
                  </a:lnTo>
                  <a:lnTo>
                    <a:pt x="2301" y="1497"/>
                  </a:lnTo>
                  <a:lnTo>
                    <a:pt x="2088" y="1428"/>
                  </a:lnTo>
                  <a:lnTo>
                    <a:pt x="1878" y="1436"/>
                  </a:lnTo>
                  <a:lnTo>
                    <a:pt x="1759" y="1347"/>
                  </a:lnTo>
                  <a:lnTo>
                    <a:pt x="0" y="1245"/>
                  </a:lnTo>
                  <a:lnTo>
                    <a:pt x="119"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Freeform 18">
              <a:extLst>
                <a:ext uri="{FF2B5EF4-FFF2-40B4-BE49-F238E27FC236}">
                  <a16:creationId xmlns:a16="http://schemas.microsoft.com/office/drawing/2014/main" id="{2A1E94C2-CD41-4B71-A701-221C57577577}"/>
                </a:ext>
              </a:extLst>
            </p:cNvPr>
            <p:cNvSpPr>
              <a:spLocks noChangeAspect="1"/>
            </p:cNvSpPr>
            <p:nvPr/>
          </p:nvSpPr>
          <p:spPr bwMode="auto">
            <a:xfrm>
              <a:off x="8920822" y="1089546"/>
              <a:ext cx="418773" cy="218822"/>
            </a:xfrm>
            <a:custGeom>
              <a:avLst/>
              <a:gdLst>
                <a:gd name="T0" fmla="*/ 27123 w 2854"/>
                <a:gd name="T1" fmla="*/ 0 h 1392"/>
                <a:gd name="T2" fmla="*/ 616132 w 2854"/>
                <a:gd name="T3" fmla="*/ 37806 h 1392"/>
                <a:gd name="T4" fmla="*/ 655980 w 2854"/>
                <a:gd name="T5" fmla="*/ 70793 h 1392"/>
                <a:gd name="T6" fmla="*/ 726300 w 2854"/>
                <a:gd name="T7" fmla="*/ 67828 h 1392"/>
                <a:gd name="T8" fmla="*/ 797624 w 2854"/>
                <a:gd name="T9" fmla="*/ 93402 h 1392"/>
                <a:gd name="T10" fmla="*/ 818719 w 2854"/>
                <a:gd name="T11" fmla="*/ 119718 h 1392"/>
                <a:gd name="T12" fmla="*/ 836802 w 2854"/>
                <a:gd name="T13" fmla="*/ 126760 h 1392"/>
                <a:gd name="T14" fmla="*/ 869283 w 2854"/>
                <a:gd name="T15" fmla="*/ 224611 h 1392"/>
                <a:gd name="T16" fmla="*/ 869952 w 2854"/>
                <a:gd name="T17" fmla="*/ 254633 h 1392"/>
                <a:gd name="T18" fmla="*/ 891718 w 2854"/>
                <a:gd name="T19" fmla="*/ 300222 h 1392"/>
                <a:gd name="T20" fmla="*/ 901763 w 2854"/>
                <a:gd name="T21" fmla="*/ 374721 h 1392"/>
                <a:gd name="T22" fmla="*/ 896406 w 2854"/>
                <a:gd name="T23" fmla="*/ 397331 h 1392"/>
                <a:gd name="T24" fmla="*/ 909130 w 2854"/>
                <a:gd name="T25" fmla="*/ 421793 h 1392"/>
                <a:gd name="T26" fmla="*/ 955675 w 2854"/>
                <a:gd name="T27" fmla="*/ 515937 h 1392"/>
                <a:gd name="T28" fmla="*/ 530075 w 2854"/>
                <a:gd name="T29" fmla="*/ 510377 h 1392"/>
                <a:gd name="T30" fmla="*/ 209284 w 2854"/>
                <a:gd name="T31" fmla="*/ 489992 h 1392"/>
                <a:gd name="T32" fmla="*/ 218660 w 2854"/>
                <a:gd name="T33" fmla="*/ 333951 h 1392"/>
                <a:gd name="T34" fmla="*/ 0 w 2854"/>
                <a:gd name="T35" fmla="*/ 313565 h 1392"/>
                <a:gd name="T36" fmla="*/ 27123 w 2854"/>
                <a:gd name="T37" fmla="*/ 0 h 1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54" h="1392">
                  <a:moveTo>
                    <a:pt x="81" y="0"/>
                  </a:moveTo>
                  <a:lnTo>
                    <a:pt x="1840" y="102"/>
                  </a:lnTo>
                  <a:lnTo>
                    <a:pt x="1959" y="191"/>
                  </a:lnTo>
                  <a:lnTo>
                    <a:pt x="2169" y="183"/>
                  </a:lnTo>
                  <a:lnTo>
                    <a:pt x="2382" y="252"/>
                  </a:lnTo>
                  <a:lnTo>
                    <a:pt x="2445" y="323"/>
                  </a:lnTo>
                  <a:lnTo>
                    <a:pt x="2499" y="342"/>
                  </a:lnTo>
                  <a:lnTo>
                    <a:pt x="2596" y="606"/>
                  </a:lnTo>
                  <a:lnTo>
                    <a:pt x="2598" y="687"/>
                  </a:lnTo>
                  <a:lnTo>
                    <a:pt x="2663" y="810"/>
                  </a:lnTo>
                  <a:lnTo>
                    <a:pt x="2693" y="1011"/>
                  </a:lnTo>
                  <a:lnTo>
                    <a:pt x="2677" y="1072"/>
                  </a:lnTo>
                  <a:lnTo>
                    <a:pt x="2715" y="1138"/>
                  </a:lnTo>
                  <a:lnTo>
                    <a:pt x="2854" y="1392"/>
                  </a:lnTo>
                  <a:lnTo>
                    <a:pt x="1583" y="1377"/>
                  </a:lnTo>
                  <a:lnTo>
                    <a:pt x="625" y="1322"/>
                  </a:lnTo>
                  <a:lnTo>
                    <a:pt x="653" y="901"/>
                  </a:lnTo>
                  <a:lnTo>
                    <a:pt x="0" y="846"/>
                  </a:lnTo>
                  <a:lnTo>
                    <a:pt x="81"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Freeform 19">
              <a:extLst>
                <a:ext uri="{FF2B5EF4-FFF2-40B4-BE49-F238E27FC236}">
                  <a16:creationId xmlns:a16="http://schemas.microsoft.com/office/drawing/2014/main" id="{DDE34131-455A-48CC-9BD2-D319CDFDE841}"/>
                </a:ext>
              </a:extLst>
            </p:cNvPr>
            <p:cNvSpPr>
              <a:spLocks noChangeAspect="1"/>
            </p:cNvSpPr>
            <p:nvPr/>
          </p:nvSpPr>
          <p:spPr bwMode="auto">
            <a:xfrm>
              <a:off x="8999428" y="1298270"/>
              <a:ext cx="377034" cy="214783"/>
            </a:xfrm>
            <a:custGeom>
              <a:avLst/>
              <a:gdLst>
                <a:gd name="T0" fmla="*/ 29774 w 2572"/>
                <a:gd name="T1" fmla="*/ 0 h 1348"/>
                <a:gd name="T2" fmla="*/ 350259 w 2572"/>
                <a:gd name="T3" fmla="*/ 20662 h 1348"/>
                <a:gd name="T4" fmla="*/ 775453 w 2572"/>
                <a:gd name="T5" fmla="*/ 26297 h 1348"/>
                <a:gd name="T6" fmla="*/ 799205 w 2572"/>
                <a:gd name="T7" fmla="*/ 47711 h 1348"/>
                <a:gd name="T8" fmla="*/ 812586 w 2572"/>
                <a:gd name="T9" fmla="*/ 42827 h 1348"/>
                <a:gd name="T10" fmla="*/ 827306 w 2572"/>
                <a:gd name="T11" fmla="*/ 68373 h 1348"/>
                <a:gd name="T12" fmla="*/ 814594 w 2572"/>
                <a:gd name="T13" fmla="*/ 68373 h 1348"/>
                <a:gd name="T14" fmla="*/ 800543 w 2572"/>
                <a:gd name="T15" fmla="*/ 101433 h 1348"/>
                <a:gd name="T16" fmla="*/ 835000 w 2572"/>
                <a:gd name="T17" fmla="*/ 155530 h 1348"/>
                <a:gd name="T18" fmla="*/ 860425 w 2572"/>
                <a:gd name="T19" fmla="*/ 163419 h 1348"/>
                <a:gd name="T20" fmla="*/ 857080 w 2572"/>
                <a:gd name="T21" fmla="*/ 504909 h 1348"/>
                <a:gd name="T22" fmla="*/ 490763 w 2572"/>
                <a:gd name="T23" fmla="*/ 506412 h 1348"/>
                <a:gd name="T24" fmla="*/ 0 w 2572"/>
                <a:gd name="T25" fmla="*/ 481617 h 1348"/>
                <a:gd name="T26" fmla="*/ 29774 w 2572"/>
                <a:gd name="T27" fmla="*/ 0 h 1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2" h="1348">
                  <a:moveTo>
                    <a:pt x="89" y="0"/>
                  </a:moveTo>
                  <a:lnTo>
                    <a:pt x="1047" y="55"/>
                  </a:lnTo>
                  <a:lnTo>
                    <a:pt x="2318" y="70"/>
                  </a:lnTo>
                  <a:lnTo>
                    <a:pt x="2389" y="127"/>
                  </a:lnTo>
                  <a:lnTo>
                    <a:pt x="2429" y="114"/>
                  </a:lnTo>
                  <a:lnTo>
                    <a:pt x="2473" y="182"/>
                  </a:lnTo>
                  <a:lnTo>
                    <a:pt x="2435" y="182"/>
                  </a:lnTo>
                  <a:lnTo>
                    <a:pt x="2393" y="270"/>
                  </a:lnTo>
                  <a:lnTo>
                    <a:pt x="2496" y="414"/>
                  </a:lnTo>
                  <a:lnTo>
                    <a:pt x="2572" y="435"/>
                  </a:lnTo>
                  <a:lnTo>
                    <a:pt x="2562" y="1344"/>
                  </a:lnTo>
                  <a:lnTo>
                    <a:pt x="1467" y="1348"/>
                  </a:lnTo>
                  <a:lnTo>
                    <a:pt x="0" y="1282"/>
                  </a:lnTo>
                  <a:lnTo>
                    <a:pt x="89"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Freeform 20">
              <a:extLst>
                <a:ext uri="{FF2B5EF4-FFF2-40B4-BE49-F238E27FC236}">
                  <a16:creationId xmlns:a16="http://schemas.microsoft.com/office/drawing/2014/main" id="{C7C27468-3D91-4D30-94F0-8A0796C83829}"/>
                </a:ext>
              </a:extLst>
            </p:cNvPr>
            <p:cNvSpPr>
              <a:spLocks noChangeAspect="1"/>
            </p:cNvSpPr>
            <p:nvPr/>
          </p:nvSpPr>
          <p:spPr bwMode="auto">
            <a:xfrm>
              <a:off x="8948648" y="1496893"/>
              <a:ext cx="438945" cy="242388"/>
            </a:xfrm>
            <a:custGeom>
              <a:avLst/>
              <a:gdLst>
                <a:gd name="T0" fmla="*/ 7035 w 2990"/>
                <a:gd name="T1" fmla="*/ 0 h 1518"/>
                <a:gd name="T2" fmla="*/ 116922 w 2990"/>
                <a:gd name="T3" fmla="*/ 9412 h 1518"/>
                <a:gd name="T4" fmla="*/ 608398 w 2990"/>
                <a:gd name="T5" fmla="*/ 34260 h 1518"/>
                <a:gd name="T6" fmla="*/ 975245 w 2990"/>
                <a:gd name="T7" fmla="*/ 32754 h 1518"/>
                <a:gd name="T8" fmla="*/ 977926 w 2990"/>
                <a:gd name="T9" fmla="*/ 115580 h 1518"/>
                <a:gd name="T10" fmla="*/ 1001712 w 2990"/>
                <a:gd name="T11" fmla="*/ 294033 h 1518"/>
                <a:gd name="T12" fmla="*/ 996687 w 2990"/>
                <a:gd name="T13" fmla="*/ 571500 h 1518"/>
                <a:gd name="T14" fmla="*/ 917287 w 2990"/>
                <a:gd name="T15" fmla="*/ 524063 h 1518"/>
                <a:gd name="T16" fmla="*/ 831186 w 2990"/>
                <a:gd name="T17" fmla="*/ 540628 h 1518"/>
                <a:gd name="T18" fmla="*/ 768538 w 2990"/>
                <a:gd name="T19" fmla="*/ 562464 h 1518"/>
                <a:gd name="T20" fmla="*/ 677412 w 2990"/>
                <a:gd name="T21" fmla="*/ 563594 h 1518"/>
                <a:gd name="T22" fmla="*/ 610073 w 2990"/>
                <a:gd name="T23" fmla="*/ 519545 h 1518"/>
                <a:gd name="T24" fmla="*/ 590307 w 2990"/>
                <a:gd name="T25" fmla="*/ 541381 h 1518"/>
                <a:gd name="T26" fmla="*/ 484775 w 2990"/>
                <a:gd name="T27" fmla="*/ 490556 h 1518"/>
                <a:gd name="T28" fmla="*/ 432512 w 2990"/>
                <a:gd name="T29" fmla="*/ 475497 h 1518"/>
                <a:gd name="T30" fmla="*/ 406380 w 2990"/>
                <a:gd name="T31" fmla="*/ 447637 h 1518"/>
                <a:gd name="T32" fmla="*/ 372878 w 2990"/>
                <a:gd name="T33" fmla="*/ 446508 h 1518"/>
                <a:gd name="T34" fmla="*/ 339041 w 2990"/>
                <a:gd name="T35" fmla="*/ 415260 h 1518"/>
                <a:gd name="T36" fmla="*/ 350767 w 2990"/>
                <a:gd name="T37" fmla="*/ 106544 h 1518"/>
                <a:gd name="T38" fmla="*/ 0 w 2990"/>
                <a:gd name="T39" fmla="*/ 83579 h 1518"/>
                <a:gd name="T40" fmla="*/ 7035 w 2990"/>
                <a:gd name="T41" fmla="*/ 0 h 1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90" h="1518">
                  <a:moveTo>
                    <a:pt x="21" y="0"/>
                  </a:moveTo>
                  <a:lnTo>
                    <a:pt x="349" y="25"/>
                  </a:lnTo>
                  <a:lnTo>
                    <a:pt x="1816" y="91"/>
                  </a:lnTo>
                  <a:lnTo>
                    <a:pt x="2911" y="87"/>
                  </a:lnTo>
                  <a:lnTo>
                    <a:pt x="2919" y="307"/>
                  </a:lnTo>
                  <a:lnTo>
                    <a:pt x="2990" y="781"/>
                  </a:lnTo>
                  <a:lnTo>
                    <a:pt x="2975" y="1518"/>
                  </a:lnTo>
                  <a:lnTo>
                    <a:pt x="2738" y="1392"/>
                  </a:lnTo>
                  <a:lnTo>
                    <a:pt x="2481" y="1436"/>
                  </a:lnTo>
                  <a:lnTo>
                    <a:pt x="2294" y="1494"/>
                  </a:lnTo>
                  <a:lnTo>
                    <a:pt x="2022" y="1497"/>
                  </a:lnTo>
                  <a:lnTo>
                    <a:pt x="1821" y="1380"/>
                  </a:lnTo>
                  <a:lnTo>
                    <a:pt x="1762" y="1438"/>
                  </a:lnTo>
                  <a:lnTo>
                    <a:pt x="1447" y="1303"/>
                  </a:lnTo>
                  <a:lnTo>
                    <a:pt x="1291" y="1263"/>
                  </a:lnTo>
                  <a:lnTo>
                    <a:pt x="1213" y="1189"/>
                  </a:lnTo>
                  <a:lnTo>
                    <a:pt x="1113" y="1186"/>
                  </a:lnTo>
                  <a:lnTo>
                    <a:pt x="1012" y="1103"/>
                  </a:lnTo>
                  <a:lnTo>
                    <a:pt x="1047" y="283"/>
                  </a:lnTo>
                  <a:lnTo>
                    <a:pt x="0" y="222"/>
                  </a:lnTo>
                  <a:lnTo>
                    <a:pt x="21"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Freeform 21">
              <a:extLst>
                <a:ext uri="{FF2B5EF4-FFF2-40B4-BE49-F238E27FC236}">
                  <a16:creationId xmlns:a16="http://schemas.microsoft.com/office/drawing/2014/main" id="{D6C47916-3890-469B-B8E7-F04FD76C256C}"/>
                </a:ext>
              </a:extLst>
            </p:cNvPr>
            <p:cNvSpPr>
              <a:spLocks noChangeAspect="1"/>
            </p:cNvSpPr>
            <p:nvPr/>
          </p:nvSpPr>
          <p:spPr bwMode="auto">
            <a:xfrm>
              <a:off x="9258204" y="685566"/>
              <a:ext cx="331818" cy="389840"/>
            </a:xfrm>
            <a:custGeom>
              <a:avLst/>
              <a:gdLst>
                <a:gd name="T0" fmla="*/ 4703 w 2254"/>
                <a:gd name="T1" fmla="*/ 175186 h 2445"/>
                <a:gd name="T2" fmla="*/ 34603 w 2254"/>
                <a:gd name="T3" fmla="*/ 281200 h 2445"/>
                <a:gd name="T4" fmla="*/ 38635 w 2254"/>
                <a:gd name="T5" fmla="*/ 418416 h 2445"/>
                <a:gd name="T6" fmla="*/ 59464 w 2254"/>
                <a:gd name="T7" fmla="*/ 528189 h 2445"/>
                <a:gd name="T8" fmla="*/ 31916 w 2254"/>
                <a:gd name="T9" fmla="*/ 584955 h 2445"/>
                <a:gd name="T10" fmla="*/ 71222 w 2254"/>
                <a:gd name="T11" fmla="*/ 626684 h 2445"/>
                <a:gd name="T12" fmla="*/ 68870 w 2254"/>
                <a:gd name="T13" fmla="*/ 919162 h 2445"/>
                <a:gd name="T14" fmla="*/ 621177 w 2254"/>
                <a:gd name="T15" fmla="*/ 907132 h 2445"/>
                <a:gd name="T16" fmla="*/ 612106 w 2254"/>
                <a:gd name="T17" fmla="*/ 849990 h 2445"/>
                <a:gd name="T18" fmla="*/ 552979 w 2254"/>
                <a:gd name="T19" fmla="*/ 799239 h 2445"/>
                <a:gd name="T20" fmla="*/ 523751 w 2254"/>
                <a:gd name="T21" fmla="*/ 763901 h 2445"/>
                <a:gd name="T22" fmla="*/ 448497 w 2254"/>
                <a:gd name="T23" fmla="*/ 712022 h 2445"/>
                <a:gd name="T24" fmla="*/ 451185 w 2254"/>
                <a:gd name="T25" fmla="*/ 627060 h 2445"/>
                <a:gd name="T26" fmla="*/ 434051 w 2254"/>
                <a:gd name="T27" fmla="*/ 572174 h 2445"/>
                <a:gd name="T28" fmla="*/ 495531 w 2254"/>
                <a:gd name="T29" fmla="*/ 490220 h 2445"/>
                <a:gd name="T30" fmla="*/ 492171 w 2254"/>
                <a:gd name="T31" fmla="*/ 409018 h 2445"/>
                <a:gd name="T32" fmla="*/ 593965 w 2254"/>
                <a:gd name="T33" fmla="*/ 325560 h 2445"/>
                <a:gd name="T34" fmla="*/ 617818 w 2254"/>
                <a:gd name="T35" fmla="*/ 277816 h 2445"/>
                <a:gd name="T36" fmla="*/ 757238 w 2254"/>
                <a:gd name="T37" fmla="*/ 196990 h 2445"/>
                <a:gd name="T38" fmla="*/ 694751 w 2254"/>
                <a:gd name="T39" fmla="*/ 166539 h 2445"/>
                <a:gd name="T40" fmla="*/ 640662 w 2254"/>
                <a:gd name="T41" fmla="*/ 172554 h 2445"/>
                <a:gd name="T42" fmla="*/ 628232 w 2254"/>
                <a:gd name="T43" fmla="*/ 149998 h 2445"/>
                <a:gd name="T44" fmla="*/ 526774 w 2254"/>
                <a:gd name="T45" fmla="*/ 147743 h 2445"/>
                <a:gd name="T46" fmla="*/ 460592 w 2254"/>
                <a:gd name="T47" fmla="*/ 125562 h 2445"/>
                <a:gd name="T48" fmla="*/ 320163 w 2254"/>
                <a:gd name="T49" fmla="*/ 111277 h 2445"/>
                <a:gd name="T50" fmla="*/ 298998 w 2254"/>
                <a:gd name="T51" fmla="*/ 82330 h 2445"/>
                <a:gd name="T52" fmla="*/ 243230 w 2254"/>
                <a:gd name="T53" fmla="*/ 57518 h 2445"/>
                <a:gd name="T54" fmla="*/ 232815 w 2254"/>
                <a:gd name="T55" fmla="*/ 0 h 2445"/>
                <a:gd name="T56" fmla="*/ 197876 w 2254"/>
                <a:gd name="T57" fmla="*/ 0 h 2445"/>
                <a:gd name="T58" fmla="*/ 197876 w 2254"/>
                <a:gd name="T59" fmla="*/ 42105 h 2445"/>
                <a:gd name="T60" fmla="*/ 0 w 2254"/>
                <a:gd name="T61" fmla="*/ 42105 h 2445"/>
                <a:gd name="T62" fmla="*/ 4703 w 2254"/>
                <a:gd name="T63" fmla="*/ 175186 h 24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54" h="2445">
                  <a:moveTo>
                    <a:pt x="14" y="466"/>
                  </a:moveTo>
                  <a:lnTo>
                    <a:pt x="103" y="748"/>
                  </a:lnTo>
                  <a:lnTo>
                    <a:pt x="115" y="1113"/>
                  </a:lnTo>
                  <a:lnTo>
                    <a:pt x="177" y="1405"/>
                  </a:lnTo>
                  <a:lnTo>
                    <a:pt x="95" y="1556"/>
                  </a:lnTo>
                  <a:lnTo>
                    <a:pt x="212" y="1667"/>
                  </a:lnTo>
                  <a:lnTo>
                    <a:pt x="205" y="2445"/>
                  </a:lnTo>
                  <a:lnTo>
                    <a:pt x="1849" y="2413"/>
                  </a:lnTo>
                  <a:lnTo>
                    <a:pt x="1822" y="2261"/>
                  </a:lnTo>
                  <a:lnTo>
                    <a:pt x="1646" y="2126"/>
                  </a:lnTo>
                  <a:lnTo>
                    <a:pt x="1559" y="2032"/>
                  </a:lnTo>
                  <a:lnTo>
                    <a:pt x="1335" y="1894"/>
                  </a:lnTo>
                  <a:lnTo>
                    <a:pt x="1343" y="1668"/>
                  </a:lnTo>
                  <a:lnTo>
                    <a:pt x="1292" y="1522"/>
                  </a:lnTo>
                  <a:lnTo>
                    <a:pt x="1475" y="1304"/>
                  </a:lnTo>
                  <a:lnTo>
                    <a:pt x="1465" y="1088"/>
                  </a:lnTo>
                  <a:lnTo>
                    <a:pt x="1768" y="866"/>
                  </a:lnTo>
                  <a:lnTo>
                    <a:pt x="1839" y="739"/>
                  </a:lnTo>
                  <a:lnTo>
                    <a:pt x="2254" y="524"/>
                  </a:lnTo>
                  <a:lnTo>
                    <a:pt x="2068" y="443"/>
                  </a:lnTo>
                  <a:lnTo>
                    <a:pt x="1907" y="459"/>
                  </a:lnTo>
                  <a:lnTo>
                    <a:pt x="1870" y="399"/>
                  </a:lnTo>
                  <a:lnTo>
                    <a:pt x="1568" y="393"/>
                  </a:lnTo>
                  <a:lnTo>
                    <a:pt x="1371" y="334"/>
                  </a:lnTo>
                  <a:lnTo>
                    <a:pt x="953" y="296"/>
                  </a:lnTo>
                  <a:lnTo>
                    <a:pt x="890" y="219"/>
                  </a:lnTo>
                  <a:lnTo>
                    <a:pt x="724" y="153"/>
                  </a:lnTo>
                  <a:lnTo>
                    <a:pt x="693" y="0"/>
                  </a:lnTo>
                  <a:lnTo>
                    <a:pt x="589" y="0"/>
                  </a:lnTo>
                  <a:lnTo>
                    <a:pt x="589" y="112"/>
                  </a:lnTo>
                  <a:lnTo>
                    <a:pt x="0" y="112"/>
                  </a:lnTo>
                  <a:lnTo>
                    <a:pt x="14" y="46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 name="Freeform 22">
              <a:extLst>
                <a:ext uri="{FF2B5EF4-FFF2-40B4-BE49-F238E27FC236}">
                  <a16:creationId xmlns:a16="http://schemas.microsoft.com/office/drawing/2014/main" id="{6D4ADD13-AA0C-4E69-8A89-6E02E6B6AAFC}"/>
                </a:ext>
              </a:extLst>
            </p:cNvPr>
            <p:cNvSpPr>
              <a:spLocks noChangeAspect="1"/>
            </p:cNvSpPr>
            <p:nvPr/>
          </p:nvSpPr>
          <p:spPr bwMode="auto">
            <a:xfrm>
              <a:off x="9281856" y="1069348"/>
              <a:ext cx="301906" cy="210743"/>
            </a:xfrm>
            <a:custGeom>
              <a:avLst/>
              <a:gdLst>
                <a:gd name="T0" fmla="*/ 1332 w 2069"/>
                <a:gd name="T1" fmla="*/ 47677 h 1334"/>
                <a:gd name="T2" fmla="*/ 14985 w 2069"/>
                <a:gd name="T3" fmla="*/ 76358 h 1334"/>
                <a:gd name="T4" fmla="*/ 5994 w 2069"/>
                <a:gd name="T5" fmla="*/ 104667 h 1334"/>
                <a:gd name="T6" fmla="*/ 13986 w 2069"/>
                <a:gd name="T7" fmla="*/ 173203 h 1334"/>
                <a:gd name="T8" fmla="*/ 46287 w 2069"/>
                <a:gd name="T9" fmla="*/ 271537 h 1334"/>
                <a:gd name="T10" fmla="*/ 46953 w 2069"/>
                <a:gd name="T11" fmla="*/ 301708 h 1334"/>
                <a:gd name="T12" fmla="*/ 68598 w 2069"/>
                <a:gd name="T13" fmla="*/ 347523 h 1334"/>
                <a:gd name="T14" fmla="*/ 78588 w 2069"/>
                <a:gd name="T15" fmla="*/ 422391 h 1334"/>
                <a:gd name="T16" fmla="*/ 73260 w 2069"/>
                <a:gd name="T17" fmla="*/ 445112 h 1334"/>
                <a:gd name="T18" fmla="*/ 85914 w 2069"/>
                <a:gd name="T19" fmla="*/ 469696 h 1334"/>
                <a:gd name="T20" fmla="*/ 531133 w 2069"/>
                <a:gd name="T21" fmla="*/ 458522 h 1334"/>
                <a:gd name="T22" fmla="*/ 563434 w 2069"/>
                <a:gd name="T23" fmla="*/ 496887 h 1334"/>
                <a:gd name="T24" fmla="*/ 610054 w 2069"/>
                <a:gd name="T25" fmla="*/ 384398 h 1334"/>
                <a:gd name="T26" fmla="*/ 595735 w 2069"/>
                <a:gd name="T27" fmla="*/ 340818 h 1334"/>
                <a:gd name="T28" fmla="*/ 672658 w 2069"/>
                <a:gd name="T29" fmla="*/ 274517 h 1334"/>
                <a:gd name="T30" fmla="*/ 688975 w 2069"/>
                <a:gd name="T31" fmla="*/ 224977 h 1334"/>
                <a:gd name="T32" fmla="*/ 632365 w 2069"/>
                <a:gd name="T33" fmla="*/ 154579 h 1334"/>
                <a:gd name="T34" fmla="*/ 574756 w 2069"/>
                <a:gd name="T35" fmla="*/ 80083 h 1334"/>
                <a:gd name="T36" fmla="*/ 563434 w 2069"/>
                <a:gd name="T37" fmla="*/ 0 h 1334"/>
                <a:gd name="T38" fmla="*/ 15984 w 2069"/>
                <a:gd name="T39" fmla="*/ 11919 h 1334"/>
                <a:gd name="T40" fmla="*/ 0 w 2069"/>
                <a:gd name="T41" fmla="*/ 10429 h 1334"/>
                <a:gd name="T42" fmla="*/ 1332 w 2069"/>
                <a:gd name="T43" fmla="*/ 47677 h 1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69" h="1334">
                  <a:moveTo>
                    <a:pt x="4" y="128"/>
                  </a:moveTo>
                  <a:lnTo>
                    <a:pt x="45" y="205"/>
                  </a:lnTo>
                  <a:lnTo>
                    <a:pt x="18" y="281"/>
                  </a:lnTo>
                  <a:lnTo>
                    <a:pt x="42" y="465"/>
                  </a:lnTo>
                  <a:lnTo>
                    <a:pt x="139" y="729"/>
                  </a:lnTo>
                  <a:lnTo>
                    <a:pt x="141" y="810"/>
                  </a:lnTo>
                  <a:lnTo>
                    <a:pt x="206" y="933"/>
                  </a:lnTo>
                  <a:lnTo>
                    <a:pt x="236" y="1134"/>
                  </a:lnTo>
                  <a:lnTo>
                    <a:pt x="220" y="1195"/>
                  </a:lnTo>
                  <a:lnTo>
                    <a:pt x="258" y="1261"/>
                  </a:lnTo>
                  <a:lnTo>
                    <a:pt x="1595" y="1231"/>
                  </a:lnTo>
                  <a:lnTo>
                    <a:pt x="1692" y="1334"/>
                  </a:lnTo>
                  <a:lnTo>
                    <a:pt x="1832" y="1032"/>
                  </a:lnTo>
                  <a:lnTo>
                    <a:pt x="1789" y="915"/>
                  </a:lnTo>
                  <a:lnTo>
                    <a:pt x="2020" y="737"/>
                  </a:lnTo>
                  <a:lnTo>
                    <a:pt x="2069" y="604"/>
                  </a:lnTo>
                  <a:lnTo>
                    <a:pt x="1899" y="415"/>
                  </a:lnTo>
                  <a:lnTo>
                    <a:pt x="1726" y="215"/>
                  </a:lnTo>
                  <a:lnTo>
                    <a:pt x="1692" y="0"/>
                  </a:lnTo>
                  <a:lnTo>
                    <a:pt x="48" y="32"/>
                  </a:lnTo>
                  <a:lnTo>
                    <a:pt x="0" y="28"/>
                  </a:lnTo>
                  <a:lnTo>
                    <a:pt x="4" y="128"/>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Freeform 23">
              <a:extLst>
                <a:ext uri="{FF2B5EF4-FFF2-40B4-BE49-F238E27FC236}">
                  <a16:creationId xmlns:a16="http://schemas.microsoft.com/office/drawing/2014/main" id="{8E2C9526-97C9-41F3-8F89-C09F7A94AFF5}"/>
                </a:ext>
              </a:extLst>
            </p:cNvPr>
            <p:cNvSpPr>
              <a:spLocks noChangeAspect="1"/>
            </p:cNvSpPr>
            <p:nvPr/>
          </p:nvSpPr>
          <p:spPr bwMode="auto">
            <a:xfrm>
              <a:off x="9320117" y="1263931"/>
              <a:ext cx="337383" cy="309045"/>
            </a:xfrm>
            <a:custGeom>
              <a:avLst/>
              <a:gdLst>
                <a:gd name="T0" fmla="*/ 46531 w 2300"/>
                <a:gd name="T1" fmla="*/ 106287 h 1947"/>
                <a:gd name="T2" fmla="*/ 70299 w 2300"/>
                <a:gd name="T3" fmla="*/ 127619 h 1947"/>
                <a:gd name="T4" fmla="*/ 83689 w 2300"/>
                <a:gd name="T5" fmla="*/ 122754 h 1947"/>
                <a:gd name="T6" fmla="*/ 98418 w 2300"/>
                <a:gd name="T7" fmla="*/ 148203 h 1947"/>
                <a:gd name="T8" fmla="*/ 85697 w 2300"/>
                <a:gd name="T9" fmla="*/ 148203 h 1947"/>
                <a:gd name="T10" fmla="*/ 71638 w 2300"/>
                <a:gd name="T11" fmla="*/ 181137 h 1947"/>
                <a:gd name="T12" fmla="*/ 106117 w 2300"/>
                <a:gd name="T13" fmla="*/ 235028 h 1947"/>
                <a:gd name="T14" fmla="*/ 131559 w 2300"/>
                <a:gd name="T15" fmla="*/ 242888 h 1947"/>
                <a:gd name="T16" fmla="*/ 128211 w 2300"/>
                <a:gd name="T17" fmla="*/ 583080 h 1947"/>
                <a:gd name="T18" fmla="*/ 130889 w 2300"/>
                <a:gd name="T19" fmla="*/ 665415 h 1947"/>
                <a:gd name="T20" fmla="*/ 643065 w 2300"/>
                <a:gd name="T21" fmla="*/ 647825 h 1947"/>
                <a:gd name="T22" fmla="*/ 648421 w 2300"/>
                <a:gd name="T23" fmla="*/ 697975 h 1947"/>
                <a:gd name="T24" fmla="*/ 628336 w 2300"/>
                <a:gd name="T25" fmla="*/ 728663 h 1947"/>
                <a:gd name="T26" fmla="*/ 706668 w 2300"/>
                <a:gd name="T27" fmla="*/ 724921 h 1947"/>
                <a:gd name="T28" fmla="*/ 719389 w 2300"/>
                <a:gd name="T29" fmla="*/ 697975 h 1947"/>
                <a:gd name="T30" fmla="*/ 720728 w 2300"/>
                <a:gd name="T31" fmla="*/ 665415 h 1947"/>
                <a:gd name="T32" fmla="*/ 739140 w 2300"/>
                <a:gd name="T33" fmla="*/ 642960 h 1947"/>
                <a:gd name="T34" fmla="*/ 745165 w 2300"/>
                <a:gd name="T35" fmla="*/ 619382 h 1947"/>
                <a:gd name="T36" fmla="*/ 764916 w 2300"/>
                <a:gd name="T37" fmla="*/ 615640 h 1947"/>
                <a:gd name="T38" fmla="*/ 769937 w 2300"/>
                <a:gd name="T39" fmla="*/ 567362 h 1947"/>
                <a:gd name="T40" fmla="*/ 742822 w 2300"/>
                <a:gd name="T41" fmla="*/ 560625 h 1947"/>
                <a:gd name="T42" fmla="*/ 724076 w 2300"/>
                <a:gd name="T43" fmla="*/ 523574 h 1947"/>
                <a:gd name="T44" fmla="*/ 695621 w 2300"/>
                <a:gd name="T45" fmla="*/ 437123 h 1947"/>
                <a:gd name="T46" fmla="*/ 664489 w 2300"/>
                <a:gd name="T47" fmla="*/ 424024 h 1947"/>
                <a:gd name="T48" fmla="*/ 626997 w 2300"/>
                <a:gd name="T49" fmla="*/ 390716 h 1947"/>
                <a:gd name="T50" fmla="*/ 613941 w 2300"/>
                <a:gd name="T51" fmla="*/ 345432 h 1947"/>
                <a:gd name="T52" fmla="*/ 635365 w 2300"/>
                <a:gd name="T53" fmla="*/ 276944 h 1947"/>
                <a:gd name="T54" fmla="*/ 617289 w 2300"/>
                <a:gd name="T55" fmla="*/ 262723 h 1947"/>
                <a:gd name="T56" fmla="*/ 572097 w 2300"/>
                <a:gd name="T57" fmla="*/ 263471 h 1947"/>
                <a:gd name="T58" fmla="*/ 563728 w 2300"/>
                <a:gd name="T59" fmla="*/ 219684 h 1947"/>
                <a:gd name="T60" fmla="*/ 489412 w 2300"/>
                <a:gd name="T61" fmla="*/ 135104 h 1947"/>
                <a:gd name="T62" fmla="*/ 471670 w 2300"/>
                <a:gd name="T63" fmla="*/ 65494 h 1947"/>
                <a:gd name="T64" fmla="*/ 480039 w 2300"/>
                <a:gd name="T65" fmla="*/ 38548 h 1947"/>
                <a:gd name="T66" fmla="*/ 447568 w 2300"/>
                <a:gd name="T67" fmla="*/ 0 h 1947"/>
                <a:gd name="T68" fmla="*/ 0 w 2300"/>
                <a:gd name="T69" fmla="*/ 11227 h 1947"/>
                <a:gd name="T70" fmla="*/ 46531 w 2300"/>
                <a:gd name="T71" fmla="*/ 106287 h 19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00" h="1947">
                  <a:moveTo>
                    <a:pt x="139" y="284"/>
                  </a:moveTo>
                  <a:lnTo>
                    <a:pt x="210" y="341"/>
                  </a:lnTo>
                  <a:lnTo>
                    <a:pt x="250" y="328"/>
                  </a:lnTo>
                  <a:lnTo>
                    <a:pt x="294" y="396"/>
                  </a:lnTo>
                  <a:lnTo>
                    <a:pt x="256" y="396"/>
                  </a:lnTo>
                  <a:lnTo>
                    <a:pt x="214" y="484"/>
                  </a:lnTo>
                  <a:lnTo>
                    <a:pt x="317" y="628"/>
                  </a:lnTo>
                  <a:lnTo>
                    <a:pt x="393" y="649"/>
                  </a:lnTo>
                  <a:lnTo>
                    <a:pt x="383" y="1558"/>
                  </a:lnTo>
                  <a:lnTo>
                    <a:pt x="391" y="1778"/>
                  </a:lnTo>
                  <a:lnTo>
                    <a:pt x="1921" y="1731"/>
                  </a:lnTo>
                  <a:lnTo>
                    <a:pt x="1937" y="1865"/>
                  </a:lnTo>
                  <a:lnTo>
                    <a:pt x="1877" y="1947"/>
                  </a:lnTo>
                  <a:lnTo>
                    <a:pt x="2111" y="1937"/>
                  </a:lnTo>
                  <a:lnTo>
                    <a:pt x="2149" y="1865"/>
                  </a:lnTo>
                  <a:lnTo>
                    <a:pt x="2153" y="1778"/>
                  </a:lnTo>
                  <a:lnTo>
                    <a:pt x="2208" y="1718"/>
                  </a:lnTo>
                  <a:lnTo>
                    <a:pt x="2226" y="1655"/>
                  </a:lnTo>
                  <a:lnTo>
                    <a:pt x="2285" y="1645"/>
                  </a:lnTo>
                  <a:lnTo>
                    <a:pt x="2300" y="1516"/>
                  </a:lnTo>
                  <a:lnTo>
                    <a:pt x="2219" y="1498"/>
                  </a:lnTo>
                  <a:lnTo>
                    <a:pt x="2163" y="1399"/>
                  </a:lnTo>
                  <a:lnTo>
                    <a:pt x="2078" y="1168"/>
                  </a:lnTo>
                  <a:lnTo>
                    <a:pt x="1985" y="1133"/>
                  </a:lnTo>
                  <a:lnTo>
                    <a:pt x="1873" y="1044"/>
                  </a:lnTo>
                  <a:lnTo>
                    <a:pt x="1834" y="923"/>
                  </a:lnTo>
                  <a:lnTo>
                    <a:pt x="1898" y="740"/>
                  </a:lnTo>
                  <a:lnTo>
                    <a:pt x="1844" y="702"/>
                  </a:lnTo>
                  <a:lnTo>
                    <a:pt x="1709" y="704"/>
                  </a:lnTo>
                  <a:lnTo>
                    <a:pt x="1684" y="587"/>
                  </a:lnTo>
                  <a:lnTo>
                    <a:pt x="1462" y="361"/>
                  </a:lnTo>
                  <a:lnTo>
                    <a:pt x="1409" y="175"/>
                  </a:lnTo>
                  <a:lnTo>
                    <a:pt x="1434" y="103"/>
                  </a:lnTo>
                  <a:lnTo>
                    <a:pt x="1337" y="0"/>
                  </a:lnTo>
                  <a:lnTo>
                    <a:pt x="0" y="30"/>
                  </a:lnTo>
                  <a:lnTo>
                    <a:pt x="139" y="284"/>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 name="Freeform 24">
              <a:extLst>
                <a:ext uri="{FF2B5EF4-FFF2-40B4-BE49-F238E27FC236}">
                  <a16:creationId xmlns:a16="http://schemas.microsoft.com/office/drawing/2014/main" id="{885E67FD-AC6B-49CD-A85A-3A7CAD19BD39}"/>
                </a:ext>
              </a:extLst>
            </p:cNvPr>
            <p:cNvSpPr>
              <a:spLocks noChangeAspect="1"/>
            </p:cNvSpPr>
            <p:nvPr/>
          </p:nvSpPr>
          <p:spPr bwMode="auto">
            <a:xfrm>
              <a:off x="9376462" y="1539311"/>
              <a:ext cx="255298" cy="241041"/>
            </a:xfrm>
            <a:custGeom>
              <a:avLst/>
              <a:gdLst>
                <a:gd name="T0" fmla="*/ 23692 w 1746"/>
                <a:gd name="T1" fmla="*/ 194162 h 1525"/>
                <a:gd name="T2" fmla="*/ 18686 w 1746"/>
                <a:gd name="T3" fmla="*/ 468822 h 1525"/>
                <a:gd name="T4" fmla="*/ 31033 w 1746"/>
                <a:gd name="T5" fmla="*/ 484846 h 1525"/>
                <a:gd name="T6" fmla="*/ 72076 w 1746"/>
                <a:gd name="T7" fmla="*/ 483728 h 1525"/>
                <a:gd name="T8" fmla="*/ 73744 w 1746"/>
                <a:gd name="T9" fmla="*/ 568325 h 1525"/>
                <a:gd name="T10" fmla="*/ 421110 w 1746"/>
                <a:gd name="T11" fmla="*/ 562735 h 1525"/>
                <a:gd name="T12" fmla="*/ 413769 w 1746"/>
                <a:gd name="T13" fmla="*/ 476275 h 1525"/>
                <a:gd name="T14" fmla="*/ 442466 w 1746"/>
                <a:gd name="T15" fmla="*/ 382362 h 1525"/>
                <a:gd name="T16" fmla="*/ 486512 w 1746"/>
                <a:gd name="T17" fmla="*/ 317517 h 1525"/>
                <a:gd name="T18" fmla="*/ 483509 w 1746"/>
                <a:gd name="T19" fmla="*/ 299256 h 1525"/>
                <a:gd name="T20" fmla="*/ 515542 w 1746"/>
                <a:gd name="T21" fmla="*/ 240001 h 1525"/>
                <a:gd name="T22" fmla="*/ 532560 w 1746"/>
                <a:gd name="T23" fmla="*/ 176274 h 1525"/>
                <a:gd name="T24" fmla="*/ 526554 w 1746"/>
                <a:gd name="T25" fmla="*/ 171429 h 1525"/>
                <a:gd name="T26" fmla="*/ 555585 w 1746"/>
                <a:gd name="T27" fmla="*/ 146833 h 1525"/>
                <a:gd name="T28" fmla="*/ 582613 w 1746"/>
                <a:gd name="T29" fmla="*/ 89069 h 1525"/>
                <a:gd name="T30" fmla="*/ 573937 w 1746"/>
                <a:gd name="T31" fmla="*/ 76770 h 1525"/>
                <a:gd name="T32" fmla="*/ 495855 w 1746"/>
                <a:gd name="T33" fmla="*/ 80497 h 1525"/>
                <a:gd name="T34" fmla="*/ 515876 w 1746"/>
                <a:gd name="T35" fmla="*/ 49938 h 1525"/>
                <a:gd name="T36" fmla="*/ 510537 w 1746"/>
                <a:gd name="T37" fmla="*/ 0 h 1525"/>
                <a:gd name="T38" fmla="*/ 0 w 1746"/>
                <a:gd name="T39" fmla="*/ 17516 h 1525"/>
                <a:gd name="T40" fmla="*/ 23692 w 1746"/>
                <a:gd name="T41" fmla="*/ 194162 h 15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6" h="1525">
                  <a:moveTo>
                    <a:pt x="71" y="521"/>
                  </a:moveTo>
                  <a:lnTo>
                    <a:pt x="56" y="1258"/>
                  </a:lnTo>
                  <a:lnTo>
                    <a:pt x="93" y="1301"/>
                  </a:lnTo>
                  <a:lnTo>
                    <a:pt x="216" y="1298"/>
                  </a:lnTo>
                  <a:lnTo>
                    <a:pt x="221" y="1525"/>
                  </a:lnTo>
                  <a:lnTo>
                    <a:pt x="1262" y="1510"/>
                  </a:lnTo>
                  <a:lnTo>
                    <a:pt x="1240" y="1278"/>
                  </a:lnTo>
                  <a:lnTo>
                    <a:pt x="1326" y="1026"/>
                  </a:lnTo>
                  <a:lnTo>
                    <a:pt x="1458" y="852"/>
                  </a:lnTo>
                  <a:lnTo>
                    <a:pt x="1449" y="803"/>
                  </a:lnTo>
                  <a:lnTo>
                    <a:pt x="1545" y="644"/>
                  </a:lnTo>
                  <a:lnTo>
                    <a:pt x="1596" y="473"/>
                  </a:lnTo>
                  <a:lnTo>
                    <a:pt x="1578" y="460"/>
                  </a:lnTo>
                  <a:lnTo>
                    <a:pt x="1665" y="394"/>
                  </a:lnTo>
                  <a:lnTo>
                    <a:pt x="1746" y="239"/>
                  </a:lnTo>
                  <a:lnTo>
                    <a:pt x="1720" y="206"/>
                  </a:lnTo>
                  <a:lnTo>
                    <a:pt x="1486" y="216"/>
                  </a:lnTo>
                  <a:lnTo>
                    <a:pt x="1546" y="134"/>
                  </a:lnTo>
                  <a:lnTo>
                    <a:pt x="1530" y="0"/>
                  </a:lnTo>
                  <a:lnTo>
                    <a:pt x="0" y="47"/>
                  </a:lnTo>
                  <a:lnTo>
                    <a:pt x="71" y="521"/>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 name="Freeform 25">
              <a:extLst>
                <a:ext uri="{FF2B5EF4-FFF2-40B4-BE49-F238E27FC236}">
                  <a16:creationId xmlns:a16="http://schemas.microsoft.com/office/drawing/2014/main" id="{6225AC46-C9D9-418E-9D9E-B16A1F10E399}"/>
                </a:ext>
              </a:extLst>
            </p:cNvPr>
            <p:cNvSpPr>
              <a:spLocks noChangeAspect="1"/>
            </p:cNvSpPr>
            <p:nvPr/>
          </p:nvSpPr>
          <p:spPr bwMode="auto">
            <a:xfrm>
              <a:off x="9409157" y="1778333"/>
              <a:ext cx="290776" cy="263933"/>
            </a:xfrm>
            <a:custGeom>
              <a:avLst/>
              <a:gdLst>
                <a:gd name="T0" fmla="*/ 0 w 1981"/>
                <a:gd name="T1" fmla="*/ 5593 h 1669"/>
                <a:gd name="T2" fmla="*/ 7704 w 1981"/>
                <a:gd name="T3" fmla="*/ 173379 h 1669"/>
                <a:gd name="T4" fmla="*/ 67329 w 1981"/>
                <a:gd name="T5" fmla="*/ 294931 h 1669"/>
                <a:gd name="T6" fmla="*/ 45556 w 1981"/>
                <a:gd name="T7" fmla="*/ 392619 h 1669"/>
                <a:gd name="T8" fmla="*/ 49576 w 1981"/>
                <a:gd name="T9" fmla="*/ 473530 h 1669"/>
                <a:gd name="T10" fmla="*/ 22443 w 1981"/>
                <a:gd name="T11" fmla="*/ 513425 h 1669"/>
                <a:gd name="T12" fmla="*/ 33162 w 1981"/>
                <a:gd name="T13" fmla="*/ 526475 h 1669"/>
                <a:gd name="T14" fmla="*/ 121259 w 1981"/>
                <a:gd name="T15" fmla="*/ 514171 h 1669"/>
                <a:gd name="T16" fmla="*/ 231799 w 1981"/>
                <a:gd name="T17" fmla="*/ 546610 h 1669"/>
                <a:gd name="T18" fmla="*/ 266301 w 1981"/>
                <a:gd name="T19" fmla="*/ 514917 h 1669"/>
                <a:gd name="T20" fmla="*/ 373491 w 1981"/>
                <a:gd name="T21" fmla="*/ 563761 h 1669"/>
                <a:gd name="T22" fmla="*/ 381865 w 1981"/>
                <a:gd name="T23" fmla="*/ 590980 h 1669"/>
                <a:gd name="T24" fmla="*/ 423737 w 1981"/>
                <a:gd name="T25" fmla="*/ 612979 h 1669"/>
                <a:gd name="T26" fmla="*/ 443835 w 1981"/>
                <a:gd name="T27" fmla="*/ 587251 h 1669"/>
                <a:gd name="T28" fmla="*/ 495755 w 1981"/>
                <a:gd name="T29" fmla="*/ 608877 h 1669"/>
                <a:gd name="T30" fmla="*/ 526907 w 1981"/>
                <a:gd name="T31" fmla="*/ 590980 h 1669"/>
                <a:gd name="T32" fmla="*/ 521883 w 1981"/>
                <a:gd name="T33" fmla="*/ 554813 h 1669"/>
                <a:gd name="T34" fmla="*/ 607970 w 1981"/>
                <a:gd name="T35" fmla="*/ 587251 h 1669"/>
                <a:gd name="T36" fmla="*/ 604620 w 1981"/>
                <a:gd name="T37" fmla="*/ 622300 h 1669"/>
                <a:gd name="T38" fmla="*/ 663575 w 1981"/>
                <a:gd name="T39" fmla="*/ 577184 h 1669"/>
                <a:gd name="T40" fmla="*/ 609980 w 1981"/>
                <a:gd name="T41" fmla="*/ 570473 h 1669"/>
                <a:gd name="T42" fmla="*/ 570788 w 1981"/>
                <a:gd name="T43" fmla="*/ 523865 h 1669"/>
                <a:gd name="T44" fmla="*/ 620029 w 1981"/>
                <a:gd name="T45" fmla="*/ 466818 h 1669"/>
                <a:gd name="T46" fmla="*/ 620029 w 1981"/>
                <a:gd name="T47" fmla="*/ 432888 h 1669"/>
                <a:gd name="T48" fmla="*/ 565429 w 1981"/>
                <a:gd name="T49" fmla="*/ 480987 h 1669"/>
                <a:gd name="T50" fmla="*/ 538966 w 1981"/>
                <a:gd name="T51" fmla="*/ 466818 h 1669"/>
                <a:gd name="T52" fmla="*/ 562749 w 1981"/>
                <a:gd name="T53" fmla="*/ 438481 h 1669"/>
                <a:gd name="T54" fmla="*/ 502120 w 1981"/>
                <a:gd name="T55" fmla="*/ 458615 h 1669"/>
                <a:gd name="T56" fmla="*/ 463263 w 1981"/>
                <a:gd name="T57" fmla="*/ 440345 h 1669"/>
                <a:gd name="T58" fmla="*/ 473647 w 1981"/>
                <a:gd name="T59" fmla="*/ 410890 h 1669"/>
                <a:gd name="T60" fmla="*/ 575478 w 1981"/>
                <a:gd name="T61" fmla="*/ 432515 h 1669"/>
                <a:gd name="T62" fmla="*/ 534947 w 1981"/>
                <a:gd name="T63" fmla="*/ 358689 h 1669"/>
                <a:gd name="T64" fmla="*/ 541646 w 1981"/>
                <a:gd name="T65" fmla="*/ 305371 h 1669"/>
                <a:gd name="T66" fmla="*/ 308172 w 1981"/>
                <a:gd name="T67" fmla="*/ 315065 h 1669"/>
                <a:gd name="T68" fmla="*/ 335975 w 1981"/>
                <a:gd name="T69" fmla="*/ 200225 h 1669"/>
                <a:gd name="T70" fmla="*/ 376171 w 1981"/>
                <a:gd name="T71" fmla="*/ 140195 h 1669"/>
                <a:gd name="T72" fmla="*/ 363442 w 1981"/>
                <a:gd name="T73" fmla="*/ 124162 h 1669"/>
                <a:gd name="T74" fmla="*/ 348703 w 1981"/>
                <a:gd name="T75" fmla="*/ 0 h 1669"/>
                <a:gd name="T76" fmla="*/ 0 w 1981"/>
                <a:gd name="T77" fmla="*/ 5593 h 16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81" h="1669">
                  <a:moveTo>
                    <a:pt x="0" y="15"/>
                  </a:moveTo>
                  <a:lnTo>
                    <a:pt x="23" y="465"/>
                  </a:lnTo>
                  <a:lnTo>
                    <a:pt x="201" y="791"/>
                  </a:lnTo>
                  <a:lnTo>
                    <a:pt x="136" y="1053"/>
                  </a:lnTo>
                  <a:lnTo>
                    <a:pt x="148" y="1270"/>
                  </a:lnTo>
                  <a:lnTo>
                    <a:pt x="67" y="1377"/>
                  </a:lnTo>
                  <a:lnTo>
                    <a:pt x="99" y="1412"/>
                  </a:lnTo>
                  <a:lnTo>
                    <a:pt x="362" y="1379"/>
                  </a:lnTo>
                  <a:lnTo>
                    <a:pt x="692" y="1466"/>
                  </a:lnTo>
                  <a:lnTo>
                    <a:pt x="795" y="1381"/>
                  </a:lnTo>
                  <a:lnTo>
                    <a:pt x="1115" y="1512"/>
                  </a:lnTo>
                  <a:lnTo>
                    <a:pt x="1140" y="1585"/>
                  </a:lnTo>
                  <a:lnTo>
                    <a:pt x="1265" y="1644"/>
                  </a:lnTo>
                  <a:lnTo>
                    <a:pt x="1325" y="1575"/>
                  </a:lnTo>
                  <a:lnTo>
                    <a:pt x="1480" y="1633"/>
                  </a:lnTo>
                  <a:lnTo>
                    <a:pt x="1573" y="1585"/>
                  </a:lnTo>
                  <a:lnTo>
                    <a:pt x="1558" y="1488"/>
                  </a:lnTo>
                  <a:lnTo>
                    <a:pt x="1815" y="1575"/>
                  </a:lnTo>
                  <a:lnTo>
                    <a:pt x="1805" y="1669"/>
                  </a:lnTo>
                  <a:lnTo>
                    <a:pt x="1981" y="1548"/>
                  </a:lnTo>
                  <a:lnTo>
                    <a:pt x="1821" y="1530"/>
                  </a:lnTo>
                  <a:lnTo>
                    <a:pt x="1704" y="1405"/>
                  </a:lnTo>
                  <a:lnTo>
                    <a:pt x="1851" y="1252"/>
                  </a:lnTo>
                  <a:lnTo>
                    <a:pt x="1851" y="1161"/>
                  </a:lnTo>
                  <a:lnTo>
                    <a:pt x="1688" y="1290"/>
                  </a:lnTo>
                  <a:lnTo>
                    <a:pt x="1609" y="1252"/>
                  </a:lnTo>
                  <a:lnTo>
                    <a:pt x="1680" y="1176"/>
                  </a:lnTo>
                  <a:lnTo>
                    <a:pt x="1499" y="1230"/>
                  </a:lnTo>
                  <a:lnTo>
                    <a:pt x="1383" y="1181"/>
                  </a:lnTo>
                  <a:lnTo>
                    <a:pt x="1414" y="1102"/>
                  </a:lnTo>
                  <a:lnTo>
                    <a:pt x="1718" y="1160"/>
                  </a:lnTo>
                  <a:lnTo>
                    <a:pt x="1597" y="962"/>
                  </a:lnTo>
                  <a:lnTo>
                    <a:pt x="1617" y="819"/>
                  </a:lnTo>
                  <a:lnTo>
                    <a:pt x="920" y="845"/>
                  </a:lnTo>
                  <a:lnTo>
                    <a:pt x="1003" y="537"/>
                  </a:lnTo>
                  <a:lnTo>
                    <a:pt x="1123" y="376"/>
                  </a:lnTo>
                  <a:lnTo>
                    <a:pt x="1085" y="333"/>
                  </a:lnTo>
                  <a:lnTo>
                    <a:pt x="1041" y="0"/>
                  </a:lnTo>
                  <a:lnTo>
                    <a:pt x="0" y="15"/>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35" name="Group 34">
              <a:extLst>
                <a:ext uri="{FF2B5EF4-FFF2-40B4-BE49-F238E27FC236}">
                  <a16:creationId xmlns:a16="http://schemas.microsoft.com/office/drawing/2014/main" id="{E115867A-C3A1-4B2F-AFD7-B4163AB2FAE7}"/>
                </a:ext>
              </a:extLst>
            </p:cNvPr>
            <p:cNvGrpSpPr/>
            <p:nvPr/>
          </p:nvGrpSpPr>
          <p:grpSpPr>
            <a:xfrm>
              <a:off x="9555588" y="793632"/>
              <a:ext cx="382599" cy="377721"/>
              <a:chOff x="6998494" y="442913"/>
              <a:chExt cx="873125" cy="890587"/>
            </a:xfrm>
          </p:grpSpPr>
          <p:sp>
            <p:nvSpPr>
              <p:cNvPr id="95" name="Freeform 26">
                <a:extLst>
                  <a:ext uri="{FF2B5EF4-FFF2-40B4-BE49-F238E27FC236}">
                    <a16:creationId xmlns:a16="http://schemas.microsoft.com/office/drawing/2014/main" id="{52A0B8A6-0A05-499E-B8B8-8339F7D7F842}"/>
                  </a:ext>
                </a:extLst>
              </p:cNvPr>
              <p:cNvSpPr>
                <a:spLocks noChangeAspect="1"/>
              </p:cNvSpPr>
              <p:nvPr/>
            </p:nvSpPr>
            <p:spPr bwMode="auto">
              <a:xfrm>
                <a:off x="6998494" y="442913"/>
                <a:ext cx="663575" cy="366712"/>
              </a:xfrm>
              <a:custGeom>
                <a:avLst/>
                <a:gdLst>
                  <a:gd name="T0" fmla="*/ 239156 w 1970"/>
                  <a:gd name="T1" fmla="*/ 239630 h 984"/>
                  <a:gd name="T2" fmla="*/ 247914 w 1970"/>
                  <a:gd name="T3" fmla="*/ 262363 h 984"/>
                  <a:gd name="T4" fmla="*/ 271156 w 1970"/>
                  <a:gd name="T5" fmla="*/ 269817 h 984"/>
                  <a:gd name="T6" fmla="*/ 303493 w 1970"/>
                  <a:gd name="T7" fmla="*/ 366712 h 984"/>
                  <a:gd name="T8" fmla="*/ 362103 w 1970"/>
                  <a:gd name="T9" fmla="*/ 234040 h 984"/>
                  <a:gd name="T10" fmla="*/ 392756 w 1970"/>
                  <a:gd name="T11" fmla="*/ 238885 h 984"/>
                  <a:gd name="T12" fmla="*/ 430145 w 1970"/>
                  <a:gd name="T13" fmla="*/ 218760 h 984"/>
                  <a:gd name="T14" fmla="*/ 494818 w 1970"/>
                  <a:gd name="T15" fmla="*/ 218760 h 984"/>
                  <a:gd name="T16" fmla="*/ 517050 w 1970"/>
                  <a:gd name="T17" fmla="*/ 187083 h 984"/>
                  <a:gd name="T18" fmla="*/ 639659 w 1970"/>
                  <a:gd name="T19" fmla="*/ 191555 h 984"/>
                  <a:gd name="T20" fmla="*/ 663575 w 1970"/>
                  <a:gd name="T21" fmla="*/ 170685 h 984"/>
                  <a:gd name="T22" fmla="*/ 624165 w 1970"/>
                  <a:gd name="T23" fmla="*/ 119256 h 984"/>
                  <a:gd name="T24" fmla="*/ 547702 w 1970"/>
                  <a:gd name="T25" fmla="*/ 121119 h 984"/>
                  <a:gd name="T26" fmla="*/ 487071 w 1970"/>
                  <a:gd name="T27" fmla="*/ 113666 h 984"/>
                  <a:gd name="T28" fmla="*/ 410608 w 1970"/>
                  <a:gd name="T29" fmla="*/ 113666 h 984"/>
                  <a:gd name="T30" fmla="*/ 384335 w 1970"/>
                  <a:gd name="T31" fmla="*/ 155405 h 984"/>
                  <a:gd name="T32" fmla="*/ 345598 w 1970"/>
                  <a:gd name="T33" fmla="*/ 130809 h 984"/>
                  <a:gd name="T34" fmla="*/ 304503 w 1970"/>
                  <a:gd name="T35" fmla="*/ 134536 h 984"/>
                  <a:gd name="T36" fmla="*/ 290019 w 1970"/>
                  <a:gd name="T37" fmla="*/ 90933 h 984"/>
                  <a:gd name="T38" fmla="*/ 203115 w 1970"/>
                  <a:gd name="T39" fmla="*/ 84225 h 984"/>
                  <a:gd name="T40" fmla="*/ 194357 w 1970"/>
                  <a:gd name="T41" fmla="*/ 67081 h 984"/>
                  <a:gd name="T42" fmla="*/ 232420 w 1970"/>
                  <a:gd name="T43" fmla="*/ 20870 h 984"/>
                  <a:gd name="T44" fmla="*/ 263746 w 1970"/>
                  <a:gd name="T45" fmla="*/ 17516 h 984"/>
                  <a:gd name="T46" fmla="*/ 232420 w 1970"/>
                  <a:gd name="T47" fmla="*/ 0 h 984"/>
                  <a:gd name="T48" fmla="*/ 184252 w 1970"/>
                  <a:gd name="T49" fmla="*/ 13789 h 984"/>
                  <a:gd name="T50" fmla="*/ 102063 w 1970"/>
                  <a:gd name="T51" fmla="*/ 104349 h 984"/>
                  <a:gd name="T52" fmla="*/ 61642 w 1970"/>
                  <a:gd name="T53" fmla="*/ 111802 h 984"/>
                  <a:gd name="T54" fmla="*/ 0 w 1970"/>
                  <a:gd name="T55" fmla="*/ 158014 h 984"/>
                  <a:gd name="T56" fmla="*/ 239156 w 1970"/>
                  <a:gd name="T57" fmla="*/ 239630 h 9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70" h="984">
                    <a:moveTo>
                      <a:pt x="710" y="643"/>
                    </a:moveTo>
                    <a:lnTo>
                      <a:pt x="736" y="704"/>
                    </a:lnTo>
                    <a:lnTo>
                      <a:pt x="805" y="724"/>
                    </a:lnTo>
                    <a:lnTo>
                      <a:pt x="901" y="984"/>
                    </a:lnTo>
                    <a:lnTo>
                      <a:pt x="1075" y="628"/>
                    </a:lnTo>
                    <a:lnTo>
                      <a:pt x="1166" y="641"/>
                    </a:lnTo>
                    <a:lnTo>
                      <a:pt x="1277" y="587"/>
                    </a:lnTo>
                    <a:lnTo>
                      <a:pt x="1469" y="587"/>
                    </a:lnTo>
                    <a:lnTo>
                      <a:pt x="1535" y="502"/>
                    </a:lnTo>
                    <a:lnTo>
                      <a:pt x="1899" y="514"/>
                    </a:lnTo>
                    <a:lnTo>
                      <a:pt x="1970" y="458"/>
                    </a:lnTo>
                    <a:lnTo>
                      <a:pt x="1853" y="320"/>
                    </a:lnTo>
                    <a:lnTo>
                      <a:pt x="1626" y="325"/>
                    </a:lnTo>
                    <a:lnTo>
                      <a:pt x="1446" y="305"/>
                    </a:lnTo>
                    <a:lnTo>
                      <a:pt x="1219" y="305"/>
                    </a:lnTo>
                    <a:lnTo>
                      <a:pt x="1141" y="417"/>
                    </a:lnTo>
                    <a:lnTo>
                      <a:pt x="1026" y="351"/>
                    </a:lnTo>
                    <a:lnTo>
                      <a:pt x="904" y="361"/>
                    </a:lnTo>
                    <a:lnTo>
                      <a:pt x="861" y="244"/>
                    </a:lnTo>
                    <a:lnTo>
                      <a:pt x="603" y="226"/>
                    </a:lnTo>
                    <a:lnTo>
                      <a:pt x="577" y="180"/>
                    </a:lnTo>
                    <a:lnTo>
                      <a:pt x="690" y="56"/>
                    </a:lnTo>
                    <a:lnTo>
                      <a:pt x="783" y="47"/>
                    </a:lnTo>
                    <a:lnTo>
                      <a:pt x="690" y="0"/>
                    </a:lnTo>
                    <a:lnTo>
                      <a:pt x="547" y="37"/>
                    </a:lnTo>
                    <a:lnTo>
                      <a:pt x="303" y="280"/>
                    </a:lnTo>
                    <a:lnTo>
                      <a:pt x="183" y="300"/>
                    </a:lnTo>
                    <a:lnTo>
                      <a:pt x="0" y="424"/>
                    </a:lnTo>
                    <a:lnTo>
                      <a:pt x="710" y="643"/>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 name="Freeform 27">
                <a:extLst>
                  <a:ext uri="{FF2B5EF4-FFF2-40B4-BE49-F238E27FC236}">
                    <a16:creationId xmlns:a16="http://schemas.microsoft.com/office/drawing/2014/main" id="{199C9F13-F926-4440-99E7-0AFD293AF285}"/>
                  </a:ext>
                </a:extLst>
              </p:cNvPr>
              <p:cNvSpPr>
                <a:spLocks noChangeAspect="1"/>
              </p:cNvSpPr>
              <p:nvPr/>
            </p:nvSpPr>
            <p:spPr bwMode="auto">
              <a:xfrm>
                <a:off x="7423944" y="673100"/>
                <a:ext cx="447675" cy="660400"/>
              </a:xfrm>
              <a:custGeom>
                <a:avLst/>
                <a:gdLst>
                  <a:gd name="T0" fmla="*/ 51345 w 1334"/>
                  <a:gd name="T1" fmla="*/ 549835 h 1768"/>
                  <a:gd name="T2" fmla="*/ 43626 w 1334"/>
                  <a:gd name="T3" fmla="*/ 439644 h 1768"/>
                  <a:gd name="T4" fmla="*/ 6712 w 1334"/>
                  <a:gd name="T5" fmla="*/ 356721 h 1768"/>
                  <a:gd name="T6" fmla="*/ 22820 w 1334"/>
                  <a:gd name="T7" fmla="*/ 189753 h 1768"/>
                  <a:gd name="T8" fmla="*/ 87924 w 1334"/>
                  <a:gd name="T9" fmla="*/ 100853 h 1768"/>
                  <a:gd name="T10" fmla="*/ 83897 w 1334"/>
                  <a:gd name="T11" fmla="*/ 167715 h 1768"/>
                  <a:gd name="T12" fmla="*/ 103361 w 1334"/>
                  <a:gd name="T13" fmla="*/ 152774 h 1768"/>
                  <a:gd name="T14" fmla="*/ 102690 w 1334"/>
                  <a:gd name="T15" fmla="*/ 99359 h 1768"/>
                  <a:gd name="T16" fmla="*/ 127859 w 1334"/>
                  <a:gd name="T17" fmla="*/ 67609 h 1768"/>
                  <a:gd name="T18" fmla="*/ 135242 w 1334"/>
                  <a:gd name="T19" fmla="*/ 8965 h 1768"/>
                  <a:gd name="T20" fmla="*/ 158062 w 1334"/>
                  <a:gd name="T21" fmla="*/ 0 h 1768"/>
                  <a:gd name="T22" fmla="*/ 292969 w 1334"/>
                  <a:gd name="T23" fmla="*/ 51921 h 1768"/>
                  <a:gd name="T24" fmla="*/ 305721 w 1334"/>
                  <a:gd name="T25" fmla="*/ 95624 h 1768"/>
                  <a:gd name="T26" fmla="*/ 323172 w 1334"/>
                  <a:gd name="T27" fmla="*/ 134471 h 1768"/>
                  <a:gd name="T28" fmla="*/ 327870 w 1334"/>
                  <a:gd name="T29" fmla="*/ 208429 h 1768"/>
                  <a:gd name="T30" fmla="*/ 281223 w 1334"/>
                  <a:gd name="T31" fmla="*/ 269315 h 1768"/>
                  <a:gd name="T32" fmla="*/ 279210 w 1334"/>
                  <a:gd name="T33" fmla="*/ 317126 h 1768"/>
                  <a:gd name="T34" fmla="*/ 305721 w 1334"/>
                  <a:gd name="T35" fmla="*/ 332815 h 1768"/>
                  <a:gd name="T36" fmla="*/ 342300 w 1334"/>
                  <a:gd name="T37" fmla="*/ 268568 h 1768"/>
                  <a:gd name="T38" fmla="*/ 377537 w 1334"/>
                  <a:gd name="T39" fmla="*/ 245409 h 1768"/>
                  <a:gd name="T40" fmla="*/ 402371 w 1334"/>
                  <a:gd name="T41" fmla="*/ 259976 h 1768"/>
                  <a:gd name="T42" fmla="*/ 447675 w 1334"/>
                  <a:gd name="T43" fmla="*/ 405279 h 1768"/>
                  <a:gd name="T44" fmla="*/ 416130 w 1334"/>
                  <a:gd name="T45" fmla="*/ 467285 h 1768"/>
                  <a:gd name="T46" fmla="*/ 409082 w 1334"/>
                  <a:gd name="T47" fmla="*/ 512109 h 1768"/>
                  <a:gd name="T48" fmla="*/ 390289 w 1334"/>
                  <a:gd name="T49" fmla="*/ 527050 h 1768"/>
                  <a:gd name="T50" fmla="*/ 389618 w 1334"/>
                  <a:gd name="T51" fmla="*/ 567765 h 1768"/>
                  <a:gd name="T52" fmla="*/ 365120 w 1334"/>
                  <a:gd name="T53" fmla="*/ 619685 h 1768"/>
                  <a:gd name="T54" fmla="*/ 218804 w 1334"/>
                  <a:gd name="T55" fmla="*/ 643218 h 1768"/>
                  <a:gd name="T56" fmla="*/ 215112 w 1334"/>
                  <a:gd name="T57" fmla="*/ 633879 h 1768"/>
                  <a:gd name="T58" fmla="*/ 0 w 1334"/>
                  <a:gd name="T59" fmla="*/ 660400 h 1768"/>
                  <a:gd name="T60" fmla="*/ 51345 w 1334"/>
                  <a:gd name="T61" fmla="*/ 549835 h 17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4" h="1768">
                    <a:moveTo>
                      <a:pt x="153" y="1472"/>
                    </a:moveTo>
                    <a:lnTo>
                      <a:pt x="130" y="1177"/>
                    </a:lnTo>
                    <a:lnTo>
                      <a:pt x="20" y="955"/>
                    </a:lnTo>
                    <a:lnTo>
                      <a:pt x="68" y="508"/>
                    </a:lnTo>
                    <a:lnTo>
                      <a:pt x="262" y="270"/>
                    </a:lnTo>
                    <a:lnTo>
                      <a:pt x="250" y="449"/>
                    </a:lnTo>
                    <a:lnTo>
                      <a:pt x="308" y="409"/>
                    </a:lnTo>
                    <a:lnTo>
                      <a:pt x="306" y="266"/>
                    </a:lnTo>
                    <a:lnTo>
                      <a:pt x="381" y="181"/>
                    </a:lnTo>
                    <a:lnTo>
                      <a:pt x="403" y="24"/>
                    </a:lnTo>
                    <a:lnTo>
                      <a:pt x="471" y="0"/>
                    </a:lnTo>
                    <a:lnTo>
                      <a:pt x="873" y="139"/>
                    </a:lnTo>
                    <a:lnTo>
                      <a:pt x="911" y="256"/>
                    </a:lnTo>
                    <a:lnTo>
                      <a:pt x="963" y="360"/>
                    </a:lnTo>
                    <a:lnTo>
                      <a:pt x="977" y="558"/>
                    </a:lnTo>
                    <a:lnTo>
                      <a:pt x="838" y="721"/>
                    </a:lnTo>
                    <a:lnTo>
                      <a:pt x="832" y="849"/>
                    </a:lnTo>
                    <a:lnTo>
                      <a:pt x="911" y="891"/>
                    </a:lnTo>
                    <a:lnTo>
                      <a:pt x="1020" y="719"/>
                    </a:lnTo>
                    <a:lnTo>
                      <a:pt x="1125" y="657"/>
                    </a:lnTo>
                    <a:lnTo>
                      <a:pt x="1199" y="696"/>
                    </a:lnTo>
                    <a:lnTo>
                      <a:pt x="1334" y="1085"/>
                    </a:lnTo>
                    <a:lnTo>
                      <a:pt x="1240" y="1251"/>
                    </a:lnTo>
                    <a:lnTo>
                      <a:pt x="1219" y="1371"/>
                    </a:lnTo>
                    <a:lnTo>
                      <a:pt x="1163" y="1411"/>
                    </a:lnTo>
                    <a:lnTo>
                      <a:pt x="1161" y="1520"/>
                    </a:lnTo>
                    <a:lnTo>
                      <a:pt x="1088" y="1659"/>
                    </a:lnTo>
                    <a:lnTo>
                      <a:pt x="652" y="1722"/>
                    </a:lnTo>
                    <a:lnTo>
                      <a:pt x="641" y="1697"/>
                    </a:lnTo>
                    <a:lnTo>
                      <a:pt x="0" y="1768"/>
                    </a:lnTo>
                    <a:lnTo>
                      <a:pt x="153" y="1472"/>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Freeform 28">
              <a:extLst>
                <a:ext uri="{FF2B5EF4-FFF2-40B4-BE49-F238E27FC236}">
                  <a16:creationId xmlns:a16="http://schemas.microsoft.com/office/drawing/2014/main" id="{98BE4CC2-5767-4638-81B1-FDA60D128A02}"/>
                </a:ext>
              </a:extLst>
            </p:cNvPr>
            <p:cNvSpPr>
              <a:spLocks noChangeAspect="1"/>
            </p:cNvSpPr>
            <p:nvPr/>
          </p:nvSpPr>
          <p:spPr bwMode="auto">
            <a:xfrm>
              <a:off x="9448808" y="837733"/>
              <a:ext cx="267820" cy="297599"/>
            </a:xfrm>
            <a:custGeom>
              <a:avLst/>
              <a:gdLst>
                <a:gd name="T0" fmla="*/ 16996 w 1834"/>
                <a:gd name="T1" fmla="*/ 267109 h 1873"/>
                <a:gd name="T2" fmla="*/ 14330 w 1834"/>
                <a:gd name="T3" fmla="*/ 351774 h 1873"/>
                <a:gd name="T4" fmla="*/ 88979 w 1834"/>
                <a:gd name="T5" fmla="*/ 403472 h 1873"/>
                <a:gd name="T6" fmla="*/ 117972 w 1834"/>
                <a:gd name="T7" fmla="*/ 438687 h 1873"/>
                <a:gd name="T8" fmla="*/ 176625 w 1834"/>
                <a:gd name="T9" fmla="*/ 489262 h 1873"/>
                <a:gd name="T10" fmla="*/ 185623 w 1834"/>
                <a:gd name="T11" fmla="*/ 546205 h 1873"/>
                <a:gd name="T12" fmla="*/ 196953 w 1834"/>
                <a:gd name="T13" fmla="*/ 626750 h 1873"/>
                <a:gd name="T14" fmla="*/ 254606 w 1834"/>
                <a:gd name="T15" fmla="*/ 701675 h 1873"/>
                <a:gd name="T16" fmla="*/ 557534 w 1834"/>
                <a:gd name="T17" fmla="*/ 679947 h 1873"/>
                <a:gd name="T18" fmla="*/ 540205 w 1834"/>
                <a:gd name="T19" fmla="*/ 572054 h 1873"/>
                <a:gd name="T20" fmla="*/ 567532 w 1834"/>
                <a:gd name="T21" fmla="*/ 408717 h 1873"/>
                <a:gd name="T22" fmla="*/ 566199 w 1834"/>
                <a:gd name="T23" fmla="*/ 363387 h 1873"/>
                <a:gd name="T24" fmla="*/ 611188 w 1834"/>
                <a:gd name="T25" fmla="*/ 234891 h 1873"/>
                <a:gd name="T26" fmla="*/ 599191 w 1834"/>
                <a:gd name="T27" fmla="*/ 230395 h 1873"/>
                <a:gd name="T28" fmla="*/ 571864 w 1834"/>
                <a:gd name="T29" fmla="*/ 303447 h 1873"/>
                <a:gd name="T30" fmla="*/ 547203 w 1834"/>
                <a:gd name="T31" fmla="*/ 307943 h 1873"/>
                <a:gd name="T32" fmla="*/ 536206 w 1834"/>
                <a:gd name="T33" fmla="*/ 339786 h 1873"/>
                <a:gd name="T34" fmla="*/ 510545 w 1834"/>
                <a:gd name="T35" fmla="*/ 361140 h 1873"/>
                <a:gd name="T36" fmla="*/ 529207 w 1834"/>
                <a:gd name="T37" fmla="*/ 292583 h 1873"/>
                <a:gd name="T38" fmla="*/ 547203 w 1834"/>
                <a:gd name="T39" fmla="*/ 266734 h 1873"/>
                <a:gd name="T40" fmla="*/ 515211 w 1834"/>
                <a:gd name="T41" fmla="*/ 169331 h 1873"/>
                <a:gd name="T42" fmla="*/ 492216 w 1834"/>
                <a:gd name="T43" fmla="*/ 161839 h 1873"/>
                <a:gd name="T44" fmla="*/ 483552 w 1834"/>
                <a:gd name="T45" fmla="*/ 138986 h 1873"/>
                <a:gd name="T46" fmla="*/ 246941 w 1834"/>
                <a:gd name="T47" fmla="*/ 56943 h 1873"/>
                <a:gd name="T48" fmla="*/ 218281 w 1834"/>
                <a:gd name="T49" fmla="*/ 41584 h 1873"/>
                <a:gd name="T50" fmla="*/ 200952 w 1834"/>
                <a:gd name="T51" fmla="*/ 56194 h 1873"/>
                <a:gd name="T52" fmla="*/ 194954 w 1834"/>
                <a:gd name="T53" fmla="*/ 52448 h 1873"/>
                <a:gd name="T54" fmla="*/ 204951 w 1834"/>
                <a:gd name="T55" fmla="*/ 23601 h 1873"/>
                <a:gd name="T56" fmla="*/ 210283 w 1834"/>
                <a:gd name="T57" fmla="*/ 3746 h 1873"/>
                <a:gd name="T58" fmla="*/ 201952 w 1834"/>
                <a:gd name="T59" fmla="*/ 0 h 1873"/>
                <a:gd name="T60" fmla="*/ 105308 w 1834"/>
                <a:gd name="T61" fmla="*/ 45704 h 1873"/>
                <a:gd name="T62" fmla="*/ 94977 w 1834"/>
                <a:gd name="T63" fmla="*/ 46079 h 1873"/>
                <a:gd name="T64" fmla="*/ 75649 w 1834"/>
                <a:gd name="T65" fmla="*/ 36339 h 1873"/>
                <a:gd name="T66" fmla="*/ 57653 w 1834"/>
                <a:gd name="T67" fmla="*/ 49825 h 1873"/>
                <a:gd name="T68" fmla="*/ 60985 w 1834"/>
                <a:gd name="T69" fmla="*/ 130745 h 1873"/>
                <a:gd name="T70" fmla="*/ 0 w 1834"/>
                <a:gd name="T71" fmla="*/ 212413 h 1873"/>
                <a:gd name="T72" fmla="*/ 16996 w 1834"/>
                <a:gd name="T73" fmla="*/ 267109 h 1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34" h="1873">
                  <a:moveTo>
                    <a:pt x="51" y="713"/>
                  </a:moveTo>
                  <a:lnTo>
                    <a:pt x="43" y="939"/>
                  </a:lnTo>
                  <a:lnTo>
                    <a:pt x="267" y="1077"/>
                  </a:lnTo>
                  <a:lnTo>
                    <a:pt x="354" y="1171"/>
                  </a:lnTo>
                  <a:lnTo>
                    <a:pt x="530" y="1306"/>
                  </a:lnTo>
                  <a:lnTo>
                    <a:pt x="557" y="1458"/>
                  </a:lnTo>
                  <a:lnTo>
                    <a:pt x="591" y="1673"/>
                  </a:lnTo>
                  <a:lnTo>
                    <a:pt x="764" y="1873"/>
                  </a:lnTo>
                  <a:lnTo>
                    <a:pt x="1673" y="1815"/>
                  </a:lnTo>
                  <a:lnTo>
                    <a:pt x="1621" y="1527"/>
                  </a:lnTo>
                  <a:lnTo>
                    <a:pt x="1703" y="1091"/>
                  </a:lnTo>
                  <a:lnTo>
                    <a:pt x="1699" y="970"/>
                  </a:lnTo>
                  <a:lnTo>
                    <a:pt x="1834" y="627"/>
                  </a:lnTo>
                  <a:lnTo>
                    <a:pt x="1798" y="615"/>
                  </a:lnTo>
                  <a:lnTo>
                    <a:pt x="1716" y="810"/>
                  </a:lnTo>
                  <a:lnTo>
                    <a:pt x="1642" y="822"/>
                  </a:lnTo>
                  <a:lnTo>
                    <a:pt x="1609" y="907"/>
                  </a:lnTo>
                  <a:lnTo>
                    <a:pt x="1532" y="964"/>
                  </a:lnTo>
                  <a:lnTo>
                    <a:pt x="1588" y="781"/>
                  </a:lnTo>
                  <a:lnTo>
                    <a:pt x="1642" y="712"/>
                  </a:lnTo>
                  <a:lnTo>
                    <a:pt x="1546" y="452"/>
                  </a:lnTo>
                  <a:lnTo>
                    <a:pt x="1477" y="432"/>
                  </a:lnTo>
                  <a:lnTo>
                    <a:pt x="1451" y="371"/>
                  </a:lnTo>
                  <a:lnTo>
                    <a:pt x="741" y="152"/>
                  </a:lnTo>
                  <a:lnTo>
                    <a:pt x="655" y="111"/>
                  </a:lnTo>
                  <a:lnTo>
                    <a:pt x="603" y="150"/>
                  </a:lnTo>
                  <a:lnTo>
                    <a:pt x="585" y="140"/>
                  </a:lnTo>
                  <a:lnTo>
                    <a:pt x="615" y="63"/>
                  </a:lnTo>
                  <a:lnTo>
                    <a:pt x="631" y="10"/>
                  </a:lnTo>
                  <a:lnTo>
                    <a:pt x="606" y="0"/>
                  </a:lnTo>
                  <a:lnTo>
                    <a:pt x="316" y="122"/>
                  </a:lnTo>
                  <a:lnTo>
                    <a:pt x="285" y="123"/>
                  </a:lnTo>
                  <a:lnTo>
                    <a:pt x="227" y="97"/>
                  </a:lnTo>
                  <a:lnTo>
                    <a:pt x="173" y="133"/>
                  </a:lnTo>
                  <a:lnTo>
                    <a:pt x="183" y="349"/>
                  </a:lnTo>
                  <a:lnTo>
                    <a:pt x="0" y="567"/>
                  </a:lnTo>
                  <a:lnTo>
                    <a:pt x="51" y="713"/>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Freeform 29">
              <a:extLst>
                <a:ext uri="{FF2B5EF4-FFF2-40B4-BE49-F238E27FC236}">
                  <a16:creationId xmlns:a16="http://schemas.microsoft.com/office/drawing/2014/main" id="{C110BE8B-3225-465A-82D8-B73D99770405}"/>
                </a:ext>
              </a:extLst>
            </p:cNvPr>
            <p:cNvSpPr>
              <a:spLocks noChangeAspect="1"/>
            </p:cNvSpPr>
            <p:nvPr/>
          </p:nvSpPr>
          <p:spPr bwMode="auto">
            <a:xfrm>
              <a:off x="9526024" y="1125905"/>
              <a:ext cx="198952" cy="377721"/>
            </a:xfrm>
            <a:custGeom>
              <a:avLst/>
              <a:gdLst>
                <a:gd name="T0" fmla="*/ 8352 w 1359"/>
                <a:gd name="T1" fmla="*/ 365590 h 2380"/>
                <a:gd name="T2" fmla="*/ 55124 w 1359"/>
                <a:gd name="T3" fmla="*/ 252582 h 2380"/>
                <a:gd name="T4" fmla="*/ 40759 w 1359"/>
                <a:gd name="T5" fmla="*/ 208801 h 2380"/>
                <a:gd name="T6" fmla="*/ 117933 w 1359"/>
                <a:gd name="T7" fmla="*/ 142195 h 2380"/>
                <a:gd name="T8" fmla="*/ 134303 w 1359"/>
                <a:gd name="T9" fmla="*/ 92426 h 2380"/>
                <a:gd name="T10" fmla="*/ 77508 w 1359"/>
                <a:gd name="T11" fmla="*/ 21703 h 2380"/>
                <a:gd name="T12" fmla="*/ 381194 w 1359"/>
                <a:gd name="T13" fmla="*/ 0 h 2380"/>
                <a:gd name="T14" fmla="*/ 387876 w 1359"/>
                <a:gd name="T15" fmla="*/ 53510 h 2380"/>
                <a:gd name="T16" fmla="*/ 419614 w 1359"/>
                <a:gd name="T17" fmla="*/ 118994 h 2380"/>
                <a:gd name="T18" fmla="*/ 445005 w 1359"/>
                <a:gd name="T19" fmla="*/ 458390 h 2380"/>
                <a:gd name="T20" fmla="*/ 439659 w 1359"/>
                <a:gd name="T21" fmla="*/ 528739 h 2380"/>
                <a:gd name="T22" fmla="*/ 454025 w 1359"/>
                <a:gd name="T23" fmla="*/ 569901 h 2380"/>
                <a:gd name="T24" fmla="*/ 436318 w 1359"/>
                <a:gd name="T25" fmla="*/ 646237 h 2380"/>
                <a:gd name="T26" fmla="*/ 412598 w 1359"/>
                <a:gd name="T27" fmla="*/ 681037 h 2380"/>
                <a:gd name="T28" fmla="*/ 400571 w 1359"/>
                <a:gd name="T29" fmla="*/ 735296 h 2380"/>
                <a:gd name="T30" fmla="*/ 414269 w 1359"/>
                <a:gd name="T31" fmla="*/ 754005 h 2380"/>
                <a:gd name="T32" fmla="*/ 402576 w 1359"/>
                <a:gd name="T33" fmla="*/ 785064 h 2380"/>
                <a:gd name="T34" fmla="*/ 408255 w 1359"/>
                <a:gd name="T35" fmla="*/ 797786 h 2380"/>
                <a:gd name="T36" fmla="*/ 371839 w 1359"/>
                <a:gd name="T37" fmla="*/ 812754 h 2380"/>
                <a:gd name="T38" fmla="*/ 364824 w 1359"/>
                <a:gd name="T39" fmla="*/ 869632 h 2380"/>
                <a:gd name="T40" fmla="*/ 313040 w 1359"/>
                <a:gd name="T41" fmla="*/ 850548 h 2380"/>
                <a:gd name="T42" fmla="*/ 285645 w 1359"/>
                <a:gd name="T43" fmla="*/ 890587 h 2380"/>
                <a:gd name="T44" fmla="*/ 270611 w 1359"/>
                <a:gd name="T45" fmla="*/ 887593 h 2380"/>
                <a:gd name="T46" fmla="*/ 251902 w 1359"/>
                <a:gd name="T47" fmla="*/ 850548 h 2380"/>
                <a:gd name="T48" fmla="*/ 223505 w 1359"/>
                <a:gd name="T49" fmla="*/ 764109 h 2380"/>
                <a:gd name="T50" fmla="*/ 155017 w 1359"/>
                <a:gd name="T51" fmla="*/ 717708 h 2380"/>
                <a:gd name="T52" fmla="*/ 141987 w 1359"/>
                <a:gd name="T53" fmla="*/ 672431 h 2380"/>
                <a:gd name="T54" fmla="*/ 163369 w 1359"/>
                <a:gd name="T55" fmla="*/ 603953 h 2380"/>
                <a:gd name="T56" fmla="*/ 145328 w 1359"/>
                <a:gd name="T57" fmla="*/ 589733 h 2380"/>
                <a:gd name="T58" fmla="*/ 100226 w 1359"/>
                <a:gd name="T59" fmla="*/ 590482 h 2380"/>
                <a:gd name="T60" fmla="*/ 91874 w 1359"/>
                <a:gd name="T61" fmla="*/ 546701 h 2380"/>
                <a:gd name="T62" fmla="*/ 17707 w 1359"/>
                <a:gd name="T63" fmla="*/ 462132 h 2380"/>
                <a:gd name="T64" fmla="*/ 0 w 1359"/>
                <a:gd name="T65" fmla="*/ 392532 h 2380"/>
                <a:gd name="T66" fmla="*/ 8352 w 1359"/>
                <a:gd name="T67" fmla="*/ 365590 h 2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59" h="2380">
                  <a:moveTo>
                    <a:pt x="25" y="977"/>
                  </a:moveTo>
                  <a:lnTo>
                    <a:pt x="165" y="675"/>
                  </a:lnTo>
                  <a:lnTo>
                    <a:pt x="122" y="558"/>
                  </a:lnTo>
                  <a:lnTo>
                    <a:pt x="353" y="380"/>
                  </a:lnTo>
                  <a:lnTo>
                    <a:pt x="402" y="247"/>
                  </a:lnTo>
                  <a:lnTo>
                    <a:pt x="232" y="58"/>
                  </a:lnTo>
                  <a:lnTo>
                    <a:pt x="1141" y="0"/>
                  </a:lnTo>
                  <a:lnTo>
                    <a:pt x="1161" y="143"/>
                  </a:lnTo>
                  <a:lnTo>
                    <a:pt x="1256" y="318"/>
                  </a:lnTo>
                  <a:lnTo>
                    <a:pt x="1332" y="1225"/>
                  </a:lnTo>
                  <a:lnTo>
                    <a:pt x="1316" y="1413"/>
                  </a:lnTo>
                  <a:lnTo>
                    <a:pt x="1359" y="1523"/>
                  </a:lnTo>
                  <a:lnTo>
                    <a:pt x="1306" y="1727"/>
                  </a:lnTo>
                  <a:lnTo>
                    <a:pt x="1235" y="1820"/>
                  </a:lnTo>
                  <a:lnTo>
                    <a:pt x="1199" y="1965"/>
                  </a:lnTo>
                  <a:lnTo>
                    <a:pt x="1240" y="2015"/>
                  </a:lnTo>
                  <a:lnTo>
                    <a:pt x="1205" y="2098"/>
                  </a:lnTo>
                  <a:lnTo>
                    <a:pt x="1222" y="2132"/>
                  </a:lnTo>
                  <a:lnTo>
                    <a:pt x="1113" y="2172"/>
                  </a:lnTo>
                  <a:lnTo>
                    <a:pt x="1092" y="2324"/>
                  </a:lnTo>
                  <a:lnTo>
                    <a:pt x="937" y="2273"/>
                  </a:lnTo>
                  <a:lnTo>
                    <a:pt x="855" y="2380"/>
                  </a:lnTo>
                  <a:lnTo>
                    <a:pt x="810" y="2372"/>
                  </a:lnTo>
                  <a:lnTo>
                    <a:pt x="754" y="2273"/>
                  </a:lnTo>
                  <a:lnTo>
                    <a:pt x="669" y="2042"/>
                  </a:lnTo>
                  <a:lnTo>
                    <a:pt x="464" y="1918"/>
                  </a:lnTo>
                  <a:lnTo>
                    <a:pt x="425" y="1797"/>
                  </a:lnTo>
                  <a:lnTo>
                    <a:pt x="489" y="1614"/>
                  </a:lnTo>
                  <a:lnTo>
                    <a:pt x="435" y="1576"/>
                  </a:lnTo>
                  <a:lnTo>
                    <a:pt x="300" y="1578"/>
                  </a:lnTo>
                  <a:lnTo>
                    <a:pt x="275" y="1461"/>
                  </a:lnTo>
                  <a:lnTo>
                    <a:pt x="53" y="1235"/>
                  </a:lnTo>
                  <a:lnTo>
                    <a:pt x="0" y="1049"/>
                  </a:lnTo>
                  <a:lnTo>
                    <a:pt x="25" y="977"/>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30">
              <a:extLst>
                <a:ext uri="{FF2B5EF4-FFF2-40B4-BE49-F238E27FC236}">
                  <a16:creationId xmlns:a16="http://schemas.microsoft.com/office/drawing/2014/main" id="{FBDBE57E-099F-4F6A-A255-BA53F7D52728}"/>
                </a:ext>
              </a:extLst>
            </p:cNvPr>
            <p:cNvSpPr>
              <a:spLocks noChangeAspect="1"/>
            </p:cNvSpPr>
            <p:nvPr/>
          </p:nvSpPr>
          <p:spPr bwMode="auto">
            <a:xfrm>
              <a:off x="9702020" y="1160242"/>
              <a:ext cx="157909" cy="283460"/>
            </a:xfrm>
            <a:custGeom>
              <a:avLst/>
              <a:gdLst>
                <a:gd name="T0" fmla="*/ 11755 w 1073"/>
                <a:gd name="T1" fmla="*/ 668338 h 1790"/>
                <a:gd name="T2" fmla="*/ 21494 w 1073"/>
                <a:gd name="T3" fmla="*/ 650043 h 1790"/>
                <a:gd name="T4" fmla="*/ 92358 w 1073"/>
                <a:gd name="T5" fmla="*/ 645189 h 1790"/>
                <a:gd name="T6" fmla="*/ 147772 w 1073"/>
                <a:gd name="T7" fmla="*/ 624653 h 1790"/>
                <a:gd name="T8" fmla="*/ 203523 w 1073"/>
                <a:gd name="T9" fmla="*/ 586196 h 1790"/>
                <a:gd name="T10" fmla="*/ 249870 w 1073"/>
                <a:gd name="T11" fmla="*/ 584702 h 1790"/>
                <a:gd name="T12" fmla="*/ 303605 w 1073"/>
                <a:gd name="T13" fmla="*/ 487625 h 1790"/>
                <a:gd name="T14" fmla="*/ 319726 w 1073"/>
                <a:gd name="T15" fmla="*/ 493973 h 1790"/>
                <a:gd name="T16" fmla="*/ 360363 w 1073"/>
                <a:gd name="T17" fmla="*/ 461489 h 1790"/>
                <a:gd name="T18" fmla="*/ 349616 w 1073"/>
                <a:gd name="T19" fmla="*/ 436100 h 1790"/>
                <a:gd name="T20" fmla="*/ 354989 w 1073"/>
                <a:gd name="T21" fmla="*/ 421538 h 1790"/>
                <a:gd name="T22" fmla="*/ 314016 w 1073"/>
                <a:gd name="T23" fmla="*/ 9334 h 1790"/>
                <a:gd name="T24" fmla="*/ 310322 w 1073"/>
                <a:gd name="T25" fmla="*/ 0 h 1790"/>
                <a:gd name="T26" fmla="*/ 95044 w 1073"/>
                <a:gd name="T27" fmla="*/ 26509 h 1790"/>
                <a:gd name="T28" fmla="*/ 54071 w 1073"/>
                <a:gd name="T29" fmla="*/ 50405 h 1790"/>
                <a:gd name="T30" fmla="*/ 19143 w 1073"/>
                <a:gd name="T31" fmla="*/ 37711 h 1790"/>
                <a:gd name="T32" fmla="*/ 44668 w 1073"/>
                <a:gd name="T33" fmla="*/ 376360 h 1790"/>
                <a:gd name="T34" fmla="*/ 39294 w 1073"/>
                <a:gd name="T35" fmla="*/ 446554 h 1790"/>
                <a:gd name="T36" fmla="*/ 53735 w 1073"/>
                <a:gd name="T37" fmla="*/ 487625 h 1790"/>
                <a:gd name="T38" fmla="*/ 35936 w 1073"/>
                <a:gd name="T39" fmla="*/ 563794 h 1790"/>
                <a:gd name="T40" fmla="*/ 12090 w 1073"/>
                <a:gd name="T41" fmla="*/ 598517 h 1790"/>
                <a:gd name="T42" fmla="*/ 0 w 1073"/>
                <a:gd name="T43" fmla="*/ 652656 h 1790"/>
                <a:gd name="T44" fmla="*/ 11755 w 1073"/>
                <a:gd name="T45" fmla="*/ 668338 h 17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3" h="1790">
                  <a:moveTo>
                    <a:pt x="35" y="1790"/>
                  </a:moveTo>
                  <a:lnTo>
                    <a:pt x="64" y="1741"/>
                  </a:lnTo>
                  <a:lnTo>
                    <a:pt x="275" y="1728"/>
                  </a:lnTo>
                  <a:lnTo>
                    <a:pt x="440" y="1673"/>
                  </a:lnTo>
                  <a:lnTo>
                    <a:pt x="606" y="1570"/>
                  </a:lnTo>
                  <a:lnTo>
                    <a:pt x="744" y="1566"/>
                  </a:lnTo>
                  <a:lnTo>
                    <a:pt x="904" y="1306"/>
                  </a:lnTo>
                  <a:lnTo>
                    <a:pt x="952" y="1323"/>
                  </a:lnTo>
                  <a:lnTo>
                    <a:pt x="1073" y="1236"/>
                  </a:lnTo>
                  <a:lnTo>
                    <a:pt x="1041" y="1168"/>
                  </a:lnTo>
                  <a:lnTo>
                    <a:pt x="1057" y="1129"/>
                  </a:lnTo>
                  <a:lnTo>
                    <a:pt x="935" y="25"/>
                  </a:lnTo>
                  <a:lnTo>
                    <a:pt x="924" y="0"/>
                  </a:lnTo>
                  <a:lnTo>
                    <a:pt x="283" y="71"/>
                  </a:lnTo>
                  <a:lnTo>
                    <a:pt x="161" y="135"/>
                  </a:lnTo>
                  <a:lnTo>
                    <a:pt x="57" y="101"/>
                  </a:lnTo>
                  <a:lnTo>
                    <a:pt x="133" y="1008"/>
                  </a:lnTo>
                  <a:lnTo>
                    <a:pt x="117" y="1196"/>
                  </a:lnTo>
                  <a:lnTo>
                    <a:pt x="160" y="1306"/>
                  </a:lnTo>
                  <a:lnTo>
                    <a:pt x="107" y="1510"/>
                  </a:lnTo>
                  <a:lnTo>
                    <a:pt x="36" y="1603"/>
                  </a:lnTo>
                  <a:lnTo>
                    <a:pt x="0" y="1748"/>
                  </a:lnTo>
                  <a:lnTo>
                    <a:pt x="35" y="179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 name="Freeform 31">
              <a:extLst>
                <a:ext uri="{FF2B5EF4-FFF2-40B4-BE49-F238E27FC236}">
                  <a16:creationId xmlns:a16="http://schemas.microsoft.com/office/drawing/2014/main" id="{1F1F63DA-6267-4A2E-80A5-EFA3FB806D3A}"/>
                </a:ext>
              </a:extLst>
            </p:cNvPr>
            <p:cNvSpPr>
              <a:spLocks noChangeAspect="1"/>
            </p:cNvSpPr>
            <p:nvPr/>
          </p:nvSpPr>
          <p:spPr bwMode="auto">
            <a:xfrm>
              <a:off x="9642890" y="1337995"/>
              <a:ext cx="369382" cy="197277"/>
            </a:xfrm>
            <a:custGeom>
              <a:avLst/>
              <a:gdLst>
                <a:gd name="T0" fmla="*/ 6048 w 2509"/>
                <a:gd name="T1" fmla="*/ 441732 h 1252"/>
                <a:gd name="T2" fmla="*/ 25870 w 2509"/>
                <a:gd name="T3" fmla="*/ 438017 h 1252"/>
                <a:gd name="T4" fmla="*/ 30910 w 2509"/>
                <a:gd name="T5" fmla="*/ 390092 h 1252"/>
                <a:gd name="T6" fmla="*/ 18815 w 2509"/>
                <a:gd name="T7" fmla="*/ 386377 h 1252"/>
                <a:gd name="T8" fmla="*/ 46365 w 2509"/>
                <a:gd name="T9" fmla="*/ 346624 h 1252"/>
                <a:gd name="T10" fmla="*/ 98441 w 2509"/>
                <a:gd name="T11" fmla="*/ 365572 h 1252"/>
                <a:gd name="T12" fmla="*/ 105496 w 2509"/>
                <a:gd name="T13" fmla="*/ 309101 h 1252"/>
                <a:gd name="T14" fmla="*/ 142118 w 2509"/>
                <a:gd name="T15" fmla="*/ 294241 h 1252"/>
                <a:gd name="T16" fmla="*/ 136406 w 2509"/>
                <a:gd name="T17" fmla="*/ 281609 h 1252"/>
                <a:gd name="T18" fmla="*/ 155893 w 2509"/>
                <a:gd name="T19" fmla="*/ 229597 h 1252"/>
                <a:gd name="T20" fmla="*/ 226783 w 2509"/>
                <a:gd name="T21" fmla="*/ 224767 h 1252"/>
                <a:gd name="T22" fmla="*/ 282219 w 2509"/>
                <a:gd name="T23" fmla="*/ 204334 h 1252"/>
                <a:gd name="T24" fmla="*/ 319512 w 2509"/>
                <a:gd name="T25" fmla="*/ 178328 h 1252"/>
                <a:gd name="T26" fmla="*/ 337991 w 2509"/>
                <a:gd name="T27" fmla="*/ 166068 h 1252"/>
                <a:gd name="T28" fmla="*/ 384356 w 2509"/>
                <a:gd name="T29" fmla="*/ 164582 h 1252"/>
                <a:gd name="T30" fmla="*/ 438112 w 2509"/>
                <a:gd name="T31" fmla="*/ 67987 h 1252"/>
                <a:gd name="T32" fmla="*/ 454239 w 2509"/>
                <a:gd name="T33" fmla="*/ 74303 h 1252"/>
                <a:gd name="T34" fmla="*/ 494892 w 2509"/>
                <a:gd name="T35" fmla="*/ 41981 h 1252"/>
                <a:gd name="T36" fmla="*/ 484140 w 2509"/>
                <a:gd name="T37" fmla="*/ 16718 h 1252"/>
                <a:gd name="T38" fmla="*/ 489516 w 2509"/>
                <a:gd name="T39" fmla="*/ 2229 h 1252"/>
                <a:gd name="T40" fmla="*/ 525465 w 2509"/>
                <a:gd name="T41" fmla="*/ 0 h 1252"/>
                <a:gd name="T42" fmla="*/ 549320 w 2509"/>
                <a:gd name="T43" fmla="*/ 10031 h 1252"/>
                <a:gd name="T44" fmla="*/ 622898 w 2509"/>
                <a:gd name="T45" fmla="*/ 56842 h 1252"/>
                <a:gd name="T46" fmla="*/ 674302 w 2509"/>
                <a:gd name="T47" fmla="*/ 54613 h 1252"/>
                <a:gd name="T48" fmla="*/ 699165 w 2509"/>
                <a:gd name="T49" fmla="*/ 36780 h 1252"/>
                <a:gd name="T50" fmla="*/ 756952 w 2509"/>
                <a:gd name="T51" fmla="*/ 76161 h 1252"/>
                <a:gd name="T52" fmla="*/ 776103 w 2509"/>
                <a:gd name="T53" fmla="*/ 152693 h 1252"/>
                <a:gd name="T54" fmla="*/ 842962 w 2509"/>
                <a:gd name="T55" fmla="*/ 206563 h 1252"/>
                <a:gd name="T56" fmla="*/ 810372 w 2509"/>
                <a:gd name="T57" fmla="*/ 247801 h 1252"/>
                <a:gd name="T58" fmla="*/ 752921 w 2509"/>
                <a:gd name="T59" fmla="*/ 308358 h 1252"/>
                <a:gd name="T60" fmla="*/ 752249 w 2509"/>
                <a:gd name="T61" fmla="*/ 322476 h 1252"/>
                <a:gd name="T62" fmla="*/ 668927 w 2509"/>
                <a:gd name="T63" fmla="*/ 381175 h 1252"/>
                <a:gd name="T64" fmla="*/ 202929 w 2509"/>
                <a:gd name="T65" fmla="*/ 429101 h 1252"/>
                <a:gd name="T66" fmla="*/ 153541 w 2509"/>
                <a:gd name="T67" fmla="*/ 426129 h 1252"/>
                <a:gd name="T68" fmla="*/ 155557 w 2509"/>
                <a:gd name="T69" fmla="*/ 452878 h 1252"/>
                <a:gd name="T70" fmla="*/ 0 w 2509"/>
                <a:gd name="T71" fmla="*/ 465138 h 1252"/>
                <a:gd name="T72" fmla="*/ 6048 w 2509"/>
                <a:gd name="T73" fmla="*/ 441732 h 12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9" h="1252">
                  <a:moveTo>
                    <a:pt x="18" y="1189"/>
                  </a:moveTo>
                  <a:lnTo>
                    <a:pt x="77" y="1179"/>
                  </a:lnTo>
                  <a:lnTo>
                    <a:pt x="92" y="1050"/>
                  </a:lnTo>
                  <a:lnTo>
                    <a:pt x="56" y="1040"/>
                  </a:lnTo>
                  <a:lnTo>
                    <a:pt x="138" y="933"/>
                  </a:lnTo>
                  <a:lnTo>
                    <a:pt x="293" y="984"/>
                  </a:lnTo>
                  <a:lnTo>
                    <a:pt x="314" y="832"/>
                  </a:lnTo>
                  <a:lnTo>
                    <a:pt x="423" y="792"/>
                  </a:lnTo>
                  <a:lnTo>
                    <a:pt x="406" y="758"/>
                  </a:lnTo>
                  <a:lnTo>
                    <a:pt x="464" y="618"/>
                  </a:lnTo>
                  <a:lnTo>
                    <a:pt x="675" y="605"/>
                  </a:lnTo>
                  <a:lnTo>
                    <a:pt x="840" y="550"/>
                  </a:lnTo>
                  <a:lnTo>
                    <a:pt x="951" y="480"/>
                  </a:lnTo>
                  <a:lnTo>
                    <a:pt x="1006" y="447"/>
                  </a:lnTo>
                  <a:lnTo>
                    <a:pt x="1144" y="443"/>
                  </a:lnTo>
                  <a:lnTo>
                    <a:pt x="1304" y="183"/>
                  </a:lnTo>
                  <a:lnTo>
                    <a:pt x="1352" y="200"/>
                  </a:lnTo>
                  <a:lnTo>
                    <a:pt x="1473" y="113"/>
                  </a:lnTo>
                  <a:lnTo>
                    <a:pt x="1441" y="45"/>
                  </a:lnTo>
                  <a:lnTo>
                    <a:pt x="1457" y="6"/>
                  </a:lnTo>
                  <a:lnTo>
                    <a:pt x="1564" y="0"/>
                  </a:lnTo>
                  <a:lnTo>
                    <a:pt x="1635" y="27"/>
                  </a:lnTo>
                  <a:lnTo>
                    <a:pt x="1854" y="153"/>
                  </a:lnTo>
                  <a:lnTo>
                    <a:pt x="2007" y="147"/>
                  </a:lnTo>
                  <a:lnTo>
                    <a:pt x="2081" y="99"/>
                  </a:lnTo>
                  <a:lnTo>
                    <a:pt x="2253" y="205"/>
                  </a:lnTo>
                  <a:lnTo>
                    <a:pt x="2310" y="411"/>
                  </a:lnTo>
                  <a:lnTo>
                    <a:pt x="2509" y="556"/>
                  </a:lnTo>
                  <a:lnTo>
                    <a:pt x="2412" y="667"/>
                  </a:lnTo>
                  <a:lnTo>
                    <a:pt x="2241" y="830"/>
                  </a:lnTo>
                  <a:lnTo>
                    <a:pt x="2239" y="868"/>
                  </a:lnTo>
                  <a:lnTo>
                    <a:pt x="1991" y="1026"/>
                  </a:lnTo>
                  <a:lnTo>
                    <a:pt x="604" y="1155"/>
                  </a:lnTo>
                  <a:lnTo>
                    <a:pt x="457" y="1147"/>
                  </a:lnTo>
                  <a:lnTo>
                    <a:pt x="463" y="1219"/>
                  </a:lnTo>
                  <a:lnTo>
                    <a:pt x="0" y="1252"/>
                  </a:lnTo>
                  <a:lnTo>
                    <a:pt x="18" y="118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Freeform 32">
              <a:extLst>
                <a:ext uri="{FF2B5EF4-FFF2-40B4-BE49-F238E27FC236}">
                  <a16:creationId xmlns:a16="http://schemas.microsoft.com/office/drawing/2014/main" id="{63245FFF-B6C1-4556-A07F-E3D966A23555}"/>
                </a:ext>
              </a:extLst>
            </p:cNvPr>
            <p:cNvSpPr>
              <a:spLocks noChangeAspect="1"/>
            </p:cNvSpPr>
            <p:nvPr/>
          </p:nvSpPr>
          <p:spPr bwMode="auto">
            <a:xfrm>
              <a:off x="9603935" y="1488141"/>
              <a:ext cx="433380" cy="152839"/>
            </a:xfrm>
            <a:custGeom>
              <a:avLst/>
              <a:gdLst>
                <a:gd name="T0" fmla="*/ 17092 w 2951"/>
                <a:gd name="T1" fmla="*/ 297030 h 973"/>
                <a:gd name="T2" fmla="*/ 11060 w 2951"/>
                <a:gd name="T3" fmla="*/ 292215 h 973"/>
                <a:gd name="T4" fmla="*/ 40217 w 2951"/>
                <a:gd name="T5" fmla="*/ 267772 h 973"/>
                <a:gd name="T6" fmla="*/ 67364 w 2951"/>
                <a:gd name="T7" fmla="*/ 210365 h 973"/>
                <a:gd name="T8" fmla="*/ 58650 w 2951"/>
                <a:gd name="T9" fmla="*/ 198144 h 973"/>
                <a:gd name="T10" fmla="*/ 71386 w 2951"/>
                <a:gd name="T11" fmla="*/ 171477 h 973"/>
                <a:gd name="T12" fmla="*/ 72726 w 2951"/>
                <a:gd name="T13" fmla="*/ 139256 h 973"/>
                <a:gd name="T14" fmla="*/ 91159 w 2951"/>
                <a:gd name="T15" fmla="*/ 117034 h 973"/>
                <a:gd name="T16" fmla="*/ 246331 w 2951"/>
                <a:gd name="T17" fmla="*/ 104812 h 973"/>
                <a:gd name="T18" fmla="*/ 244320 w 2951"/>
                <a:gd name="T19" fmla="*/ 78146 h 973"/>
                <a:gd name="T20" fmla="*/ 293587 w 2951"/>
                <a:gd name="T21" fmla="*/ 81109 h 973"/>
                <a:gd name="T22" fmla="*/ 758432 w 2951"/>
                <a:gd name="T23" fmla="*/ 33333 h 973"/>
                <a:gd name="T24" fmla="*/ 989012 w 2951"/>
                <a:gd name="T25" fmla="*/ 0 h 973"/>
                <a:gd name="T26" fmla="*/ 948124 w 2951"/>
                <a:gd name="T27" fmla="*/ 85924 h 973"/>
                <a:gd name="T28" fmla="*/ 884112 w 2951"/>
                <a:gd name="T29" fmla="*/ 101109 h 973"/>
                <a:gd name="T30" fmla="*/ 855624 w 2951"/>
                <a:gd name="T31" fmla="*/ 145182 h 973"/>
                <a:gd name="T32" fmla="*/ 743016 w 2951"/>
                <a:gd name="T33" fmla="*/ 217032 h 973"/>
                <a:gd name="T34" fmla="*/ 736313 w 2951"/>
                <a:gd name="T35" fmla="*/ 245179 h 973"/>
                <a:gd name="T36" fmla="*/ 707155 w 2951"/>
                <a:gd name="T37" fmla="*/ 260364 h 973"/>
                <a:gd name="T38" fmla="*/ 707490 w 2951"/>
                <a:gd name="T39" fmla="*/ 295178 h 973"/>
                <a:gd name="T40" fmla="*/ 555000 w 2951"/>
                <a:gd name="T41" fmla="*/ 314808 h 973"/>
                <a:gd name="T42" fmla="*/ 248342 w 2951"/>
                <a:gd name="T43" fmla="*/ 344066 h 973"/>
                <a:gd name="T44" fmla="*/ 0 w 2951"/>
                <a:gd name="T45" fmla="*/ 360362 h 973"/>
                <a:gd name="T46" fmla="*/ 17092 w 2951"/>
                <a:gd name="T47" fmla="*/ 297030 h 9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51" h="973">
                  <a:moveTo>
                    <a:pt x="51" y="802"/>
                  </a:moveTo>
                  <a:lnTo>
                    <a:pt x="33" y="789"/>
                  </a:lnTo>
                  <a:lnTo>
                    <a:pt x="120" y="723"/>
                  </a:lnTo>
                  <a:lnTo>
                    <a:pt x="201" y="568"/>
                  </a:lnTo>
                  <a:lnTo>
                    <a:pt x="175" y="535"/>
                  </a:lnTo>
                  <a:lnTo>
                    <a:pt x="213" y="463"/>
                  </a:lnTo>
                  <a:lnTo>
                    <a:pt x="217" y="376"/>
                  </a:lnTo>
                  <a:lnTo>
                    <a:pt x="272" y="316"/>
                  </a:lnTo>
                  <a:lnTo>
                    <a:pt x="735" y="283"/>
                  </a:lnTo>
                  <a:lnTo>
                    <a:pt x="729" y="211"/>
                  </a:lnTo>
                  <a:lnTo>
                    <a:pt x="876" y="219"/>
                  </a:lnTo>
                  <a:lnTo>
                    <a:pt x="2263" y="90"/>
                  </a:lnTo>
                  <a:lnTo>
                    <a:pt x="2951" y="0"/>
                  </a:lnTo>
                  <a:lnTo>
                    <a:pt x="2829" y="232"/>
                  </a:lnTo>
                  <a:lnTo>
                    <a:pt x="2638" y="273"/>
                  </a:lnTo>
                  <a:lnTo>
                    <a:pt x="2553" y="392"/>
                  </a:lnTo>
                  <a:lnTo>
                    <a:pt x="2217" y="586"/>
                  </a:lnTo>
                  <a:lnTo>
                    <a:pt x="2197" y="662"/>
                  </a:lnTo>
                  <a:lnTo>
                    <a:pt x="2110" y="703"/>
                  </a:lnTo>
                  <a:lnTo>
                    <a:pt x="2111" y="797"/>
                  </a:lnTo>
                  <a:lnTo>
                    <a:pt x="1656" y="850"/>
                  </a:lnTo>
                  <a:lnTo>
                    <a:pt x="741" y="929"/>
                  </a:lnTo>
                  <a:lnTo>
                    <a:pt x="0" y="973"/>
                  </a:lnTo>
                  <a:lnTo>
                    <a:pt x="51" y="802"/>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Freeform 33">
              <a:extLst>
                <a:ext uri="{FF2B5EF4-FFF2-40B4-BE49-F238E27FC236}">
                  <a16:creationId xmlns:a16="http://schemas.microsoft.com/office/drawing/2014/main" id="{9AE97329-75E9-4920-9894-3A7170F2BB80}"/>
                </a:ext>
              </a:extLst>
            </p:cNvPr>
            <p:cNvSpPr>
              <a:spLocks noChangeAspect="1"/>
            </p:cNvSpPr>
            <p:nvPr/>
          </p:nvSpPr>
          <p:spPr bwMode="auto">
            <a:xfrm>
              <a:off x="9544110" y="1633573"/>
              <a:ext cx="179474" cy="330590"/>
            </a:xfrm>
            <a:custGeom>
              <a:avLst/>
              <a:gdLst>
                <a:gd name="T0" fmla="*/ 27706 w 1227"/>
                <a:gd name="T1" fmla="*/ 544870 h 2070"/>
                <a:gd name="T2" fmla="*/ 67762 w 1227"/>
                <a:gd name="T3" fmla="*/ 484245 h 2070"/>
                <a:gd name="T4" fmla="*/ 55077 w 1227"/>
                <a:gd name="T5" fmla="*/ 468054 h 2070"/>
                <a:gd name="T6" fmla="*/ 40390 w 1227"/>
                <a:gd name="T7" fmla="*/ 342662 h 2070"/>
                <a:gd name="T8" fmla="*/ 33046 w 1227"/>
                <a:gd name="T9" fmla="*/ 255302 h 2070"/>
                <a:gd name="T10" fmla="*/ 61753 w 1227"/>
                <a:gd name="T11" fmla="*/ 160411 h 2070"/>
                <a:gd name="T12" fmla="*/ 105815 w 1227"/>
                <a:gd name="T13" fmla="*/ 94891 h 2070"/>
                <a:gd name="T14" fmla="*/ 102811 w 1227"/>
                <a:gd name="T15" fmla="*/ 76440 h 2070"/>
                <a:gd name="T16" fmla="*/ 134856 w 1227"/>
                <a:gd name="T17" fmla="*/ 16568 h 2070"/>
                <a:gd name="T18" fmla="*/ 382203 w 1227"/>
                <a:gd name="T19" fmla="*/ 0 h 2070"/>
                <a:gd name="T20" fmla="*/ 393553 w 1227"/>
                <a:gd name="T21" fmla="*/ 14686 h 2070"/>
                <a:gd name="T22" fmla="*/ 382203 w 1227"/>
                <a:gd name="T23" fmla="*/ 498554 h 2070"/>
                <a:gd name="T24" fmla="*/ 409575 w 1227"/>
                <a:gd name="T25" fmla="*/ 732770 h 2070"/>
                <a:gd name="T26" fmla="*/ 399227 w 1227"/>
                <a:gd name="T27" fmla="*/ 743313 h 2070"/>
                <a:gd name="T28" fmla="*/ 346486 w 1227"/>
                <a:gd name="T29" fmla="*/ 730510 h 2070"/>
                <a:gd name="T30" fmla="*/ 266374 w 1227"/>
                <a:gd name="T31" fmla="*/ 779462 h 2070"/>
                <a:gd name="T32" fmla="*/ 225984 w 1227"/>
                <a:gd name="T33" fmla="*/ 704905 h 2070"/>
                <a:gd name="T34" fmla="*/ 232660 w 1227"/>
                <a:gd name="T35" fmla="*/ 651058 h 2070"/>
                <a:gd name="T36" fmla="*/ 0 w 1227"/>
                <a:gd name="T37" fmla="*/ 660848 h 2070"/>
                <a:gd name="T38" fmla="*/ 27706 w 1227"/>
                <a:gd name="T39" fmla="*/ 544870 h 20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27" h="2070">
                  <a:moveTo>
                    <a:pt x="83" y="1447"/>
                  </a:moveTo>
                  <a:lnTo>
                    <a:pt x="203" y="1286"/>
                  </a:lnTo>
                  <a:lnTo>
                    <a:pt x="165" y="1243"/>
                  </a:lnTo>
                  <a:lnTo>
                    <a:pt x="121" y="910"/>
                  </a:lnTo>
                  <a:lnTo>
                    <a:pt x="99" y="678"/>
                  </a:lnTo>
                  <a:lnTo>
                    <a:pt x="185" y="426"/>
                  </a:lnTo>
                  <a:lnTo>
                    <a:pt x="317" y="252"/>
                  </a:lnTo>
                  <a:lnTo>
                    <a:pt x="308" y="203"/>
                  </a:lnTo>
                  <a:lnTo>
                    <a:pt x="404" y="44"/>
                  </a:lnTo>
                  <a:lnTo>
                    <a:pt x="1145" y="0"/>
                  </a:lnTo>
                  <a:lnTo>
                    <a:pt x="1179" y="39"/>
                  </a:lnTo>
                  <a:lnTo>
                    <a:pt x="1145" y="1324"/>
                  </a:lnTo>
                  <a:lnTo>
                    <a:pt x="1227" y="1946"/>
                  </a:lnTo>
                  <a:lnTo>
                    <a:pt x="1196" y="1974"/>
                  </a:lnTo>
                  <a:lnTo>
                    <a:pt x="1038" y="1940"/>
                  </a:lnTo>
                  <a:lnTo>
                    <a:pt x="798" y="2070"/>
                  </a:lnTo>
                  <a:lnTo>
                    <a:pt x="677" y="1872"/>
                  </a:lnTo>
                  <a:lnTo>
                    <a:pt x="697" y="1729"/>
                  </a:lnTo>
                  <a:lnTo>
                    <a:pt x="0" y="1755"/>
                  </a:lnTo>
                  <a:lnTo>
                    <a:pt x="83" y="144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 name="Freeform 34">
              <a:extLst>
                <a:ext uri="{FF2B5EF4-FFF2-40B4-BE49-F238E27FC236}">
                  <a16:creationId xmlns:a16="http://schemas.microsoft.com/office/drawing/2014/main" id="{01A41593-4DE4-4E7A-8F80-71E333C09BD5}"/>
                </a:ext>
              </a:extLst>
            </p:cNvPr>
            <p:cNvSpPr>
              <a:spLocks noChangeAspect="1"/>
            </p:cNvSpPr>
            <p:nvPr/>
          </p:nvSpPr>
          <p:spPr bwMode="auto">
            <a:xfrm>
              <a:off x="9711759" y="1622801"/>
              <a:ext cx="193387" cy="328571"/>
            </a:xfrm>
            <a:custGeom>
              <a:avLst/>
              <a:gdLst>
                <a:gd name="T0" fmla="*/ 11402 w 1316"/>
                <a:gd name="T1" fmla="*/ 43781 h 2088"/>
                <a:gd name="T2" fmla="*/ 0 w 1316"/>
                <a:gd name="T3" fmla="*/ 520548 h 2088"/>
                <a:gd name="T4" fmla="*/ 27499 w 1316"/>
                <a:gd name="T5" fmla="*/ 751325 h 2088"/>
                <a:gd name="T6" fmla="*/ 59022 w 1316"/>
                <a:gd name="T7" fmla="*/ 759859 h 2088"/>
                <a:gd name="T8" fmla="*/ 85180 w 1316"/>
                <a:gd name="T9" fmla="*/ 740937 h 2088"/>
                <a:gd name="T10" fmla="*/ 102283 w 1316"/>
                <a:gd name="T11" fmla="*/ 758746 h 2088"/>
                <a:gd name="T12" fmla="*/ 77131 w 1316"/>
                <a:gd name="T13" fmla="*/ 774700 h 2088"/>
                <a:gd name="T14" fmla="*/ 138501 w 1316"/>
                <a:gd name="T15" fmla="*/ 757633 h 2088"/>
                <a:gd name="T16" fmla="*/ 151244 w 1316"/>
                <a:gd name="T17" fmla="*/ 735742 h 2088"/>
                <a:gd name="T18" fmla="*/ 141854 w 1316"/>
                <a:gd name="T19" fmla="*/ 723128 h 2088"/>
                <a:gd name="T20" fmla="*/ 146885 w 1316"/>
                <a:gd name="T21" fmla="*/ 703834 h 2088"/>
                <a:gd name="T22" fmla="*/ 117709 w 1316"/>
                <a:gd name="T23" fmla="*/ 673781 h 2088"/>
                <a:gd name="T24" fmla="*/ 118715 w 1316"/>
                <a:gd name="T25" fmla="*/ 648923 h 2088"/>
                <a:gd name="T26" fmla="*/ 441325 w 1316"/>
                <a:gd name="T27" fmla="*/ 617756 h 2088"/>
                <a:gd name="T28" fmla="*/ 414161 w 1316"/>
                <a:gd name="T29" fmla="*/ 496060 h 2088"/>
                <a:gd name="T30" fmla="*/ 431935 w 1316"/>
                <a:gd name="T31" fmla="*/ 422597 h 2088"/>
                <a:gd name="T32" fmla="*/ 390016 w 1316"/>
                <a:gd name="T33" fmla="*/ 326873 h 2088"/>
                <a:gd name="T34" fmla="*/ 306848 w 1316"/>
                <a:gd name="T35" fmla="*/ 0 h 2088"/>
                <a:gd name="T36" fmla="*/ 0 w 1316"/>
                <a:gd name="T37" fmla="*/ 29311 h 2088"/>
                <a:gd name="T38" fmla="*/ 11402 w 1316"/>
                <a:gd name="T39" fmla="*/ 43781 h 20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16" h="2088">
                  <a:moveTo>
                    <a:pt x="34" y="118"/>
                  </a:moveTo>
                  <a:lnTo>
                    <a:pt x="0" y="1403"/>
                  </a:lnTo>
                  <a:lnTo>
                    <a:pt x="82" y="2025"/>
                  </a:lnTo>
                  <a:lnTo>
                    <a:pt x="176" y="2048"/>
                  </a:lnTo>
                  <a:lnTo>
                    <a:pt x="254" y="1997"/>
                  </a:lnTo>
                  <a:lnTo>
                    <a:pt x="305" y="2045"/>
                  </a:lnTo>
                  <a:lnTo>
                    <a:pt x="230" y="2088"/>
                  </a:lnTo>
                  <a:lnTo>
                    <a:pt x="413" y="2042"/>
                  </a:lnTo>
                  <a:lnTo>
                    <a:pt x="451" y="1983"/>
                  </a:lnTo>
                  <a:lnTo>
                    <a:pt x="423" y="1949"/>
                  </a:lnTo>
                  <a:lnTo>
                    <a:pt x="438" y="1897"/>
                  </a:lnTo>
                  <a:lnTo>
                    <a:pt x="351" y="1816"/>
                  </a:lnTo>
                  <a:lnTo>
                    <a:pt x="354" y="1749"/>
                  </a:lnTo>
                  <a:lnTo>
                    <a:pt x="1316" y="1665"/>
                  </a:lnTo>
                  <a:lnTo>
                    <a:pt x="1235" y="1337"/>
                  </a:lnTo>
                  <a:lnTo>
                    <a:pt x="1288" y="1139"/>
                  </a:lnTo>
                  <a:lnTo>
                    <a:pt x="1163" y="881"/>
                  </a:lnTo>
                  <a:lnTo>
                    <a:pt x="915" y="0"/>
                  </a:lnTo>
                  <a:lnTo>
                    <a:pt x="0" y="79"/>
                  </a:lnTo>
                  <a:lnTo>
                    <a:pt x="34" y="118"/>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35">
              <a:extLst>
                <a:ext uri="{FF2B5EF4-FFF2-40B4-BE49-F238E27FC236}">
                  <a16:creationId xmlns:a16="http://schemas.microsoft.com/office/drawing/2014/main" id="{5E33F09B-4B3E-4A1B-A3AA-9A8ED741D0E8}"/>
                </a:ext>
              </a:extLst>
            </p:cNvPr>
            <p:cNvSpPr>
              <a:spLocks noChangeAspect="1"/>
            </p:cNvSpPr>
            <p:nvPr/>
          </p:nvSpPr>
          <p:spPr bwMode="auto">
            <a:xfrm>
              <a:off x="9846712" y="1605967"/>
              <a:ext cx="273385" cy="301638"/>
            </a:xfrm>
            <a:custGeom>
              <a:avLst/>
              <a:gdLst>
                <a:gd name="T0" fmla="*/ 83140 w 1861"/>
                <a:gd name="T1" fmla="*/ 368133 h 1901"/>
                <a:gd name="T2" fmla="*/ 125046 w 1861"/>
                <a:gd name="T3" fmla="*/ 464656 h 1901"/>
                <a:gd name="T4" fmla="*/ 107278 w 1861"/>
                <a:gd name="T5" fmla="*/ 538731 h 1901"/>
                <a:gd name="T6" fmla="*/ 134433 w 1861"/>
                <a:gd name="T7" fmla="*/ 661442 h 1901"/>
                <a:gd name="T8" fmla="*/ 158235 w 1861"/>
                <a:gd name="T9" fmla="*/ 703718 h 1901"/>
                <a:gd name="T10" fmla="*/ 492137 w 1861"/>
                <a:gd name="T11" fmla="*/ 681645 h 1901"/>
                <a:gd name="T12" fmla="*/ 495490 w 1861"/>
                <a:gd name="T13" fmla="*/ 708207 h 1901"/>
                <a:gd name="T14" fmla="*/ 515940 w 1861"/>
                <a:gd name="T15" fmla="*/ 711200 h 1901"/>
                <a:gd name="T16" fmla="*/ 508229 w 1861"/>
                <a:gd name="T17" fmla="*/ 652089 h 1901"/>
                <a:gd name="T18" fmla="*/ 522309 w 1861"/>
                <a:gd name="T19" fmla="*/ 634880 h 1901"/>
                <a:gd name="T20" fmla="*/ 570584 w 1861"/>
                <a:gd name="T21" fmla="*/ 645355 h 1901"/>
                <a:gd name="T22" fmla="*/ 578630 w 1861"/>
                <a:gd name="T23" fmla="*/ 604576 h 1901"/>
                <a:gd name="T24" fmla="*/ 572596 w 1861"/>
                <a:gd name="T25" fmla="*/ 547336 h 1901"/>
                <a:gd name="T26" fmla="*/ 592710 w 1861"/>
                <a:gd name="T27" fmla="*/ 532371 h 1901"/>
                <a:gd name="T28" fmla="*/ 623888 w 1861"/>
                <a:gd name="T29" fmla="*/ 423503 h 1901"/>
                <a:gd name="T30" fmla="*/ 602097 w 1861"/>
                <a:gd name="T31" fmla="*/ 419387 h 1901"/>
                <a:gd name="T32" fmla="*/ 521304 w 1861"/>
                <a:gd name="T33" fmla="*/ 280589 h 1901"/>
                <a:gd name="T34" fmla="*/ 346977 w 1861"/>
                <a:gd name="T35" fmla="*/ 104379 h 1901"/>
                <a:gd name="T36" fmla="*/ 270206 w 1861"/>
                <a:gd name="T37" fmla="*/ 50506 h 1901"/>
                <a:gd name="T38" fmla="*/ 295349 w 1861"/>
                <a:gd name="T39" fmla="*/ 0 h 1901"/>
                <a:gd name="T40" fmla="*/ 152536 w 1861"/>
                <a:gd name="T41" fmla="*/ 18706 h 1901"/>
                <a:gd name="T42" fmla="*/ 0 w 1861"/>
                <a:gd name="T43" fmla="*/ 38534 h 1901"/>
                <a:gd name="T44" fmla="*/ 83140 w 1861"/>
                <a:gd name="T45" fmla="*/ 368133 h 19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61" h="1901">
                  <a:moveTo>
                    <a:pt x="248" y="984"/>
                  </a:moveTo>
                  <a:lnTo>
                    <a:pt x="373" y="1242"/>
                  </a:lnTo>
                  <a:lnTo>
                    <a:pt x="320" y="1440"/>
                  </a:lnTo>
                  <a:lnTo>
                    <a:pt x="401" y="1768"/>
                  </a:lnTo>
                  <a:lnTo>
                    <a:pt x="472" y="1881"/>
                  </a:lnTo>
                  <a:lnTo>
                    <a:pt x="1468" y="1822"/>
                  </a:lnTo>
                  <a:lnTo>
                    <a:pt x="1478" y="1893"/>
                  </a:lnTo>
                  <a:lnTo>
                    <a:pt x="1539" y="1901"/>
                  </a:lnTo>
                  <a:lnTo>
                    <a:pt x="1516" y="1743"/>
                  </a:lnTo>
                  <a:lnTo>
                    <a:pt x="1558" y="1697"/>
                  </a:lnTo>
                  <a:lnTo>
                    <a:pt x="1702" y="1725"/>
                  </a:lnTo>
                  <a:lnTo>
                    <a:pt x="1726" y="1616"/>
                  </a:lnTo>
                  <a:lnTo>
                    <a:pt x="1708" y="1463"/>
                  </a:lnTo>
                  <a:lnTo>
                    <a:pt x="1768" y="1423"/>
                  </a:lnTo>
                  <a:lnTo>
                    <a:pt x="1861" y="1132"/>
                  </a:lnTo>
                  <a:lnTo>
                    <a:pt x="1796" y="1121"/>
                  </a:lnTo>
                  <a:lnTo>
                    <a:pt x="1555" y="750"/>
                  </a:lnTo>
                  <a:lnTo>
                    <a:pt x="1035" y="279"/>
                  </a:lnTo>
                  <a:lnTo>
                    <a:pt x="806" y="135"/>
                  </a:lnTo>
                  <a:lnTo>
                    <a:pt x="881" y="0"/>
                  </a:lnTo>
                  <a:lnTo>
                    <a:pt x="455" y="50"/>
                  </a:lnTo>
                  <a:lnTo>
                    <a:pt x="0" y="103"/>
                  </a:lnTo>
                  <a:lnTo>
                    <a:pt x="248" y="98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 name="Freeform 36">
              <a:extLst>
                <a:ext uri="{FF2B5EF4-FFF2-40B4-BE49-F238E27FC236}">
                  <a16:creationId xmlns:a16="http://schemas.microsoft.com/office/drawing/2014/main" id="{19161234-0B5B-4ECB-B770-F7B99479DC90}"/>
                </a:ext>
              </a:extLst>
            </p:cNvPr>
            <p:cNvSpPr>
              <a:spLocks noChangeAspect="1"/>
            </p:cNvSpPr>
            <p:nvPr/>
          </p:nvSpPr>
          <p:spPr bwMode="auto">
            <a:xfrm>
              <a:off x="9764627" y="1873268"/>
              <a:ext cx="459119" cy="367622"/>
            </a:xfrm>
            <a:custGeom>
              <a:avLst/>
              <a:gdLst>
                <a:gd name="T0" fmla="*/ 0 w 3140"/>
                <a:gd name="T1" fmla="*/ 83156 h 2314"/>
                <a:gd name="T2" fmla="*/ 29030 w 3140"/>
                <a:gd name="T3" fmla="*/ 113497 h 2314"/>
                <a:gd name="T4" fmla="*/ 24025 w 3140"/>
                <a:gd name="T5" fmla="*/ 132975 h 2314"/>
                <a:gd name="T6" fmla="*/ 33368 w 3140"/>
                <a:gd name="T7" fmla="*/ 145711 h 2314"/>
                <a:gd name="T8" fmla="*/ 20688 w 3140"/>
                <a:gd name="T9" fmla="*/ 167811 h 2314"/>
                <a:gd name="T10" fmla="*/ 143815 w 3140"/>
                <a:gd name="T11" fmla="*/ 120989 h 2314"/>
                <a:gd name="T12" fmla="*/ 300644 w 3140"/>
                <a:gd name="T13" fmla="*/ 231115 h 2314"/>
                <a:gd name="T14" fmla="*/ 429110 w 3140"/>
                <a:gd name="T15" fmla="*/ 153952 h 2314"/>
                <a:gd name="T16" fmla="*/ 503854 w 3140"/>
                <a:gd name="T17" fmla="*/ 171932 h 2314"/>
                <a:gd name="T18" fmla="*/ 597284 w 3140"/>
                <a:gd name="T19" fmla="*/ 274941 h 2314"/>
                <a:gd name="T20" fmla="*/ 630652 w 3140"/>
                <a:gd name="T21" fmla="*/ 276439 h 2314"/>
                <a:gd name="T22" fmla="*/ 662018 w 3140"/>
                <a:gd name="T23" fmla="*/ 347234 h 2314"/>
                <a:gd name="T24" fmla="*/ 654343 w 3140"/>
                <a:gd name="T25" fmla="*/ 485454 h 2314"/>
                <a:gd name="T26" fmla="*/ 675365 w 3140"/>
                <a:gd name="T27" fmla="*/ 500812 h 2314"/>
                <a:gd name="T28" fmla="*/ 679035 w 3140"/>
                <a:gd name="T29" fmla="*/ 476839 h 2314"/>
                <a:gd name="T30" fmla="*/ 710401 w 3140"/>
                <a:gd name="T31" fmla="*/ 475715 h 2314"/>
                <a:gd name="T32" fmla="*/ 680036 w 3140"/>
                <a:gd name="T33" fmla="*/ 541641 h 2314"/>
                <a:gd name="T34" fmla="*/ 759786 w 3140"/>
                <a:gd name="T35" fmla="*/ 632289 h 2314"/>
                <a:gd name="T36" fmla="*/ 772465 w 3140"/>
                <a:gd name="T37" fmla="*/ 605694 h 2314"/>
                <a:gd name="T38" fmla="*/ 778138 w 3140"/>
                <a:gd name="T39" fmla="*/ 668997 h 2314"/>
                <a:gd name="T40" fmla="*/ 804498 w 3140"/>
                <a:gd name="T41" fmla="*/ 682857 h 2314"/>
                <a:gd name="T42" fmla="*/ 832527 w 3140"/>
                <a:gd name="T43" fmla="*/ 760395 h 2314"/>
                <a:gd name="T44" fmla="*/ 859555 w 3140"/>
                <a:gd name="T45" fmla="*/ 760395 h 2314"/>
                <a:gd name="T46" fmla="*/ 921286 w 3140"/>
                <a:gd name="T47" fmla="*/ 831565 h 2314"/>
                <a:gd name="T48" fmla="*/ 954987 w 3140"/>
                <a:gd name="T49" fmla="*/ 837558 h 2314"/>
                <a:gd name="T50" fmla="*/ 954987 w 3140"/>
                <a:gd name="T51" fmla="*/ 848046 h 2314"/>
                <a:gd name="T52" fmla="*/ 930295 w 3140"/>
                <a:gd name="T53" fmla="*/ 866775 h 2314"/>
                <a:gd name="T54" fmla="*/ 984685 w 3140"/>
                <a:gd name="T55" fmla="*/ 859283 h 2314"/>
                <a:gd name="T56" fmla="*/ 1018720 w 3140"/>
                <a:gd name="T57" fmla="*/ 842053 h 2314"/>
                <a:gd name="T58" fmla="*/ 1037740 w 3140"/>
                <a:gd name="T59" fmla="*/ 741291 h 2314"/>
                <a:gd name="T60" fmla="*/ 1047750 w 3140"/>
                <a:gd name="T61" fmla="*/ 745786 h 2314"/>
                <a:gd name="T62" fmla="*/ 1038407 w 3140"/>
                <a:gd name="T63" fmla="*/ 606817 h 2314"/>
                <a:gd name="T64" fmla="*/ 1026395 w 3140"/>
                <a:gd name="T65" fmla="*/ 565614 h 2314"/>
                <a:gd name="T66" fmla="*/ 912610 w 3140"/>
                <a:gd name="T67" fmla="*/ 363341 h 2314"/>
                <a:gd name="T68" fmla="*/ 824186 w 3140"/>
                <a:gd name="T69" fmla="*/ 171557 h 2314"/>
                <a:gd name="T70" fmla="*/ 770130 w 3140"/>
                <a:gd name="T71" fmla="*/ 14234 h 2314"/>
                <a:gd name="T72" fmla="*/ 756115 w 3140"/>
                <a:gd name="T73" fmla="*/ 10488 h 2314"/>
                <a:gd name="T74" fmla="*/ 708065 w 3140"/>
                <a:gd name="T75" fmla="*/ 0 h 2314"/>
                <a:gd name="T76" fmla="*/ 694051 w 3140"/>
                <a:gd name="T77" fmla="*/ 17231 h 2314"/>
                <a:gd name="T78" fmla="*/ 701726 w 3140"/>
                <a:gd name="T79" fmla="*/ 76414 h 2314"/>
                <a:gd name="T80" fmla="*/ 681371 w 3140"/>
                <a:gd name="T81" fmla="*/ 73417 h 2314"/>
                <a:gd name="T82" fmla="*/ 678034 w 3140"/>
                <a:gd name="T83" fmla="*/ 46822 h 2314"/>
                <a:gd name="T84" fmla="*/ 345691 w 3140"/>
                <a:gd name="T85" fmla="*/ 68922 h 2314"/>
                <a:gd name="T86" fmla="*/ 322000 w 3140"/>
                <a:gd name="T87" fmla="*/ 26595 h 2314"/>
                <a:gd name="T88" fmla="*/ 1001 w 3140"/>
                <a:gd name="T89" fmla="*/ 58060 h 2314"/>
                <a:gd name="T90" fmla="*/ 0 w 3140"/>
                <a:gd name="T91" fmla="*/ 83156 h 2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40" h="2314">
                  <a:moveTo>
                    <a:pt x="0" y="222"/>
                  </a:moveTo>
                  <a:lnTo>
                    <a:pt x="87" y="303"/>
                  </a:lnTo>
                  <a:lnTo>
                    <a:pt x="72" y="355"/>
                  </a:lnTo>
                  <a:lnTo>
                    <a:pt x="100" y="389"/>
                  </a:lnTo>
                  <a:lnTo>
                    <a:pt x="62" y="448"/>
                  </a:lnTo>
                  <a:lnTo>
                    <a:pt x="431" y="323"/>
                  </a:lnTo>
                  <a:lnTo>
                    <a:pt x="901" y="617"/>
                  </a:lnTo>
                  <a:lnTo>
                    <a:pt x="1286" y="411"/>
                  </a:lnTo>
                  <a:lnTo>
                    <a:pt x="1510" y="459"/>
                  </a:lnTo>
                  <a:lnTo>
                    <a:pt x="1790" y="734"/>
                  </a:lnTo>
                  <a:lnTo>
                    <a:pt x="1890" y="738"/>
                  </a:lnTo>
                  <a:lnTo>
                    <a:pt x="1984" y="927"/>
                  </a:lnTo>
                  <a:lnTo>
                    <a:pt x="1961" y="1296"/>
                  </a:lnTo>
                  <a:lnTo>
                    <a:pt x="2024" y="1337"/>
                  </a:lnTo>
                  <a:lnTo>
                    <a:pt x="2035" y="1273"/>
                  </a:lnTo>
                  <a:lnTo>
                    <a:pt x="2129" y="1270"/>
                  </a:lnTo>
                  <a:lnTo>
                    <a:pt x="2038" y="1446"/>
                  </a:lnTo>
                  <a:lnTo>
                    <a:pt x="2277" y="1688"/>
                  </a:lnTo>
                  <a:lnTo>
                    <a:pt x="2315" y="1617"/>
                  </a:lnTo>
                  <a:lnTo>
                    <a:pt x="2332" y="1786"/>
                  </a:lnTo>
                  <a:lnTo>
                    <a:pt x="2411" y="1823"/>
                  </a:lnTo>
                  <a:lnTo>
                    <a:pt x="2495" y="2030"/>
                  </a:lnTo>
                  <a:lnTo>
                    <a:pt x="2576" y="2030"/>
                  </a:lnTo>
                  <a:lnTo>
                    <a:pt x="2761" y="2220"/>
                  </a:lnTo>
                  <a:lnTo>
                    <a:pt x="2862" y="2236"/>
                  </a:lnTo>
                  <a:lnTo>
                    <a:pt x="2862" y="2264"/>
                  </a:lnTo>
                  <a:lnTo>
                    <a:pt x="2788" y="2314"/>
                  </a:lnTo>
                  <a:lnTo>
                    <a:pt x="2951" y="2294"/>
                  </a:lnTo>
                  <a:lnTo>
                    <a:pt x="3053" y="2248"/>
                  </a:lnTo>
                  <a:lnTo>
                    <a:pt x="3110" y="1979"/>
                  </a:lnTo>
                  <a:lnTo>
                    <a:pt x="3140" y="1991"/>
                  </a:lnTo>
                  <a:lnTo>
                    <a:pt x="3112" y="1620"/>
                  </a:lnTo>
                  <a:lnTo>
                    <a:pt x="3076" y="1510"/>
                  </a:lnTo>
                  <a:lnTo>
                    <a:pt x="2735" y="970"/>
                  </a:lnTo>
                  <a:lnTo>
                    <a:pt x="2470" y="458"/>
                  </a:lnTo>
                  <a:lnTo>
                    <a:pt x="2308" y="38"/>
                  </a:lnTo>
                  <a:lnTo>
                    <a:pt x="2266" y="28"/>
                  </a:lnTo>
                  <a:lnTo>
                    <a:pt x="2122" y="0"/>
                  </a:lnTo>
                  <a:lnTo>
                    <a:pt x="2080" y="46"/>
                  </a:lnTo>
                  <a:lnTo>
                    <a:pt x="2103" y="204"/>
                  </a:lnTo>
                  <a:lnTo>
                    <a:pt x="2042" y="196"/>
                  </a:lnTo>
                  <a:lnTo>
                    <a:pt x="2032" y="125"/>
                  </a:lnTo>
                  <a:lnTo>
                    <a:pt x="1036" y="184"/>
                  </a:lnTo>
                  <a:lnTo>
                    <a:pt x="965" y="71"/>
                  </a:lnTo>
                  <a:lnTo>
                    <a:pt x="3" y="155"/>
                  </a:lnTo>
                  <a:lnTo>
                    <a:pt x="0" y="222"/>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 name="Freeform 37">
              <a:extLst>
                <a:ext uri="{FF2B5EF4-FFF2-40B4-BE49-F238E27FC236}">
                  <a16:creationId xmlns:a16="http://schemas.microsoft.com/office/drawing/2014/main" id="{86ECC3E2-1034-4D03-905E-133DD11E14AB}"/>
                </a:ext>
              </a:extLst>
            </p:cNvPr>
            <p:cNvSpPr>
              <a:spLocks noChangeAspect="1"/>
            </p:cNvSpPr>
            <p:nvPr/>
          </p:nvSpPr>
          <p:spPr bwMode="auto">
            <a:xfrm>
              <a:off x="10142357" y="2270514"/>
              <a:ext cx="24347" cy="15486"/>
            </a:xfrm>
            <a:custGeom>
              <a:avLst/>
              <a:gdLst>
                <a:gd name="T0" fmla="*/ 0 w 169"/>
                <a:gd name="T1" fmla="*/ 34206 h 95"/>
                <a:gd name="T2" fmla="*/ 4932 w 169"/>
                <a:gd name="T3" fmla="*/ 17679 h 95"/>
                <a:gd name="T4" fmla="*/ 21699 w 169"/>
                <a:gd name="T5" fmla="*/ 13452 h 95"/>
                <a:gd name="T6" fmla="*/ 47672 w 169"/>
                <a:gd name="T7" fmla="*/ 0 h 95"/>
                <a:gd name="T8" fmla="*/ 55562 w 169"/>
                <a:gd name="T9" fmla="*/ 12683 h 95"/>
                <a:gd name="T10" fmla="*/ 26959 w 169"/>
                <a:gd name="T11" fmla="*/ 20370 h 95"/>
                <a:gd name="T12" fmla="*/ 17754 w 169"/>
                <a:gd name="T13" fmla="*/ 21139 h 95"/>
                <a:gd name="T14" fmla="*/ 17754 w 169"/>
                <a:gd name="T15" fmla="*/ 36512 h 95"/>
                <a:gd name="T16" fmla="*/ 0 w 169"/>
                <a:gd name="T17" fmla="*/ 3420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95">
                  <a:moveTo>
                    <a:pt x="0" y="89"/>
                  </a:moveTo>
                  <a:lnTo>
                    <a:pt x="15" y="46"/>
                  </a:lnTo>
                  <a:lnTo>
                    <a:pt x="66" y="35"/>
                  </a:lnTo>
                  <a:lnTo>
                    <a:pt x="145" y="0"/>
                  </a:lnTo>
                  <a:lnTo>
                    <a:pt x="169" y="33"/>
                  </a:lnTo>
                  <a:lnTo>
                    <a:pt x="82" y="53"/>
                  </a:lnTo>
                  <a:lnTo>
                    <a:pt x="54" y="55"/>
                  </a:lnTo>
                  <a:lnTo>
                    <a:pt x="54" y="95"/>
                  </a:lnTo>
                  <a:lnTo>
                    <a:pt x="0" y="89"/>
                  </a:lnTo>
                  <a:close/>
                </a:path>
              </a:pathLst>
            </a:custGeom>
            <a:solidFill>
              <a:schemeClr val="folHlink"/>
            </a:solidFill>
            <a:ln w="0">
              <a:solidFill>
                <a:srgbClr val="000000"/>
              </a:solidFill>
              <a:prstDash val="solid"/>
              <a:round/>
              <a:headEnd/>
              <a:tailEnd/>
            </a:ln>
          </p:spPr>
          <p:txBody>
            <a:bodyPr/>
            <a:lstStyle/>
            <a:p>
              <a:endParaRPr lang="en-US"/>
            </a:p>
          </p:txBody>
        </p:sp>
        <p:sp>
          <p:nvSpPr>
            <p:cNvPr id="46" name="Freeform 38">
              <a:extLst>
                <a:ext uri="{FF2B5EF4-FFF2-40B4-BE49-F238E27FC236}">
                  <a16:creationId xmlns:a16="http://schemas.microsoft.com/office/drawing/2014/main" id="{AD38AD7D-4C2B-4CD8-BEE5-9448E229CFC9}"/>
                </a:ext>
              </a:extLst>
            </p:cNvPr>
            <p:cNvSpPr>
              <a:spLocks noChangeAspect="1"/>
            </p:cNvSpPr>
            <p:nvPr/>
          </p:nvSpPr>
          <p:spPr bwMode="auto">
            <a:xfrm>
              <a:off x="10172269" y="2250989"/>
              <a:ext cx="31999" cy="24239"/>
            </a:xfrm>
            <a:custGeom>
              <a:avLst/>
              <a:gdLst>
                <a:gd name="T0" fmla="*/ 6057 w 217"/>
                <a:gd name="T1" fmla="*/ 57150 h 148"/>
                <a:gd name="T2" fmla="*/ 73025 w 217"/>
                <a:gd name="T3" fmla="*/ 0 h 148"/>
                <a:gd name="T4" fmla="*/ 0 w 217"/>
                <a:gd name="T5" fmla="*/ 49041 h 148"/>
                <a:gd name="T6" fmla="*/ 6057 w 217"/>
                <a:gd name="T7" fmla="*/ 57150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148">
                  <a:moveTo>
                    <a:pt x="18" y="148"/>
                  </a:moveTo>
                  <a:lnTo>
                    <a:pt x="217" y="0"/>
                  </a:lnTo>
                  <a:lnTo>
                    <a:pt x="0" y="127"/>
                  </a:lnTo>
                  <a:lnTo>
                    <a:pt x="18" y="148"/>
                  </a:lnTo>
                  <a:close/>
                </a:path>
              </a:pathLst>
            </a:custGeom>
            <a:solidFill>
              <a:schemeClr val="folHlink"/>
            </a:solidFill>
            <a:ln w="0">
              <a:solidFill>
                <a:srgbClr val="000000"/>
              </a:solidFill>
              <a:prstDash val="solid"/>
              <a:round/>
              <a:headEnd/>
              <a:tailEnd/>
            </a:ln>
          </p:spPr>
          <p:txBody>
            <a:bodyPr/>
            <a:lstStyle/>
            <a:p>
              <a:endParaRPr lang="en-US"/>
            </a:p>
          </p:txBody>
        </p:sp>
        <p:sp>
          <p:nvSpPr>
            <p:cNvPr id="47" name="Freeform 39">
              <a:extLst>
                <a:ext uri="{FF2B5EF4-FFF2-40B4-BE49-F238E27FC236}">
                  <a16:creationId xmlns:a16="http://schemas.microsoft.com/office/drawing/2014/main" id="{ECDDC39C-92CC-4680-9CE2-D038A488D3FA}"/>
                </a:ext>
              </a:extLst>
            </p:cNvPr>
            <p:cNvSpPr>
              <a:spLocks noChangeAspect="1"/>
            </p:cNvSpPr>
            <p:nvPr/>
          </p:nvSpPr>
          <p:spPr bwMode="auto">
            <a:xfrm>
              <a:off x="10204964" y="2230116"/>
              <a:ext cx="9739" cy="20872"/>
            </a:xfrm>
            <a:custGeom>
              <a:avLst/>
              <a:gdLst>
                <a:gd name="T0" fmla="*/ 7664 w 58"/>
                <a:gd name="T1" fmla="*/ 49212 h 125"/>
                <a:gd name="T2" fmla="*/ 17244 w 58"/>
                <a:gd name="T3" fmla="*/ 35433 h 125"/>
                <a:gd name="T4" fmla="*/ 22225 w 58"/>
                <a:gd name="T5" fmla="*/ 0 h 125"/>
                <a:gd name="T6" fmla="*/ 11113 w 58"/>
                <a:gd name="T7" fmla="*/ 33070 h 125"/>
                <a:gd name="T8" fmla="*/ 0 w 58"/>
                <a:gd name="T9" fmla="*/ 44094 h 125"/>
                <a:gd name="T10" fmla="*/ 7664 w 58"/>
                <a:gd name="T11" fmla="*/ 4921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25">
                  <a:moveTo>
                    <a:pt x="20" y="125"/>
                  </a:moveTo>
                  <a:lnTo>
                    <a:pt x="45" y="90"/>
                  </a:lnTo>
                  <a:lnTo>
                    <a:pt x="58" y="0"/>
                  </a:lnTo>
                  <a:lnTo>
                    <a:pt x="29" y="84"/>
                  </a:lnTo>
                  <a:lnTo>
                    <a:pt x="0" y="112"/>
                  </a:lnTo>
                  <a:lnTo>
                    <a:pt x="20" y="125"/>
                  </a:lnTo>
                  <a:close/>
                </a:path>
              </a:pathLst>
            </a:custGeom>
            <a:solidFill>
              <a:schemeClr val="folHlink"/>
            </a:solidFill>
            <a:ln w="0">
              <a:solidFill>
                <a:srgbClr val="000000"/>
              </a:solidFill>
              <a:prstDash val="solid"/>
              <a:round/>
              <a:headEnd/>
              <a:tailEnd/>
            </a:ln>
          </p:spPr>
          <p:txBody>
            <a:bodyPr/>
            <a:lstStyle/>
            <a:p>
              <a:endParaRPr lang="en-US"/>
            </a:p>
          </p:txBody>
        </p:sp>
        <p:sp>
          <p:nvSpPr>
            <p:cNvPr id="48" name="Freeform 40">
              <a:extLst>
                <a:ext uri="{FF2B5EF4-FFF2-40B4-BE49-F238E27FC236}">
                  <a16:creationId xmlns:a16="http://schemas.microsoft.com/office/drawing/2014/main" id="{573480DA-AF6C-4326-97B3-965FC4C3503E}"/>
                </a:ext>
              </a:extLst>
            </p:cNvPr>
            <p:cNvSpPr>
              <a:spLocks noChangeAspect="1"/>
            </p:cNvSpPr>
            <p:nvPr/>
          </p:nvSpPr>
          <p:spPr bwMode="auto">
            <a:xfrm>
              <a:off x="9839059" y="1119844"/>
              <a:ext cx="212168" cy="250468"/>
            </a:xfrm>
            <a:custGeom>
              <a:avLst/>
              <a:gdLst>
                <a:gd name="T0" fmla="*/ 0 w 1453"/>
                <a:gd name="T1" fmla="*/ 106596 h 1590"/>
                <a:gd name="T2" fmla="*/ 40654 w 1453"/>
                <a:gd name="T3" fmla="*/ 516638 h 1590"/>
                <a:gd name="T4" fmla="*/ 99970 w 1453"/>
                <a:gd name="T5" fmla="*/ 524438 h 1590"/>
                <a:gd name="T6" fmla="*/ 172948 w 1453"/>
                <a:gd name="T7" fmla="*/ 571236 h 1590"/>
                <a:gd name="T8" fmla="*/ 223932 w 1453"/>
                <a:gd name="T9" fmla="*/ 569008 h 1590"/>
                <a:gd name="T10" fmla="*/ 248592 w 1453"/>
                <a:gd name="T11" fmla="*/ 551180 h 1590"/>
                <a:gd name="T12" fmla="*/ 305908 w 1453"/>
                <a:gd name="T13" fmla="*/ 590550 h 1590"/>
                <a:gd name="T14" fmla="*/ 340897 w 1453"/>
                <a:gd name="T15" fmla="*/ 556751 h 1590"/>
                <a:gd name="T16" fmla="*/ 347562 w 1453"/>
                <a:gd name="T17" fmla="*/ 493239 h 1590"/>
                <a:gd name="T18" fmla="*/ 370555 w 1453"/>
                <a:gd name="T19" fmla="*/ 505496 h 1590"/>
                <a:gd name="T20" fmla="*/ 381885 w 1453"/>
                <a:gd name="T21" fmla="*/ 452384 h 1590"/>
                <a:gd name="T22" fmla="*/ 463193 w 1453"/>
                <a:gd name="T23" fmla="*/ 374386 h 1590"/>
                <a:gd name="T24" fmla="*/ 476523 w 1453"/>
                <a:gd name="T25" fmla="*/ 246248 h 1590"/>
                <a:gd name="T26" fmla="*/ 467859 w 1453"/>
                <a:gd name="T27" fmla="*/ 219135 h 1590"/>
                <a:gd name="T28" fmla="*/ 484187 w 1453"/>
                <a:gd name="T29" fmla="*/ 205764 h 1590"/>
                <a:gd name="T30" fmla="*/ 452197 w 1453"/>
                <a:gd name="T31" fmla="*/ 0 h 1590"/>
                <a:gd name="T32" fmla="*/ 370555 w 1453"/>
                <a:gd name="T33" fmla="*/ 47170 h 1590"/>
                <a:gd name="T34" fmla="*/ 329234 w 1453"/>
                <a:gd name="T35" fmla="*/ 95082 h 1590"/>
                <a:gd name="T36" fmla="*/ 299243 w 1453"/>
                <a:gd name="T37" fmla="*/ 98054 h 1590"/>
                <a:gd name="T38" fmla="*/ 252924 w 1453"/>
                <a:gd name="T39" fmla="*/ 124424 h 1590"/>
                <a:gd name="T40" fmla="*/ 145289 w 1453"/>
                <a:gd name="T41" fmla="*/ 83197 h 1590"/>
                <a:gd name="T42" fmla="*/ 0 w 1453"/>
                <a:gd name="T43" fmla="*/ 106596 h 15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53" h="1590">
                  <a:moveTo>
                    <a:pt x="0" y="287"/>
                  </a:moveTo>
                  <a:lnTo>
                    <a:pt x="122" y="1391"/>
                  </a:lnTo>
                  <a:lnTo>
                    <a:pt x="300" y="1412"/>
                  </a:lnTo>
                  <a:lnTo>
                    <a:pt x="519" y="1538"/>
                  </a:lnTo>
                  <a:lnTo>
                    <a:pt x="672" y="1532"/>
                  </a:lnTo>
                  <a:lnTo>
                    <a:pt x="746" y="1484"/>
                  </a:lnTo>
                  <a:lnTo>
                    <a:pt x="918" y="1590"/>
                  </a:lnTo>
                  <a:lnTo>
                    <a:pt x="1023" y="1499"/>
                  </a:lnTo>
                  <a:lnTo>
                    <a:pt x="1043" y="1328"/>
                  </a:lnTo>
                  <a:lnTo>
                    <a:pt x="1112" y="1361"/>
                  </a:lnTo>
                  <a:lnTo>
                    <a:pt x="1146" y="1218"/>
                  </a:lnTo>
                  <a:lnTo>
                    <a:pt x="1390" y="1008"/>
                  </a:lnTo>
                  <a:lnTo>
                    <a:pt x="1430" y="663"/>
                  </a:lnTo>
                  <a:lnTo>
                    <a:pt x="1404" y="590"/>
                  </a:lnTo>
                  <a:lnTo>
                    <a:pt x="1453" y="554"/>
                  </a:lnTo>
                  <a:lnTo>
                    <a:pt x="1357" y="0"/>
                  </a:lnTo>
                  <a:lnTo>
                    <a:pt x="1112" y="127"/>
                  </a:lnTo>
                  <a:lnTo>
                    <a:pt x="988" y="256"/>
                  </a:lnTo>
                  <a:lnTo>
                    <a:pt x="898" y="264"/>
                  </a:lnTo>
                  <a:lnTo>
                    <a:pt x="759" y="335"/>
                  </a:lnTo>
                  <a:lnTo>
                    <a:pt x="436" y="224"/>
                  </a:lnTo>
                  <a:lnTo>
                    <a:pt x="0" y="28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 name="Freeform 41">
              <a:extLst>
                <a:ext uri="{FF2B5EF4-FFF2-40B4-BE49-F238E27FC236}">
                  <a16:creationId xmlns:a16="http://schemas.microsoft.com/office/drawing/2014/main" id="{53C7309A-8D02-46AF-B273-CFCCAB2616EE}"/>
                </a:ext>
              </a:extLst>
            </p:cNvPr>
            <p:cNvSpPr>
              <a:spLocks noChangeAspect="1"/>
            </p:cNvSpPr>
            <p:nvPr/>
          </p:nvSpPr>
          <p:spPr bwMode="auto">
            <a:xfrm>
              <a:off x="9975403" y="1207374"/>
              <a:ext cx="225386" cy="236329"/>
            </a:xfrm>
            <a:custGeom>
              <a:avLst/>
              <a:gdLst>
                <a:gd name="T0" fmla="*/ 0 w 1548"/>
                <a:gd name="T1" fmla="*/ 385362 h 1498"/>
                <a:gd name="T2" fmla="*/ 18939 w 1548"/>
                <a:gd name="T3" fmla="*/ 461988 h 1498"/>
                <a:gd name="T4" fmla="*/ 85060 w 1548"/>
                <a:gd name="T5" fmla="*/ 515924 h 1498"/>
                <a:gd name="T6" fmla="*/ 116294 w 1548"/>
                <a:gd name="T7" fmla="*/ 557213 h 1498"/>
                <a:gd name="T8" fmla="*/ 214977 w 1548"/>
                <a:gd name="T9" fmla="*/ 513692 h 1498"/>
                <a:gd name="T10" fmla="*/ 258504 w 1548"/>
                <a:gd name="T11" fmla="*/ 505509 h 1498"/>
                <a:gd name="T12" fmla="*/ 282760 w 1548"/>
                <a:gd name="T13" fmla="*/ 472404 h 1498"/>
                <a:gd name="T14" fmla="*/ 321635 w 1548"/>
                <a:gd name="T15" fmla="*/ 305016 h 1498"/>
                <a:gd name="T16" fmla="*/ 362504 w 1548"/>
                <a:gd name="T17" fmla="*/ 326219 h 1498"/>
                <a:gd name="T18" fmla="*/ 442580 w 1548"/>
                <a:gd name="T19" fmla="*/ 143209 h 1498"/>
                <a:gd name="T20" fmla="*/ 505047 w 1548"/>
                <a:gd name="T21" fmla="*/ 181894 h 1498"/>
                <a:gd name="T22" fmla="*/ 514350 w 1548"/>
                <a:gd name="T23" fmla="*/ 149904 h 1498"/>
                <a:gd name="T24" fmla="*/ 471488 w 1548"/>
                <a:gd name="T25" fmla="*/ 110847 h 1498"/>
                <a:gd name="T26" fmla="*/ 436599 w 1548"/>
                <a:gd name="T27" fmla="*/ 114939 h 1498"/>
                <a:gd name="T28" fmla="*/ 425302 w 1548"/>
                <a:gd name="T29" fmla="*/ 135770 h 1498"/>
                <a:gd name="T30" fmla="*/ 363168 w 1548"/>
                <a:gd name="T31" fmla="*/ 156228 h 1498"/>
                <a:gd name="T32" fmla="*/ 322632 w 1548"/>
                <a:gd name="T33" fmla="*/ 205700 h 1498"/>
                <a:gd name="T34" fmla="*/ 310006 w 1548"/>
                <a:gd name="T35" fmla="*/ 125354 h 1498"/>
                <a:gd name="T36" fmla="*/ 199028 w 1548"/>
                <a:gd name="T37" fmla="*/ 146185 h 1498"/>
                <a:gd name="T38" fmla="*/ 177763 w 1548"/>
                <a:gd name="T39" fmla="*/ 0 h 1498"/>
                <a:gd name="T40" fmla="*/ 161482 w 1548"/>
                <a:gd name="T41" fmla="*/ 13391 h 1498"/>
                <a:gd name="T42" fmla="*/ 170121 w 1548"/>
                <a:gd name="T43" fmla="*/ 40545 h 1498"/>
                <a:gd name="T44" fmla="*/ 156830 w 1548"/>
                <a:gd name="T45" fmla="*/ 168875 h 1498"/>
                <a:gd name="T46" fmla="*/ 75757 w 1548"/>
                <a:gd name="T47" fmla="*/ 246989 h 1498"/>
                <a:gd name="T48" fmla="*/ 64460 w 1548"/>
                <a:gd name="T49" fmla="*/ 300181 h 1498"/>
                <a:gd name="T50" fmla="*/ 41533 w 1548"/>
                <a:gd name="T51" fmla="*/ 287906 h 1498"/>
                <a:gd name="T52" fmla="*/ 34888 w 1548"/>
                <a:gd name="T53" fmla="*/ 351513 h 1498"/>
                <a:gd name="T54" fmla="*/ 0 w 1548"/>
                <a:gd name="T55" fmla="*/ 385362 h 1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48" h="1498">
                  <a:moveTo>
                    <a:pt x="0" y="1036"/>
                  </a:moveTo>
                  <a:lnTo>
                    <a:pt x="57" y="1242"/>
                  </a:lnTo>
                  <a:lnTo>
                    <a:pt x="256" y="1387"/>
                  </a:lnTo>
                  <a:lnTo>
                    <a:pt x="350" y="1498"/>
                  </a:lnTo>
                  <a:lnTo>
                    <a:pt x="647" y="1381"/>
                  </a:lnTo>
                  <a:lnTo>
                    <a:pt x="778" y="1359"/>
                  </a:lnTo>
                  <a:lnTo>
                    <a:pt x="851" y="1270"/>
                  </a:lnTo>
                  <a:lnTo>
                    <a:pt x="968" y="820"/>
                  </a:lnTo>
                  <a:lnTo>
                    <a:pt x="1091" y="877"/>
                  </a:lnTo>
                  <a:lnTo>
                    <a:pt x="1332" y="385"/>
                  </a:lnTo>
                  <a:lnTo>
                    <a:pt x="1520" y="489"/>
                  </a:lnTo>
                  <a:lnTo>
                    <a:pt x="1548" y="403"/>
                  </a:lnTo>
                  <a:lnTo>
                    <a:pt x="1419" y="298"/>
                  </a:lnTo>
                  <a:lnTo>
                    <a:pt x="1314" y="309"/>
                  </a:lnTo>
                  <a:lnTo>
                    <a:pt x="1280" y="365"/>
                  </a:lnTo>
                  <a:lnTo>
                    <a:pt x="1093" y="420"/>
                  </a:lnTo>
                  <a:lnTo>
                    <a:pt x="971" y="553"/>
                  </a:lnTo>
                  <a:lnTo>
                    <a:pt x="933" y="337"/>
                  </a:lnTo>
                  <a:lnTo>
                    <a:pt x="599" y="393"/>
                  </a:lnTo>
                  <a:lnTo>
                    <a:pt x="535" y="0"/>
                  </a:lnTo>
                  <a:lnTo>
                    <a:pt x="486" y="36"/>
                  </a:lnTo>
                  <a:lnTo>
                    <a:pt x="512" y="109"/>
                  </a:lnTo>
                  <a:lnTo>
                    <a:pt x="472" y="454"/>
                  </a:lnTo>
                  <a:lnTo>
                    <a:pt x="228" y="664"/>
                  </a:lnTo>
                  <a:lnTo>
                    <a:pt x="194" y="807"/>
                  </a:lnTo>
                  <a:lnTo>
                    <a:pt x="125" y="774"/>
                  </a:lnTo>
                  <a:lnTo>
                    <a:pt x="105" y="945"/>
                  </a:lnTo>
                  <a:lnTo>
                    <a:pt x="0" y="103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 name="Freeform 43">
              <a:extLst>
                <a:ext uri="{FF2B5EF4-FFF2-40B4-BE49-F238E27FC236}">
                  <a16:creationId xmlns:a16="http://schemas.microsoft.com/office/drawing/2014/main" id="{55029484-C904-4907-9DAE-FE5362B5378E}"/>
                </a:ext>
              </a:extLst>
            </p:cNvPr>
            <p:cNvSpPr>
              <a:spLocks noChangeAspect="1"/>
            </p:cNvSpPr>
            <p:nvPr/>
          </p:nvSpPr>
          <p:spPr bwMode="auto">
            <a:xfrm>
              <a:off x="9935753" y="1267970"/>
              <a:ext cx="391643" cy="232288"/>
            </a:xfrm>
            <a:custGeom>
              <a:avLst/>
              <a:gdLst>
                <a:gd name="T0" fmla="*/ 82923 w 2673"/>
                <a:gd name="T1" fmla="*/ 488901 h 1472"/>
                <a:gd name="T2" fmla="*/ 83592 w 2673"/>
                <a:gd name="T3" fmla="*/ 474762 h 1472"/>
                <a:gd name="T4" fmla="*/ 140769 w 2673"/>
                <a:gd name="T5" fmla="*/ 414115 h 1472"/>
                <a:gd name="T6" fmla="*/ 173202 w 2673"/>
                <a:gd name="T7" fmla="*/ 372815 h 1472"/>
                <a:gd name="T8" fmla="*/ 204633 w 2673"/>
                <a:gd name="T9" fmla="*/ 414115 h 1472"/>
                <a:gd name="T10" fmla="*/ 303940 w 2673"/>
                <a:gd name="T11" fmla="*/ 370582 h 1472"/>
                <a:gd name="T12" fmla="*/ 347742 w 2673"/>
                <a:gd name="T13" fmla="*/ 362397 h 1472"/>
                <a:gd name="T14" fmla="*/ 372150 w 2673"/>
                <a:gd name="T15" fmla="*/ 329283 h 1472"/>
                <a:gd name="T16" fmla="*/ 411271 w 2673"/>
                <a:gd name="T17" fmla="*/ 161851 h 1472"/>
                <a:gd name="T18" fmla="*/ 452399 w 2673"/>
                <a:gd name="T19" fmla="*/ 183059 h 1472"/>
                <a:gd name="T20" fmla="*/ 532981 w 2673"/>
                <a:gd name="T21" fmla="*/ 0 h 1472"/>
                <a:gd name="T22" fmla="*/ 595842 w 2673"/>
                <a:gd name="T23" fmla="*/ 38695 h 1472"/>
                <a:gd name="T24" fmla="*/ 605204 w 2673"/>
                <a:gd name="T25" fmla="*/ 6697 h 1472"/>
                <a:gd name="T26" fmla="*/ 636300 w 2673"/>
                <a:gd name="T27" fmla="*/ 15999 h 1472"/>
                <a:gd name="T28" fmla="*/ 693143 w 2673"/>
                <a:gd name="T29" fmla="*/ 72926 h 1472"/>
                <a:gd name="T30" fmla="*/ 672746 w 2673"/>
                <a:gd name="T31" fmla="*/ 126132 h 1472"/>
                <a:gd name="T32" fmla="*/ 680437 w 2673"/>
                <a:gd name="T33" fmla="*/ 150317 h 1472"/>
                <a:gd name="T34" fmla="*/ 703508 w 2673"/>
                <a:gd name="T35" fmla="*/ 139899 h 1472"/>
                <a:gd name="T36" fmla="*/ 721898 w 2673"/>
                <a:gd name="T37" fmla="*/ 164827 h 1472"/>
                <a:gd name="T38" fmla="*/ 809837 w 2673"/>
                <a:gd name="T39" fmla="*/ 194965 h 1472"/>
                <a:gd name="T40" fmla="*/ 727917 w 2673"/>
                <a:gd name="T41" fmla="*/ 191988 h 1472"/>
                <a:gd name="T42" fmla="*/ 812846 w 2673"/>
                <a:gd name="T43" fmla="*/ 274588 h 1472"/>
                <a:gd name="T44" fmla="*/ 759682 w 2673"/>
                <a:gd name="T45" fmla="*/ 265658 h 1472"/>
                <a:gd name="T46" fmla="*/ 867682 w 2673"/>
                <a:gd name="T47" fmla="*/ 341933 h 1472"/>
                <a:gd name="T48" fmla="*/ 893763 w 2673"/>
                <a:gd name="T49" fmla="*/ 392907 h 1472"/>
                <a:gd name="T50" fmla="*/ 876042 w 2673"/>
                <a:gd name="T51" fmla="*/ 385465 h 1472"/>
                <a:gd name="T52" fmla="*/ 872029 w 2673"/>
                <a:gd name="T53" fmla="*/ 398860 h 1472"/>
                <a:gd name="T54" fmla="*/ 520275 w 2673"/>
                <a:gd name="T55" fmla="*/ 473274 h 1472"/>
                <a:gd name="T56" fmla="*/ 230044 w 2673"/>
                <a:gd name="T57" fmla="*/ 514202 h 1472"/>
                <a:gd name="T58" fmla="*/ 0 w 2673"/>
                <a:gd name="T59" fmla="*/ 547688 h 1472"/>
                <a:gd name="T60" fmla="*/ 82923 w 2673"/>
                <a:gd name="T61" fmla="*/ 488901 h 14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3" h="1472">
                  <a:moveTo>
                    <a:pt x="248" y="1314"/>
                  </a:moveTo>
                  <a:lnTo>
                    <a:pt x="250" y="1276"/>
                  </a:lnTo>
                  <a:lnTo>
                    <a:pt x="421" y="1113"/>
                  </a:lnTo>
                  <a:lnTo>
                    <a:pt x="518" y="1002"/>
                  </a:lnTo>
                  <a:lnTo>
                    <a:pt x="612" y="1113"/>
                  </a:lnTo>
                  <a:lnTo>
                    <a:pt x="909" y="996"/>
                  </a:lnTo>
                  <a:lnTo>
                    <a:pt x="1040" y="974"/>
                  </a:lnTo>
                  <a:lnTo>
                    <a:pt x="1113" y="885"/>
                  </a:lnTo>
                  <a:lnTo>
                    <a:pt x="1230" y="435"/>
                  </a:lnTo>
                  <a:lnTo>
                    <a:pt x="1353" y="492"/>
                  </a:lnTo>
                  <a:lnTo>
                    <a:pt x="1594" y="0"/>
                  </a:lnTo>
                  <a:lnTo>
                    <a:pt x="1782" y="104"/>
                  </a:lnTo>
                  <a:lnTo>
                    <a:pt x="1810" y="18"/>
                  </a:lnTo>
                  <a:lnTo>
                    <a:pt x="1903" y="43"/>
                  </a:lnTo>
                  <a:lnTo>
                    <a:pt x="2073" y="196"/>
                  </a:lnTo>
                  <a:lnTo>
                    <a:pt x="2012" y="339"/>
                  </a:lnTo>
                  <a:lnTo>
                    <a:pt x="2035" y="404"/>
                  </a:lnTo>
                  <a:lnTo>
                    <a:pt x="2104" y="376"/>
                  </a:lnTo>
                  <a:lnTo>
                    <a:pt x="2159" y="443"/>
                  </a:lnTo>
                  <a:lnTo>
                    <a:pt x="2422" y="524"/>
                  </a:lnTo>
                  <a:lnTo>
                    <a:pt x="2177" y="516"/>
                  </a:lnTo>
                  <a:lnTo>
                    <a:pt x="2431" y="738"/>
                  </a:lnTo>
                  <a:lnTo>
                    <a:pt x="2272" y="714"/>
                  </a:lnTo>
                  <a:lnTo>
                    <a:pt x="2595" y="919"/>
                  </a:lnTo>
                  <a:lnTo>
                    <a:pt x="2673" y="1056"/>
                  </a:lnTo>
                  <a:lnTo>
                    <a:pt x="2620" y="1036"/>
                  </a:lnTo>
                  <a:lnTo>
                    <a:pt x="2608" y="1072"/>
                  </a:lnTo>
                  <a:lnTo>
                    <a:pt x="1556" y="1272"/>
                  </a:lnTo>
                  <a:lnTo>
                    <a:pt x="688" y="1382"/>
                  </a:lnTo>
                  <a:lnTo>
                    <a:pt x="0" y="1472"/>
                  </a:lnTo>
                  <a:lnTo>
                    <a:pt x="248" y="131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 name="Group 50">
              <a:extLst>
                <a:ext uri="{FF2B5EF4-FFF2-40B4-BE49-F238E27FC236}">
                  <a16:creationId xmlns:a16="http://schemas.microsoft.com/office/drawing/2014/main" id="{9827CCBC-58DF-47ED-AB89-AD1517BC1F2F}"/>
                </a:ext>
              </a:extLst>
            </p:cNvPr>
            <p:cNvGrpSpPr>
              <a:grpSpLocks noChangeAspect="1"/>
            </p:cNvGrpSpPr>
            <p:nvPr/>
          </p:nvGrpSpPr>
          <p:grpSpPr>
            <a:xfrm>
              <a:off x="10110357" y="1224206"/>
              <a:ext cx="231646" cy="164958"/>
              <a:chOff x="7780338" y="3652838"/>
              <a:chExt cx="528637" cy="388937"/>
            </a:xfrm>
          </p:grpSpPr>
          <p:sp>
            <p:nvSpPr>
              <p:cNvPr id="93" name="Freeform 42">
                <a:extLst>
                  <a:ext uri="{FF2B5EF4-FFF2-40B4-BE49-F238E27FC236}">
                    <a16:creationId xmlns:a16="http://schemas.microsoft.com/office/drawing/2014/main" id="{B6F0B1EF-DFC1-4938-AD2B-365F7DEE8C1A}"/>
                  </a:ext>
                </a:extLst>
              </p:cNvPr>
              <p:cNvSpPr>
                <a:spLocks noChangeAspect="1"/>
              </p:cNvSpPr>
              <p:nvPr/>
            </p:nvSpPr>
            <p:spPr bwMode="auto">
              <a:xfrm>
                <a:off x="7780338" y="3652838"/>
                <a:ext cx="528637" cy="285750"/>
              </a:xfrm>
              <a:custGeom>
                <a:avLst/>
                <a:gdLst>
                  <a:gd name="T0" fmla="*/ 0 w 1573"/>
                  <a:gd name="T1" fmla="*/ 84443 h 758"/>
                  <a:gd name="T2" fmla="*/ 12771 w 1573"/>
                  <a:gd name="T3" fmla="*/ 165871 h 758"/>
                  <a:gd name="T4" fmla="*/ 53771 w 1573"/>
                  <a:gd name="T5" fmla="*/ 115733 h 758"/>
                  <a:gd name="T6" fmla="*/ 116616 w 1573"/>
                  <a:gd name="T7" fmla="*/ 94999 h 758"/>
                  <a:gd name="T8" fmla="*/ 128042 w 1573"/>
                  <a:gd name="T9" fmla="*/ 73888 h 758"/>
                  <a:gd name="T10" fmla="*/ 163330 w 1573"/>
                  <a:gd name="T11" fmla="*/ 69741 h 758"/>
                  <a:gd name="T12" fmla="*/ 206683 w 1573"/>
                  <a:gd name="T13" fmla="*/ 109324 h 758"/>
                  <a:gd name="T14" fmla="*/ 237937 w 1573"/>
                  <a:gd name="T15" fmla="*/ 118748 h 758"/>
                  <a:gd name="T16" fmla="*/ 295069 w 1573"/>
                  <a:gd name="T17" fmla="*/ 176426 h 758"/>
                  <a:gd name="T18" fmla="*/ 274569 w 1573"/>
                  <a:gd name="T19" fmla="*/ 230334 h 758"/>
                  <a:gd name="T20" fmla="*/ 282298 w 1573"/>
                  <a:gd name="T21" fmla="*/ 254838 h 758"/>
                  <a:gd name="T22" fmla="*/ 305487 w 1573"/>
                  <a:gd name="T23" fmla="*/ 244282 h 758"/>
                  <a:gd name="T24" fmla="*/ 329348 w 1573"/>
                  <a:gd name="T25" fmla="*/ 244282 h 758"/>
                  <a:gd name="T26" fmla="*/ 341110 w 1573"/>
                  <a:gd name="T27" fmla="*/ 261623 h 758"/>
                  <a:gd name="T28" fmla="*/ 366988 w 1573"/>
                  <a:gd name="T29" fmla="*/ 261623 h 758"/>
                  <a:gd name="T30" fmla="*/ 378078 w 1573"/>
                  <a:gd name="T31" fmla="*/ 257100 h 758"/>
                  <a:gd name="T32" fmla="*/ 359930 w 1573"/>
                  <a:gd name="T33" fmla="*/ 205077 h 758"/>
                  <a:gd name="T34" fmla="*/ 357242 w 1573"/>
                  <a:gd name="T35" fmla="*/ 115733 h 758"/>
                  <a:gd name="T36" fmla="*/ 335397 w 1573"/>
                  <a:gd name="T37" fmla="*/ 101407 h 758"/>
                  <a:gd name="T38" fmla="*/ 378078 w 1573"/>
                  <a:gd name="T39" fmla="*/ 59186 h 758"/>
                  <a:gd name="T40" fmla="*/ 380094 w 1573"/>
                  <a:gd name="T41" fmla="*/ 33551 h 758"/>
                  <a:gd name="T42" fmla="*/ 404627 w 1573"/>
                  <a:gd name="T43" fmla="*/ 35813 h 758"/>
                  <a:gd name="T44" fmla="*/ 373709 w 1573"/>
                  <a:gd name="T45" fmla="*/ 92737 h 758"/>
                  <a:gd name="T46" fmla="*/ 391857 w 1573"/>
                  <a:gd name="T47" fmla="*/ 159839 h 758"/>
                  <a:gd name="T48" fmla="*/ 399586 w 1573"/>
                  <a:gd name="T49" fmla="*/ 177934 h 758"/>
                  <a:gd name="T50" fmla="*/ 412357 w 1573"/>
                  <a:gd name="T51" fmla="*/ 186982 h 758"/>
                  <a:gd name="T52" fmla="*/ 387488 w 1573"/>
                  <a:gd name="T53" fmla="*/ 186228 h 758"/>
                  <a:gd name="T54" fmla="*/ 395890 w 1573"/>
                  <a:gd name="T55" fmla="*/ 227318 h 758"/>
                  <a:gd name="T56" fmla="*/ 438570 w 1573"/>
                  <a:gd name="T57" fmla="*/ 255215 h 758"/>
                  <a:gd name="T58" fmla="*/ 448316 w 1573"/>
                  <a:gd name="T59" fmla="*/ 261623 h 758"/>
                  <a:gd name="T60" fmla="*/ 460751 w 1573"/>
                  <a:gd name="T61" fmla="*/ 261623 h 758"/>
                  <a:gd name="T62" fmla="*/ 454702 w 1573"/>
                  <a:gd name="T63" fmla="*/ 285750 h 758"/>
                  <a:gd name="T64" fmla="*/ 506792 w 1573"/>
                  <a:gd name="T65" fmla="*/ 257100 h 758"/>
                  <a:gd name="T66" fmla="*/ 516539 w 1573"/>
                  <a:gd name="T67" fmla="*/ 218648 h 758"/>
                  <a:gd name="T68" fmla="*/ 528637 w 1573"/>
                  <a:gd name="T69" fmla="*/ 181704 h 758"/>
                  <a:gd name="T70" fmla="*/ 454702 w 1573"/>
                  <a:gd name="T71" fmla="*/ 197537 h 758"/>
                  <a:gd name="T72" fmla="*/ 405972 w 1573"/>
                  <a:gd name="T73" fmla="*/ 0 h 758"/>
                  <a:gd name="T74" fmla="*/ 0 w 1573"/>
                  <a:gd name="T75" fmla="*/ 84443 h 7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3" h="758">
                    <a:moveTo>
                      <a:pt x="0" y="224"/>
                    </a:moveTo>
                    <a:lnTo>
                      <a:pt x="38" y="440"/>
                    </a:lnTo>
                    <a:lnTo>
                      <a:pt x="160" y="307"/>
                    </a:lnTo>
                    <a:lnTo>
                      <a:pt x="347" y="252"/>
                    </a:lnTo>
                    <a:lnTo>
                      <a:pt x="381" y="196"/>
                    </a:lnTo>
                    <a:lnTo>
                      <a:pt x="486" y="185"/>
                    </a:lnTo>
                    <a:lnTo>
                      <a:pt x="615" y="290"/>
                    </a:lnTo>
                    <a:lnTo>
                      <a:pt x="708" y="315"/>
                    </a:lnTo>
                    <a:lnTo>
                      <a:pt x="878" y="468"/>
                    </a:lnTo>
                    <a:lnTo>
                      <a:pt x="817" y="611"/>
                    </a:lnTo>
                    <a:lnTo>
                      <a:pt x="840" y="676"/>
                    </a:lnTo>
                    <a:lnTo>
                      <a:pt x="909" y="648"/>
                    </a:lnTo>
                    <a:lnTo>
                      <a:pt x="980" y="648"/>
                    </a:lnTo>
                    <a:lnTo>
                      <a:pt x="1015" y="694"/>
                    </a:lnTo>
                    <a:lnTo>
                      <a:pt x="1092" y="694"/>
                    </a:lnTo>
                    <a:lnTo>
                      <a:pt x="1125" y="682"/>
                    </a:lnTo>
                    <a:lnTo>
                      <a:pt x="1071" y="544"/>
                    </a:lnTo>
                    <a:lnTo>
                      <a:pt x="1063" y="307"/>
                    </a:lnTo>
                    <a:lnTo>
                      <a:pt x="998" y="269"/>
                    </a:lnTo>
                    <a:lnTo>
                      <a:pt x="1125" y="157"/>
                    </a:lnTo>
                    <a:lnTo>
                      <a:pt x="1131" y="89"/>
                    </a:lnTo>
                    <a:lnTo>
                      <a:pt x="1204" y="95"/>
                    </a:lnTo>
                    <a:lnTo>
                      <a:pt x="1112" y="246"/>
                    </a:lnTo>
                    <a:lnTo>
                      <a:pt x="1166" y="424"/>
                    </a:lnTo>
                    <a:lnTo>
                      <a:pt x="1189" y="472"/>
                    </a:lnTo>
                    <a:lnTo>
                      <a:pt x="1227" y="496"/>
                    </a:lnTo>
                    <a:lnTo>
                      <a:pt x="1153" y="494"/>
                    </a:lnTo>
                    <a:lnTo>
                      <a:pt x="1178" y="603"/>
                    </a:lnTo>
                    <a:lnTo>
                      <a:pt x="1305" y="677"/>
                    </a:lnTo>
                    <a:lnTo>
                      <a:pt x="1334" y="694"/>
                    </a:lnTo>
                    <a:lnTo>
                      <a:pt x="1371" y="694"/>
                    </a:lnTo>
                    <a:lnTo>
                      <a:pt x="1353" y="758"/>
                    </a:lnTo>
                    <a:lnTo>
                      <a:pt x="1508" y="682"/>
                    </a:lnTo>
                    <a:lnTo>
                      <a:pt x="1537" y="580"/>
                    </a:lnTo>
                    <a:lnTo>
                      <a:pt x="1573" y="482"/>
                    </a:lnTo>
                    <a:lnTo>
                      <a:pt x="1353" y="524"/>
                    </a:lnTo>
                    <a:lnTo>
                      <a:pt x="1208" y="0"/>
                    </a:lnTo>
                    <a:lnTo>
                      <a:pt x="0" y="22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4" name="Freeform 44">
                <a:extLst>
                  <a:ext uri="{FF2B5EF4-FFF2-40B4-BE49-F238E27FC236}">
                    <a16:creationId xmlns:a16="http://schemas.microsoft.com/office/drawing/2014/main" id="{27570C9A-D3E4-4846-9080-58673D33861F}"/>
                  </a:ext>
                </a:extLst>
              </p:cNvPr>
              <p:cNvSpPr>
                <a:spLocks noChangeAspect="1"/>
              </p:cNvSpPr>
              <p:nvPr/>
            </p:nvSpPr>
            <p:spPr bwMode="auto">
              <a:xfrm>
                <a:off x="8237538" y="3905250"/>
                <a:ext cx="47625" cy="136525"/>
              </a:xfrm>
              <a:custGeom>
                <a:avLst/>
                <a:gdLst>
                  <a:gd name="T0" fmla="*/ 0 w 146"/>
                  <a:gd name="T1" fmla="*/ 136525 h 364"/>
                  <a:gd name="T2" fmla="*/ 16636 w 146"/>
                  <a:gd name="T3" fmla="*/ 98268 h 364"/>
                  <a:gd name="T4" fmla="*/ 33925 w 146"/>
                  <a:gd name="T5" fmla="*/ 74639 h 364"/>
                  <a:gd name="T6" fmla="*/ 47625 w 146"/>
                  <a:gd name="T7" fmla="*/ 0 h 364"/>
                  <a:gd name="T8" fmla="*/ 19246 w 146"/>
                  <a:gd name="T9" fmla="*/ 17253 h 364"/>
                  <a:gd name="T10" fmla="*/ 979 w 146"/>
                  <a:gd name="T11" fmla="*/ 88516 h 364"/>
                  <a:gd name="T12" fmla="*/ 0 w 146"/>
                  <a:gd name="T13" fmla="*/ 136525 h 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6" h="364">
                    <a:moveTo>
                      <a:pt x="0" y="364"/>
                    </a:moveTo>
                    <a:lnTo>
                      <a:pt x="51" y="262"/>
                    </a:lnTo>
                    <a:lnTo>
                      <a:pt x="104" y="199"/>
                    </a:lnTo>
                    <a:lnTo>
                      <a:pt x="146" y="0"/>
                    </a:lnTo>
                    <a:lnTo>
                      <a:pt x="59" y="46"/>
                    </a:lnTo>
                    <a:lnTo>
                      <a:pt x="3" y="236"/>
                    </a:lnTo>
                    <a:lnTo>
                      <a:pt x="0" y="36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2" name="Freeform 45">
              <a:extLst>
                <a:ext uri="{FF2B5EF4-FFF2-40B4-BE49-F238E27FC236}">
                  <a16:creationId xmlns:a16="http://schemas.microsoft.com/office/drawing/2014/main" id="{5937027D-9D5D-4EB5-B77B-B694FC5BD0A5}"/>
                </a:ext>
              </a:extLst>
            </p:cNvPr>
            <p:cNvSpPr>
              <a:spLocks noChangeAspect="1"/>
            </p:cNvSpPr>
            <p:nvPr/>
          </p:nvSpPr>
          <p:spPr bwMode="auto">
            <a:xfrm>
              <a:off x="9912797" y="1438316"/>
              <a:ext cx="434076" cy="203337"/>
            </a:xfrm>
            <a:custGeom>
              <a:avLst/>
              <a:gdLst>
                <a:gd name="T0" fmla="*/ 336 w 2951"/>
                <a:gd name="T1" fmla="*/ 412373 h 1287"/>
                <a:gd name="T2" fmla="*/ 143337 w 2951"/>
                <a:gd name="T3" fmla="*/ 393747 h 1287"/>
                <a:gd name="T4" fmla="*/ 227257 w 2951"/>
                <a:gd name="T5" fmla="*/ 348673 h 1287"/>
                <a:gd name="T6" fmla="*/ 385028 w 2951"/>
                <a:gd name="T7" fmla="*/ 330792 h 1287"/>
                <a:gd name="T8" fmla="*/ 449815 w 2951"/>
                <a:gd name="T9" fmla="*/ 374376 h 1287"/>
                <a:gd name="T10" fmla="*/ 552534 w 2951"/>
                <a:gd name="T11" fmla="*/ 358358 h 1287"/>
                <a:gd name="T12" fmla="*/ 708962 w 2951"/>
                <a:gd name="T13" fmla="*/ 479425 h 1287"/>
                <a:gd name="T14" fmla="*/ 768714 w 2951"/>
                <a:gd name="T15" fmla="*/ 464524 h 1287"/>
                <a:gd name="T16" fmla="*/ 855991 w 2951"/>
                <a:gd name="T17" fmla="*/ 325949 h 1287"/>
                <a:gd name="T18" fmla="*/ 926149 w 2951"/>
                <a:gd name="T19" fmla="*/ 295776 h 1287"/>
                <a:gd name="T20" fmla="*/ 947297 w 2951"/>
                <a:gd name="T21" fmla="*/ 255544 h 1287"/>
                <a:gd name="T22" fmla="*/ 871433 w 2951"/>
                <a:gd name="T23" fmla="*/ 270445 h 1287"/>
                <a:gd name="T24" fmla="*/ 851292 w 2951"/>
                <a:gd name="T25" fmla="*/ 243624 h 1287"/>
                <a:gd name="T26" fmla="*/ 898623 w 2951"/>
                <a:gd name="T27" fmla="*/ 230213 h 1287"/>
                <a:gd name="T28" fmla="*/ 896944 w 2951"/>
                <a:gd name="T29" fmla="*/ 210470 h 1287"/>
                <a:gd name="T30" fmla="*/ 844914 w 2951"/>
                <a:gd name="T31" fmla="*/ 190354 h 1287"/>
                <a:gd name="T32" fmla="*/ 911379 w 2951"/>
                <a:gd name="T33" fmla="*/ 164651 h 1287"/>
                <a:gd name="T34" fmla="*/ 907351 w 2951"/>
                <a:gd name="T35" fmla="*/ 194080 h 1287"/>
                <a:gd name="T36" fmla="*/ 951325 w 2951"/>
                <a:gd name="T37" fmla="*/ 192590 h 1287"/>
                <a:gd name="T38" fmla="*/ 974823 w 2951"/>
                <a:gd name="T39" fmla="*/ 143045 h 1287"/>
                <a:gd name="T40" fmla="*/ 990600 w 2951"/>
                <a:gd name="T41" fmla="*/ 140810 h 1287"/>
                <a:gd name="T42" fmla="*/ 980530 w 2951"/>
                <a:gd name="T43" fmla="*/ 97226 h 1287"/>
                <a:gd name="T44" fmla="*/ 949982 w 2951"/>
                <a:gd name="T45" fmla="*/ 140810 h 1287"/>
                <a:gd name="T46" fmla="*/ 920778 w 2951"/>
                <a:gd name="T47" fmla="*/ 43212 h 1287"/>
                <a:gd name="T48" fmla="*/ 941255 w 2951"/>
                <a:gd name="T49" fmla="*/ 38741 h 1287"/>
                <a:gd name="T50" fmla="*/ 968445 w 2951"/>
                <a:gd name="T51" fmla="*/ 65562 h 1287"/>
                <a:gd name="T52" fmla="*/ 947968 w 2951"/>
                <a:gd name="T53" fmla="*/ 20488 h 1287"/>
                <a:gd name="T54" fmla="*/ 926820 w 2951"/>
                <a:gd name="T55" fmla="*/ 0 h 1287"/>
                <a:gd name="T56" fmla="*/ 573682 w 2951"/>
                <a:gd name="T57" fmla="*/ 74503 h 1287"/>
                <a:gd name="T58" fmla="*/ 282309 w 2951"/>
                <a:gd name="T59" fmla="*/ 115479 h 1287"/>
                <a:gd name="T60" fmla="*/ 241356 w 2951"/>
                <a:gd name="T61" fmla="*/ 201902 h 1287"/>
                <a:gd name="T62" fmla="*/ 177241 w 2951"/>
                <a:gd name="T63" fmla="*/ 217175 h 1287"/>
                <a:gd name="T64" fmla="*/ 148707 w 2951"/>
                <a:gd name="T65" fmla="*/ 261505 h 1287"/>
                <a:gd name="T66" fmla="*/ 35918 w 2951"/>
                <a:gd name="T67" fmla="*/ 333772 h 1287"/>
                <a:gd name="T68" fmla="*/ 29204 w 2951"/>
                <a:gd name="T69" fmla="*/ 362083 h 1287"/>
                <a:gd name="T70" fmla="*/ 0 w 2951"/>
                <a:gd name="T71" fmla="*/ 377356 h 1287"/>
                <a:gd name="T72" fmla="*/ 336 w 2951"/>
                <a:gd name="T73" fmla="*/ 412373 h 12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51" h="1287">
                  <a:moveTo>
                    <a:pt x="1" y="1107"/>
                  </a:moveTo>
                  <a:lnTo>
                    <a:pt x="427" y="1057"/>
                  </a:lnTo>
                  <a:lnTo>
                    <a:pt x="677" y="936"/>
                  </a:lnTo>
                  <a:lnTo>
                    <a:pt x="1147" y="888"/>
                  </a:lnTo>
                  <a:lnTo>
                    <a:pt x="1340" y="1005"/>
                  </a:lnTo>
                  <a:lnTo>
                    <a:pt x="1646" y="962"/>
                  </a:lnTo>
                  <a:lnTo>
                    <a:pt x="2112" y="1287"/>
                  </a:lnTo>
                  <a:lnTo>
                    <a:pt x="2290" y="1247"/>
                  </a:lnTo>
                  <a:lnTo>
                    <a:pt x="2550" y="875"/>
                  </a:lnTo>
                  <a:lnTo>
                    <a:pt x="2759" y="794"/>
                  </a:lnTo>
                  <a:lnTo>
                    <a:pt x="2822" y="686"/>
                  </a:lnTo>
                  <a:lnTo>
                    <a:pt x="2596" y="726"/>
                  </a:lnTo>
                  <a:lnTo>
                    <a:pt x="2536" y="654"/>
                  </a:lnTo>
                  <a:lnTo>
                    <a:pt x="2677" y="618"/>
                  </a:lnTo>
                  <a:lnTo>
                    <a:pt x="2672" y="565"/>
                  </a:lnTo>
                  <a:lnTo>
                    <a:pt x="2517" y="511"/>
                  </a:lnTo>
                  <a:lnTo>
                    <a:pt x="2715" y="442"/>
                  </a:lnTo>
                  <a:lnTo>
                    <a:pt x="2703" y="521"/>
                  </a:lnTo>
                  <a:lnTo>
                    <a:pt x="2834" y="517"/>
                  </a:lnTo>
                  <a:lnTo>
                    <a:pt x="2904" y="384"/>
                  </a:lnTo>
                  <a:lnTo>
                    <a:pt x="2951" y="378"/>
                  </a:lnTo>
                  <a:lnTo>
                    <a:pt x="2921" y="261"/>
                  </a:lnTo>
                  <a:lnTo>
                    <a:pt x="2830" y="378"/>
                  </a:lnTo>
                  <a:lnTo>
                    <a:pt x="2743" y="116"/>
                  </a:lnTo>
                  <a:lnTo>
                    <a:pt x="2804" y="104"/>
                  </a:lnTo>
                  <a:lnTo>
                    <a:pt x="2885" y="176"/>
                  </a:lnTo>
                  <a:lnTo>
                    <a:pt x="2824" y="55"/>
                  </a:lnTo>
                  <a:lnTo>
                    <a:pt x="2761" y="0"/>
                  </a:lnTo>
                  <a:lnTo>
                    <a:pt x="1709" y="200"/>
                  </a:lnTo>
                  <a:lnTo>
                    <a:pt x="841" y="310"/>
                  </a:lnTo>
                  <a:lnTo>
                    <a:pt x="719" y="542"/>
                  </a:lnTo>
                  <a:lnTo>
                    <a:pt x="528" y="583"/>
                  </a:lnTo>
                  <a:lnTo>
                    <a:pt x="443" y="702"/>
                  </a:lnTo>
                  <a:lnTo>
                    <a:pt x="107" y="896"/>
                  </a:lnTo>
                  <a:lnTo>
                    <a:pt x="87" y="972"/>
                  </a:lnTo>
                  <a:lnTo>
                    <a:pt x="0" y="1013"/>
                  </a:lnTo>
                  <a:lnTo>
                    <a:pt x="1" y="110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 name="Freeform 46">
              <a:extLst>
                <a:ext uri="{FF2B5EF4-FFF2-40B4-BE49-F238E27FC236}">
                  <a16:creationId xmlns:a16="http://schemas.microsoft.com/office/drawing/2014/main" id="{7A236CF3-AEFA-45AF-A058-D6E649D82893}"/>
                </a:ext>
              </a:extLst>
            </p:cNvPr>
            <p:cNvSpPr>
              <a:spLocks noChangeAspect="1"/>
            </p:cNvSpPr>
            <p:nvPr/>
          </p:nvSpPr>
          <p:spPr bwMode="auto">
            <a:xfrm>
              <a:off x="9964273" y="1577689"/>
              <a:ext cx="258776" cy="206703"/>
            </a:xfrm>
            <a:custGeom>
              <a:avLst/>
              <a:gdLst>
                <a:gd name="T0" fmla="*/ 25165 w 1760"/>
                <a:gd name="T1" fmla="*/ 63308 h 1301"/>
                <a:gd name="T2" fmla="*/ 109050 w 1760"/>
                <a:gd name="T3" fmla="*/ 17981 h 1301"/>
                <a:gd name="T4" fmla="*/ 266754 w 1760"/>
                <a:gd name="T5" fmla="*/ 0 h 1301"/>
                <a:gd name="T6" fmla="*/ 331513 w 1760"/>
                <a:gd name="T7" fmla="*/ 43829 h 1301"/>
                <a:gd name="T8" fmla="*/ 434188 w 1760"/>
                <a:gd name="T9" fmla="*/ 27721 h 1301"/>
                <a:gd name="T10" fmla="*/ 590550 w 1760"/>
                <a:gd name="T11" fmla="*/ 149468 h 1301"/>
                <a:gd name="T12" fmla="*/ 521764 w 1760"/>
                <a:gd name="T13" fmla="*/ 243120 h 1301"/>
                <a:gd name="T14" fmla="*/ 524449 w 1760"/>
                <a:gd name="T15" fmla="*/ 283577 h 1301"/>
                <a:gd name="T16" fmla="*/ 406674 w 1760"/>
                <a:gd name="T17" fmla="*/ 403077 h 1301"/>
                <a:gd name="T18" fmla="*/ 387884 w 1760"/>
                <a:gd name="T19" fmla="*/ 406073 h 1301"/>
                <a:gd name="T20" fmla="*/ 378489 w 1760"/>
                <a:gd name="T21" fmla="*/ 442410 h 1301"/>
                <a:gd name="T22" fmla="*/ 352988 w 1760"/>
                <a:gd name="T23" fmla="*/ 421807 h 1301"/>
                <a:gd name="T24" fmla="*/ 376140 w 1760"/>
                <a:gd name="T25" fmla="*/ 455147 h 1301"/>
                <a:gd name="T26" fmla="*/ 353994 w 1760"/>
                <a:gd name="T27" fmla="*/ 487363 h 1301"/>
                <a:gd name="T28" fmla="*/ 332184 w 1760"/>
                <a:gd name="T29" fmla="*/ 483242 h 1301"/>
                <a:gd name="T30" fmla="*/ 251319 w 1760"/>
                <a:gd name="T31" fmla="*/ 344263 h 1301"/>
                <a:gd name="T32" fmla="*/ 76839 w 1760"/>
                <a:gd name="T33" fmla="*/ 167824 h 1301"/>
                <a:gd name="T34" fmla="*/ 0 w 1760"/>
                <a:gd name="T35" fmla="*/ 113880 h 1301"/>
                <a:gd name="T36" fmla="*/ 25165 w 1760"/>
                <a:gd name="T37" fmla="*/ 63308 h 13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60" h="1301">
                  <a:moveTo>
                    <a:pt x="75" y="169"/>
                  </a:moveTo>
                  <a:lnTo>
                    <a:pt x="325" y="48"/>
                  </a:lnTo>
                  <a:lnTo>
                    <a:pt x="795" y="0"/>
                  </a:lnTo>
                  <a:lnTo>
                    <a:pt x="988" y="117"/>
                  </a:lnTo>
                  <a:lnTo>
                    <a:pt x="1294" y="74"/>
                  </a:lnTo>
                  <a:lnTo>
                    <a:pt x="1760" y="399"/>
                  </a:lnTo>
                  <a:lnTo>
                    <a:pt x="1555" y="649"/>
                  </a:lnTo>
                  <a:lnTo>
                    <a:pt x="1563" y="757"/>
                  </a:lnTo>
                  <a:lnTo>
                    <a:pt x="1212" y="1076"/>
                  </a:lnTo>
                  <a:lnTo>
                    <a:pt x="1156" y="1084"/>
                  </a:lnTo>
                  <a:lnTo>
                    <a:pt x="1128" y="1181"/>
                  </a:lnTo>
                  <a:lnTo>
                    <a:pt x="1052" y="1126"/>
                  </a:lnTo>
                  <a:lnTo>
                    <a:pt x="1121" y="1215"/>
                  </a:lnTo>
                  <a:lnTo>
                    <a:pt x="1055" y="1301"/>
                  </a:lnTo>
                  <a:lnTo>
                    <a:pt x="990" y="1290"/>
                  </a:lnTo>
                  <a:lnTo>
                    <a:pt x="749" y="919"/>
                  </a:lnTo>
                  <a:lnTo>
                    <a:pt x="229" y="448"/>
                  </a:lnTo>
                  <a:lnTo>
                    <a:pt x="0" y="304"/>
                  </a:lnTo>
                  <a:lnTo>
                    <a:pt x="75" y="16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 name="Freeform 47">
              <a:extLst>
                <a:ext uri="{FF2B5EF4-FFF2-40B4-BE49-F238E27FC236}">
                  <a16:creationId xmlns:a16="http://schemas.microsoft.com/office/drawing/2014/main" id="{D6A2552A-42F6-4AB2-A842-9BDA6143F134}"/>
                </a:ext>
              </a:extLst>
            </p:cNvPr>
            <p:cNvSpPr>
              <a:spLocks noChangeAspect="1"/>
            </p:cNvSpPr>
            <p:nvPr/>
          </p:nvSpPr>
          <p:spPr bwMode="auto">
            <a:xfrm>
              <a:off x="10288440" y="1214780"/>
              <a:ext cx="53563" cy="92242"/>
            </a:xfrm>
            <a:custGeom>
              <a:avLst/>
              <a:gdLst>
                <a:gd name="T0" fmla="*/ 0 w 365"/>
                <a:gd name="T1" fmla="*/ 20999 h 580"/>
                <a:gd name="T2" fmla="*/ 16745 w 365"/>
                <a:gd name="T3" fmla="*/ 0 h 580"/>
                <a:gd name="T4" fmla="*/ 40522 w 365"/>
                <a:gd name="T5" fmla="*/ 0 h 580"/>
                <a:gd name="T6" fmla="*/ 31815 w 365"/>
                <a:gd name="T7" fmla="*/ 21749 h 580"/>
                <a:gd name="T8" fmla="*/ 25787 w 365"/>
                <a:gd name="T9" fmla="*/ 30373 h 580"/>
                <a:gd name="T10" fmla="*/ 31145 w 365"/>
                <a:gd name="T11" fmla="*/ 53247 h 580"/>
                <a:gd name="T12" fmla="*/ 59277 w 365"/>
                <a:gd name="T13" fmla="*/ 89245 h 580"/>
                <a:gd name="T14" fmla="*/ 65305 w 365"/>
                <a:gd name="T15" fmla="*/ 113993 h 580"/>
                <a:gd name="T16" fmla="*/ 89082 w 365"/>
                <a:gd name="T17" fmla="*/ 143991 h 580"/>
                <a:gd name="T18" fmla="*/ 107836 w 365"/>
                <a:gd name="T19" fmla="*/ 151116 h 580"/>
                <a:gd name="T20" fmla="*/ 116544 w 365"/>
                <a:gd name="T21" fmla="*/ 171365 h 580"/>
                <a:gd name="T22" fmla="*/ 100469 w 365"/>
                <a:gd name="T23" fmla="*/ 187489 h 580"/>
                <a:gd name="T24" fmla="*/ 117214 w 365"/>
                <a:gd name="T25" fmla="*/ 184864 h 580"/>
                <a:gd name="T26" fmla="*/ 122237 w 365"/>
                <a:gd name="T27" fmla="*/ 201738 h 580"/>
                <a:gd name="T28" fmla="*/ 48560 w 365"/>
                <a:gd name="T29" fmla="*/ 217487 h 580"/>
                <a:gd name="T30" fmla="*/ 0 w 365"/>
                <a:gd name="T31" fmla="*/ 20999 h 5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65" h="580">
                  <a:moveTo>
                    <a:pt x="0" y="56"/>
                  </a:moveTo>
                  <a:lnTo>
                    <a:pt x="50" y="0"/>
                  </a:lnTo>
                  <a:lnTo>
                    <a:pt x="121" y="0"/>
                  </a:lnTo>
                  <a:lnTo>
                    <a:pt x="95" y="58"/>
                  </a:lnTo>
                  <a:lnTo>
                    <a:pt x="77" y="81"/>
                  </a:lnTo>
                  <a:lnTo>
                    <a:pt x="93" y="142"/>
                  </a:lnTo>
                  <a:lnTo>
                    <a:pt x="177" y="238"/>
                  </a:lnTo>
                  <a:lnTo>
                    <a:pt x="195" y="304"/>
                  </a:lnTo>
                  <a:lnTo>
                    <a:pt x="266" y="384"/>
                  </a:lnTo>
                  <a:lnTo>
                    <a:pt x="322" y="403"/>
                  </a:lnTo>
                  <a:lnTo>
                    <a:pt x="348" y="457"/>
                  </a:lnTo>
                  <a:lnTo>
                    <a:pt x="300" y="500"/>
                  </a:lnTo>
                  <a:lnTo>
                    <a:pt x="350" y="493"/>
                  </a:lnTo>
                  <a:lnTo>
                    <a:pt x="365" y="538"/>
                  </a:lnTo>
                  <a:lnTo>
                    <a:pt x="145" y="580"/>
                  </a:lnTo>
                  <a:lnTo>
                    <a:pt x="0" y="5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 name="Freeform 48">
              <a:extLst>
                <a:ext uri="{FF2B5EF4-FFF2-40B4-BE49-F238E27FC236}">
                  <a16:creationId xmlns:a16="http://schemas.microsoft.com/office/drawing/2014/main" id="{F420566D-DC53-43AB-8850-B84E11B0F43C}"/>
                </a:ext>
              </a:extLst>
            </p:cNvPr>
            <p:cNvSpPr>
              <a:spLocks noChangeAspect="1"/>
            </p:cNvSpPr>
            <p:nvPr/>
          </p:nvSpPr>
          <p:spPr bwMode="auto">
            <a:xfrm>
              <a:off x="10038706" y="1069348"/>
              <a:ext cx="294254" cy="198623"/>
            </a:xfrm>
            <a:custGeom>
              <a:avLst/>
              <a:gdLst>
                <a:gd name="T0" fmla="*/ 53427 w 2011"/>
                <a:gd name="T1" fmla="*/ 468312 h 1256"/>
                <a:gd name="T2" fmla="*/ 164956 w 2011"/>
                <a:gd name="T3" fmla="*/ 447432 h 1256"/>
                <a:gd name="T4" fmla="*/ 568332 w 2011"/>
                <a:gd name="T5" fmla="*/ 363911 h 1256"/>
                <a:gd name="T6" fmla="*/ 585028 w 2011"/>
                <a:gd name="T7" fmla="*/ 343031 h 1256"/>
                <a:gd name="T8" fmla="*/ 608736 w 2011"/>
                <a:gd name="T9" fmla="*/ 343031 h 1256"/>
                <a:gd name="T10" fmla="*/ 634782 w 2011"/>
                <a:gd name="T11" fmla="*/ 322897 h 1256"/>
                <a:gd name="T12" fmla="*/ 671513 w 2011"/>
                <a:gd name="T13" fmla="*/ 268459 h 1256"/>
                <a:gd name="T14" fmla="*/ 606733 w 2011"/>
                <a:gd name="T15" fmla="*/ 210666 h 1256"/>
                <a:gd name="T16" fmla="*/ 603727 w 2011"/>
                <a:gd name="T17" fmla="*/ 156601 h 1256"/>
                <a:gd name="T18" fmla="*/ 634114 w 2011"/>
                <a:gd name="T19" fmla="*/ 81656 h 1256"/>
                <a:gd name="T20" fmla="*/ 590704 w 2011"/>
                <a:gd name="T21" fmla="*/ 55183 h 1256"/>
                <a:gd name="T22" fmla="*/ 542286 w 2011"/>
                <a:gd name="T23" fmla="*/ 0 h 1256"/>
                <a:gd name="T24" fmla="*/ 96503 w 2011"/>
                <a:gd name="T25" fmla="*/ 92842 h 1256"/>
                <a:gd name="T26" fmla="*/ 73796 w 2011"/>
                <a:gd name="T27" fmla="*/ 55183 h 1256"/>
                <a:gd name="T28" fmla="*/ 0 w 2011"/>
                <a:gd name="T29" fmla="*/ 115214 h 1256"/>
                <a:gd name="T30" fmla="*/ 53427 w 2011"/>
                <a:gd name="T31" fmla="*/ 468312 h 1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1" h="1256">
                  <a:moveTo>
                    <a:pt x="160" y="1256"/>
                  </a:moveTo>
                  <a:lnTo>
                    <a:pt x="494" y="1200"/>
                  </a:lnTo>
                  <a:lnTo>
                    <a:pt x="1702" y="976"/>
                  </a:lnTo>
                  <a:lnTo>
                    <a:pt x="1752" y="920"/>
                  </a:lnTo>
                  <a:lnTo>
                    <a:pt x="1823" y="920"/>
                  </a:lnTo>
                  <a:lnTo>
                    <a:pt x="1901" y="866"/>
                  </a:lnTo>
                  <a:lnTo>
                    <a:pt x="2011" y="720"/>
                  </a:lnTo>
                  <a:lnTo>
                    <a:pt x="1817" y="565"/>
                  </a:lnTo>
                  <a:lnTo>
                    <a:pt x="1808" y="420"/>
                  </a:lnTo>
                  <a:lnTo>
                    <a:pt x="1899" y="219"/>
                  </a:lnTo>
                  <a:lnTo>
                    <a:pt x="1769" y="148"/>
                  </a:lnTo>
                  <a:lnTo>
                    <a:pt x="1624" y="0"/>
                  </a:lnTo>
                  <a:lnTo>
                    <a:pt x="289" y="249"/>
                  </a:lnTo>
                  <a:lnTo>
                    <a:pt x="221" y="148"/>
                  </a:lnTo>
                  <a:lnTo>
                    <a:pt x="0" y="309"/>
                  </a:lnTo>
                  <a:lnTo>
                    <a:pt x="160" y="125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Freeform 49">
              <a:extLst>
                <a:ext uri="{FF2B5EF4-FFF2-40B4-BE49-F238E27FC236}">
                  <a16:creationId xmlns:a16="http://schemas.microsoft.com/office/drawing/2014/main" id="{66C573E1-9165-4F56-8904-B368FBBE2D83}"/>
                </a:ext>
              </a:extLst>
            </p:cNvPr>
            <p:cNvSpPr>
              <a:spLocks noChangeAspect="1"/>
            </p:cNvSpPr>
            <p:nvPr/>
          </p:nvSpPr>
          <p:spPr bwMode="auto">
            <a:xfrm>
              <a:off x="10301656" y="1104358"/>
              <a:ext cx="64694" cy="163612"/>
            </a:xfrm>
            <a:custGeom>
              <a:avLst/>
              <a:gdLst>
                <a:gd name="T0" fmla="*/ 8824 w 435"/>
                <a:gd name="T1" fmla="*/ 263566 h 1026"/>
                <a:gd name="T2" fmla="*/ 35297 w 435"/>
                <a:gd name="T3" fmla="*/ 243263 h 1026"/>
                <a:gd name="T4" fmla="*/ 72631 w 435"/>
                <a:gd name="T5" fmla="*/ 188369 h 1026"/>
                <a:gd name="T6" fmla="*/ 6788 w 435"/>
                <a:gd name="T7" fmla="*/ 130091 h 1026"/>
                <a:gd name="T8" fmla="*/ 3733 w 435"/>
                <a:gd name="T9" fmla="*/ 75573 h 1026"/>
                <a:gd name="T10" fmla="*/ 34619 w 435"/>
                <a:gd name="T11" fmla="*/ 0 h 1026"/>
                <a:gd name="T12" fmla="*/ 135080 w 435"/>
                <a:gd name="T13" fmla="*/ 36847 h 1026"/>
                <a:gd name="T14" fmla="*/ 135759 w 435"/>
                <a:gd name="T15" fmla="*/ 51510 h 1026"/>
                <a:gd name="T16" fmla="*/ 124559 w 435"/>
                <a:gd name="T17" fmla="*/ 93621 h 1026"/>
                <a:gd name="T18" fmla="*/ 114038 w 435"/>
                <a:gd name="T19" fmla="*/ 104524 h 1026"/>
                <a:gd name="T20" fmla="*/ 111322 w 435"/>
                <a:gd name="T21" fmla="*/ 125579 h 1026"/>
                <a:gd name="T22" fmla="*/ 122862 w 435"/>
                <a:gd name="T23" fmla="*/ 132347 h 1026"/>
                <a:gd name="T24" fmla="*/ 146959 w 435"/>
                <a:gd name="T25" fmla="*/ 125579 h 1026"/>
                <a:gd name="T26" fmla="*/ 147638 w 435"/>
                <a:gd name="T27" fmla="*/ 192505 h 1026"/>
                <a:gd name="T28" fmla="*/ 146280 w 435"/>
                <a:gd name="T29" fmla="*/ 232360 h 1026"/>
                <a:gd name="T30" fmla="*/ 147638 w 435"/>
                <a:gd name="T31" fmla="*/ 254543 h 1026"/>
                <a:gd name="T32" fmla="*/ 138474 w 435"/>
                <a:gd name="T33" fmla="*/ 275598 h 1026"/>
                <a:gd name="T34" fmla="*/ 129650 w 435"/>
                <a:gd name="T35" fmla="*/ 276350 h 1026"/>
                <a:gd name="T36" fmla="*/ 133383 w 435"/>
                <a:gd name="T37" fmla="*/ 295149 h 1026"/>
                <a:gd name="T38" fmla="*/ 97068 w 435"/>
                <a:gd name="T39" fmla="*/ 385762 h 1026"/>
                <a:gd name="T40" fmla="*/ 86546 w 435"/>
                <a:gd name="T41" fmla="*/ 385762 h 1026"/>
                <a:gd name="T42" fmla="*/ 83831 w 435"/>
                <a:gd name="T43" fmla="*/ 351547 h 1026"/>
                <a:gd name="T44" fmla="*/ 58037 w 435"/>
                <a:gd name="T45" fmla="*/ 353051 h 1026"/>
                <a:gd name="T46" fmla="*/ 7127 w 435"/>
                <a:gd name="T47" fmla="*/ 315829 h 1026"/>
                <a:gd name="T48" fmla="*/ 0 w 435"/>
                <a:gd name="T49" fmla="*/ 285374 h 1026"/>
                <a:gd name="T50" fmla="*/ 8824 w 435"/>
                <a:gd name="T51" fmla="*/ 263566 h 10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5" h="1026">
                  <a:moveTo>
                    <a:pt x="26" y="701"/>
                  </a:moveTo>
                  <a:lnTo>
                    <a:pt x="104" y="647"/>
                  </a:lnTo>
                  <a:lnTo>
                    <a:pt x="214" y="501"/>
                  </a:lnTo>
                  <a:lnTo>
                    <a:pt x="20" y="346"/>
                  </a:lnTo>
                  <a:lnTo>
                    <a:pt x="11" y="201"/>
                  </a:lnTo>
                  <a:lnTo>
                    <a:pt x="102" y="0"/>
                  </a:lnTo>
                  <a:lnTo>
                    <a:pt x="398" y="98"/>
                  </a:lnTo>
                  <a:lnTo>
                    <a:pt x="400" y="137"/>
                  </a:lnTo>
                  <a:lnTo>
                    <a:pt x="367" y="249"/>
                  </a:lnTo>
                  <a:lnTo>
                    <a:pt x="336" y="278"/>
                  </a:lnTo>
                  <a:lnTo>
                    <a:pt x="328" y="334"/>
                  </a:lnTo>
                  <a:lnTo>
                    <a:pt x="362" y="352"/>
                  </a:lnTo>
                  <a:lnTo>
                    <a:pt x="433" y="334"/>
                  </a:lnTo>
                  <a:lnTo>
                    <a:pt x="435" y="512"/>
                  </a:lnTo>
                  <a:lnTo>
                    <a:pt x="431" y="618"/>
                  </a:lnTo>
                  <a:lnTo>
                    <a:pt x="435" y="677"/>
                  </a:lnTo>
                  <a:lnTo>
                    <a:pt x="408" y="733"/>
                  </a:lnTo>
                  <a:lnTo>
                    <a:pt x="382" y="735"/>
                  </a:lnTo>
                  <a:lnTo>
                    <a:pt x="393" y="785"/>
                  </a:lnTo>
                  <a:lnTo>
                    <a:pt x="286" y="1026"/>
                  </a:lnTo>
                  <a:lnTo>
                    <a:pt x="255" y="1026"/>
                  </a:lnTo>
                  <a:lnTo>
                    <a:pt x="247" y="935"/>
                  </a:lnTo>
                  <a:lnTo>
                    <a:pt x="171" y="939"/>
                  </a:lnTo>
                  <a:lnTo>
                    <a:pt x="21" y="840"/>
                  </a:lnTo>
                  <a:lnTo>
                    <a:pt x="0" y="759"/>
                  </a:lnTo>
                  <a:lnTo>
                    <a:pt x="26" y="701"/>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 name="Freeform 50">
              <a:extLst>
                <a:ext uri="{FF2B5EF4-FFF2-40B4-BE49-F238E27FC236}">
                  <a16:creationId xmlns:a16="http://schemas.microsoft.com/office/drawing/2014/main" id="{0E6EEA74-2153-49B9-BE9B-3E37704D4021}"/>
                </a:ext>
              </a:extLst>
            </p:cNvPr>
            <p:cNvSpPr>
              <a:spLocks noChangeAspect="1"/>
            </p:cNvSpPr>
            <p:nvPr/>
          </p:nvSpPr>
          <p:spPr bwMode="auto">
            <a:xfrm>
              <a:off x="10070705" y="850524"/>
              <a:ext cx="299818" cy="281440"/>
            </a:xfrm>
            <a:custGeom>
              <a:avLst/>
              <a:gdLst>
                <a:gd name="T0" fmla="*/ 22696 w 2050"/>
                <a:gd name="T1" fmla="*/ 609208 h 1782"/>
                <a:gd name="T2" fmla="*/ 468269 w 2050"/>
                <a:gd name="T3" fmla="*/ 516486 h 1782"/>
                <a:gd name="T4" fmla="*/ 516664 w 2050"/>
                <a:gd name="T5" fmla="*/ 571598 h 1782"/>
                <a:gd name="T6" fmla="*/ 560053 w 2050"/>
                <a:gd name="T7" fmla="*/ 598037 h 1782"/>
                <a:gd name="T8" fmla="*/ 658847 w 2050"/>
                <a:gd name="T9" fmla="*/ 634530 h 1782"/>
                <a:gd name="T10" fmla="*/ 666524 w 2050"/>
                <a:gd name="T11" fmla="*/ 663575 h 1782"/>
                <a:gd name="T12" fmla="*/ 682544 w 2050"/>
                <a:gd name="T13" fmla="*/ 623358 h 1782"/>
                <a:gd name="T14" fmla="*/ 684213 w 2050"/>
                <a:gd name="T15" fmla="*/ 566757 h 1782"/>
                <a:gd name="T16" fmla="*/ 666524 w 2050"/>
                <a:gd name="T17" fmla="*/ 460630 h 1782"/>
                <a:gd name="T18" fmla="*/ 665522 w 2050"/>
                <a:gd name="T19" fmla="*/ 347800 h 1782"/>
                <a:gd name="T20" fmla="*/ 618128 w 2050"/>
                <a:gd name="T21" fmla="*/ 184699 h 1782"/>
                <a:gd name="T22" fmla="*/ 610452 w 2050"/>
                <a:gd name="T23" fmla="*/ 112830 h 1782"/>
                <a:gd name="T24" fmla="*/ 581080 w 2050"/>
                <a:gd name="T25" fmla="*/ 0 h 1782"/>
                <a:gd name="T26" fmla="*/ 435894 w 2050"/>
                <a:gd name="T27" fmla="*/ 36121 h 1782"/>
                <a:gd name="T28" fmla="*/ 355123 w 2050"/>
                <a:gd name="T29" fmla="*/ 131821 h 1782"/>
                <a:gd name="T30" fmla="*/ 351786 w 2050"/>
                <a:gd name="T31" fmla="*/ 155653 h 1782"/>
                <a:gd name="T32" fmla="*/ 304391 w 2050"/>
                <a:gd name="T33" fmla="*/ 212999 h 1782"/>
                <a:gd name="T34" fmla="*/ 318076 w 2050"/>
                <a:gd name="T35" fmla="*/ 233108 h 1782"/>
                <a:gd name="T36" fmla="*/ 326086 w 2050"/>
                <a:gd name="T37" fmla="*/ 247258 h 1782"/>
                <a:gd name="T38" fmla="*/ 318743 w 2050"/>
                <a:gd name="T39" fmla="*/ 253216 h 1782"/>
                <a:gd name="T40" fmla="*/ 333429 w 2050"/>
                <a:gd name="T41" fmla="*/ 274814 h 1782"/>
                <a:gd name="T42" fmla="*/ 334764 w 2050"/>
                <a:gd name="T43" fmla="*/ 294550 h 1782"/>
                <a:gd name="T44" fmla="*/ 291041 w 2050"/>
                <a:gd name="T45" fmla="*/ 341097 h 1782"/>
                <a:gd name="T46" fmla="*/ 225290 w 2050"/>
                <a:gd name="T47" fmla="*/ 363067 h 1782"/>
                <a:gd name="T48" fmla="*/ 208935 w 2050"/>
                <a:gd name="T49" fmla="*/ 375356 h 1782"/>
                <a:gd name="T50" fmla="*/ 183569 w 2050"/>
                <a:gd name="T51" fmla="*/ 364184 h 1782"/>
                <a:gd name="T52" fmla="*/ 109808 w 2050"/>
                <a:gd name="T53" fmla="*/ 373494 h 1782"/>
                <a:gd name="T54" fmla="*/ 55071 w 2050"/>
                <a:gd name="T55" fmla="*/ 397326 h 1782"/>
                <a:gd name="T56" fmla="*/ 55071 w 2050"/>
                <a:gd name="T57" fmla="*/ 428233 h 1782"/>
                <a:gd name="T58" fmla="*/ 66419 w 2050"/>
                <a:gd name="T59" fmla="*/ 449086 h 1782"/>
                <a:gd name="T60" fmla="*/ 74095 w 2050"/>
                <a:gd name="T61" fmla="*/ 448341 h 1782"/>
                <a:gd name="T62" fmla="*/ 81104 w 2050"/>
                <a:gd name="T63" fmla="*/ 474780 h 1782"/>
                <a:gd name="T64" fmla="*/ 67086 w 2050"/>
                <a:gd name="T65" fmla="*/ 487069 h 1782"/>
                <a:gd name="T66" fmla="*/ 61079 w 2050"/>
                <a:gd name="T67" fmla="*/ 509039 h 1782"/>
                <a:gd name="T68" fmla="*/ 0 w 2050"/>
                <a:gd name="T69" fmla="*/ 571598 h 1782"/>
                <a:gd name="T70" fmla="*/ 22696 w 2050"/>
                <a:gd name="T71" fmla="*/ 609208 h 17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50" h="1782">
                  <a:moveTo>
                    <a:pt x="68" y="1636"/>
                  </a:moveTo>
                  <a:lnTo>
                    <a:pt x="1403" y="1387"/>
                  </a:lnTo>
                  <a:lnTo>
                    <a:pt x="1548" y="1535"/>
                  </a:lnTo>
                  <a:lnTo>
                    <a:pt x="1678" y="1606"/>
                  </a:lnTo>
                  <a:lnTo>
                    <a:pt x="1974" y="1704"/>
                  </a:lnTo>
                  <a:lnTo>
                    <a:pt x="1997" y="1782"/>
                  </a:lnTo>
                  <a:lnTo>
                    <a:pt x="2045" y="1674"/>
                  </a:lnTo>
                  <a:lnTo>
                    <a:pt x="2050" y="1522"/>
                  </a:lnTo>
                  <a:lnTo>
                    <a:pt x="1997" y="1237"/>
                  </a:lnTo>
                  <a:lnTo>
                    <a:pt x="1994" y="934"/>
                  </a:lnTo>
                  <a:lnTo>
                    <a:pt x="1852" y="496"/>
                  </a:lnTo>
                  <a:lnTo>
                    <a:pt x="1829" y="303"/>
                  </a:lnTo>
                  <a:lnTo>
                    <a:pt x="1741" y="0"/>
                  </a:lnTo>
                  <a:lnTo>
                    <a:pt x="1306" y="97"/>
                  </a:lnTo>
                  <a:lnTo>
                    <a:pt x="1064" y="354"/>
                  </a:lnTo>
                  <a:lnTo>
                    <a:pt x="1054" y="418"/>
                  </a:lnTo>
                  <a:lnTo>
                    <a:pt x="912" y="572"/>
                  </a:lnTo>
                  <a:lnTo>
                    <a:pt x="953" y="626"/>
                  </a:lnTo>
                  <a:lnTo>
                    <a:pt x="977" y="664"/>
                  </a:lnTo>
                  <a:lnTo>
                    <a:pt x="955" y="680"/>
                  </a:lnTo>
                  <a:lnTo>
                    <a:pt x="999" y="738"/>
                  </a:lnTo>
                  <a:lnTo>
                    <a:pt x="1003" y="791"/>
                  </a:lnTo>
                  <a:lnTo>
                    <a:pt x="872" y="916"/>
                  </a:lnTo>
                  <a:lnTo>
                    <a:pt x="675" y="975"/>
                  </a:lnTo>
                  <a:lnTo>
                    <a:pt x="626" y="1008"/>
                  </a:lnTo>
                  <a:lnTo>
                    <a:pt x="550" y="978"/>
                  </a:lnTo>
                  <a:lnTo>
                    <a:pt x="329" y="1003"/>
                  </a:lnTo>
                  <a:lnTo>
                    <a:pt x="165" y="1067"/>
                  </a:lnTo>
                  <a:lnTo>
                    <a:pt x="165" y="1150"/>
                  </a:lnTo>
                  <a:lnTo>
                    <a:pt x="199" y="1206"/>
                  </a:lnTo>
                  <a:lnTo>
                    <a:pt x="222" y="1204"/>
                  </a:lnTo>
                  <a:lnTo>
                    <a:pt x="243" y="1275"/>
                  </a:lnTo>
                  <a:lnTo>
                    <a:pt x="201" y="1308"/>
                  </a:lnTo>
                  <a:lnTo>
                    <a:pt x="183" y="1367"/>
                  </a:lnTo>
                  <a:lnTo>
                    <a:pt x="0" y="1535"/>
                  </a:lnTo>
                  <a:lnTo>
                    <a:pt x="68" y="163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 name="Freeform 51">
              <a:extLst>
                <a:ext uri="{FF2B5EF4-FFF2-40B4-BE49-F238E27FC236}">
                  <a16:creationId xmlns:a16="http://schemas.microsoft.com/office/drawing/2014/main" id="{21860700-5561-4F25-BF6C-010151C830CC}"/>
                </a:ext>
              </a:extLst>
            </p:cNvPr>
            <p:cNvSpPr>
              <a:spLocks noChangeAspect="1"/>
            </p:cNvSpPr>
            <p:nvPr/>
          </p:nvSpPr>
          <p:spPr bwMode="auto">
            <a:xfrm>
              <a:off x="10348960" y="1144757"/>
              <a:ext cx="9739" cy="12792"/>
            </a:xfrm>
            <a:custGeom>
              <a:avLst/>
              <a:gdLst>
                <a:gd name="T0" fmla="*/ 0 w 59"/>
                <a:gd name="T1" fmla="*/ 30162 h 85"/>
                <a:gd name="T2" fmla="*/ 3014 w 59"/>
                <a:gd name="T3" fmla="*/ 10291 h 85"/>
                <a:gd name="T4" fmla="*/ 14691 w 59"/>
                <a:gd name="T5" fmla="*/ 0 h 85"/>
                <a:gd name="T6" fmla="*/ 22225 w 59"/>
                <a:gd name="T7" fmla="*/ 7452 h 85"/>
                <a:gd name="T8" fmla="*/ 0 w 59"/>
                <a:gd name="T9" fmla="*/ 30162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5">
                  <a:moveTo>
                    <a:pt x="0" y="85"/>
                  </a:moveTo>
                  <a:lnTo>
                    <a:pt x="8" y="29"/>
                  </a:lnTo>
                  <a:lnTo>
                    <a:pt x="39" y="0"/>
                  </a:lnTo>
                  <a:lnTo>
                    <a:pt x="59" y="21"/>
                  </a:lnTo>
                  <a:lnTo>
                    <a:pt x="0" y="85"/>
                  </a:lnTo>
                  <a:close/>
                </a:path>
              </a:pathLst>
            </a:custGeom>
            <a:solidFill>
              <a:schemeClr val="folHlink"/>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 name="Freeform 52">
              <a:extLst>
                <a:ext uri="{FF2B5EF4-FFF2-40B4-BE49-F238E27FC236}">
                  <a16:creationId xmlns:a16="http://schemas.microsoft.com/office/drawing/2014/main" id="{5CF11545-18AA-4A5E-813D-ED354FA478F4}"/>
                </a:ext>
              </a:extLst>
            </p:cNvPr>
            <p:cNvSpPr>
              <a:spLocks noChangeAspect="1"/>
            </p:cNvSpPr>
            <p:nvPr/>
          </p:nvSpPr>
          <p:spPr bwMode="auto">
            <a:xfrm>
              <a:off x="10358698" y="1092913"/>
              <a:ext cx="94606" cy="55211"/>
            </a:xfrm>
            <a:custGeom>
              <a:avLst/>
              <a:gdLst>
                <a:gd name="T0" fmla="*/ 15615 w 636"/>
                <a:gd name="T1" fmla="*/ 130175 h 367"/>
                <a:gd name="T2" fmla="*/ 92335 w 636"/>
                <a:gd name="T3" fmla="*/ 85128 h 367"/>
                <a:gd name="T4" fmla="*/ 143594 w 636"/>
                <a:gd name="T5" fmla="*/ 60654 h 367"/>
                <a:gd name="T6" fmla="*/ 88940 w 636"/>
                <a:gd name="T7" fmla="*/ 100735 h 367"/>
                <a:gd name="T8" fmla="*/ 94032 w 636"/>
                <a:gd name="T9" fmla="*/ 102863 h 367"/>
                <a:gd name="T10" fmla="*/ 175164 w 636"/>
                <a:gd name="T11" fmla="*/ 44338 h 367"/>
                <a:gd name="T12" fmla="*/ 215900 w 636"/>
                <a:gd name="T13" fmla="*/ 7094 h 367"/>
                <a:gd name="T14" fmla="*/ 212166 w 636"/>
                <a:gd name="T15" fmla="*/ 355 h 367"/>
                <a:gd name="T16" fmla="*/ 174485 w 636"/>
                <a:gd name="T17" fmla="*/ 21991 h 367"/>
                <a:gd name="T18" fmla="*/ 170072 w 636"/>
                <a:gd name="T19" fmla="*/ 19863 h 367"/>
                <a:gd name="T20" fmla="*/ 153099 w 636"/>
                <a:gd name="T21" fmla="*/ 44338 h 367"/>
                <a:gd name="T22" fmla="*/ 141557 w 636"/>
                <a:gd name="T23" fmla="*/ 44338 h 367"/>
                <a:gd name="T24" fmla="*/ 169054 w 636"/>
                <a:gd name="T25" fmla="*/ 0 h 367"/>
                <a:gd name="T26" fmla="*/ 139860 w 636"/>
                <a:gd name="T27" fmla="*/ 33697 h 367"/>
                <a:gd name="T28" fmla="*/ 41415 w 636"/>
                <a:gd name="T29" fmla="*/ 69167 h 367"/>
                <a:gd name="T30" fmla="*/ 24781 w 636"/>
                <a:gd name="T31" fmla="*/ 93286 h 367"/>
                <a:gd name="T32" fmla="*/ 8487 w 636"/>
                <a:gd name="T33" fmla="*/ 99316 h 367"/>
                <a:gd name="T34" fmla="*/ 0 w 636"/>
                <a:gd name="T35" fmla="*/ 117051 h 367"/>
                <a:gd name="T36" fmla="*/ 15615 w 636"/>
                <a:gd name="T37" fmla="*/ 130175 h 3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6" h="367">
                  <a:moveTo>
                    <a:pt x="46" y="367"/>
                  </a:moveTo>
                  <a:lnTo>
                    <a:pt x="272" y="240"/>
                  </a:lnTo>
                  <a:lnTo>
                    <a:pt x="423" y="171"/>
                  </a:lnTo>
                  <a:lnTo>
                    <a:pt x="262" y="284"/>
                  </a:lnTo>
                  <a:lnTo>
                    <a:pt x="277" y="290"/>
                  </a:lnTo>
                  <a:lnTo>
                    <a:pt x="516" y="125"/>
                  </a:lnTo>
                  <a:lnTo>
                    <a:pt x="636" y="20"/>
                  </a:lnTo>
                  <a:lnTo>
                    <a:pt x="625" y="1"/>
                  </a:lnTo>
                  <a:lnTo>
                    <a:pt x="514" y="62"/>
                  </a:lnTo>
                  <a:lnTo>
                    <a:pt x="501" y="56"/>
                  </a:lnTo>
                  <a:lnTo>
                    <a:pt x="451" y="125"/>
                  </a:lnTo>
                  <a:lnTo>
                    <a:pt x="417" y="125"/>
                  </a:lnTo>
                  <a:lnTo>
                    <a:pt x="498" y="0"/>
                  </a:lnTo>
                  <a:lnTo>
                    <a:pt x="412" y="95"/>
                  </a:lnTo>
                  <a:lnTo>
                    <a:pt x="122" y="195"/>
                  </a:lnTo>
                  <a:lnTo>
                    <a:pt x="73" y="263"/>
                  </a:lnTo>
                  <a:lnTo>
                    <a:pt x="25" y="280"/>
                  </a:lnTo>
                  <a:lnTo>
                    <a:pt x="0" y="330"/>
                  </a:lnTo>
                  <a:lnTo>
                    <a:pt x="46" y="36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 name="Freeform 53">
              <a:extLst>
                <a:ext uri="{FF2B5EF4-FFF2-40B4-BE49-F238E27FC236}">
                  <a16:creationId xmlns:a16="http://schemas.microsoft.com/office/drawing/2014/main" id="{633BE0A9-AAF3-40FC-9DAD-F7AC025B86AE}"/>
                </a:ext>
              </a:extLst>
            </p:cNvPr>
            <p:cNvSpPr>
              <a:spLocks noChangeAspect="1"/>
            </p:cNvSpPr>
            <p:nvPr/>
          </p:nvSpPr>
          <p:spPr bwMode="auto">
            <a:xfrm>
              <a:off x="10364263" y="1025582"/>
              <a:ext cx="86954" cy="86856"/>
            </a:xfrm>
            <a:custGeom>
              <a:avLst/>
              <a:gdLst>
                <a:gd name="T0" fmla="*/ 17676 w 595"/>
                <a:gd name="T1" fmla="*/ 148089 h 549"/>
                <a:gd name="T2" fmla="*/ 16008 w 595"/>
                <a:gd name="T3" fmla="*/ 204788 h 549"/>
                <a:gd name="T4" fmla="*/ 32017 w 595"/>
                <a:gd name="T5" fmla="*/ 200312 h 549"/>
                <a:gd name="T6" fmla="*/ 70037 w 595"/>
                <a:gd name="T7" fmla="*/ 170843 h 549"/>
                <a:gd name="T8" fmla="*/ 82710 w 595"/>
                <a:gd name="T9" fmla="*/ 143613 h 549"/>
                <a:gd name="T10" fmla="*/ 90715 w 595"/>
                <a:gd name="T11" fmla="*/ 148089 h 549"/>
                <a:gd name="T12" fmla="*/ 142408 w 595"/>
                <a:gd name="T13" fmla="*/ 132795 h 549"/>
                <a:gd name="T14" fmla="*/ 144076 w 595"/>
                <a:gd name="T15" fmla="*/ 122351 h 549"/>
                <a:gd name="T16" fmla="*/ 152747 w 595"/>
                <a:gd name="T17" fmla="*/ 127200 h 549"/>
                <a:gd name="T18" fmla="*/ 162753 w 595"/>
                <a:gd name="T19" fmla="*/ 118993 h 549"/>
                <a:gd name="T20" fmla="*/ 178094 w 595"/>
                <a:gd name="T21" fmla="*/ 116009 h 549"/>
                <a:gd name="T22" fmla="*/ 198438 w 595"/>
                <a:gd name="T23" fmla="*/ 104073 h 549"/>
                <a:gd name="T24" fmla="*/ 179761 w 595"/>
                <a:gd name="T25" fmla="*/ 0 h 549"/>
                <a:gd name="T26" fmla="*/ 0 w 595"/>
                <a:gd name="T27" fmla="*/ 41778 h 549"/>
                <a:gd name="T28" fmla="*/ 17676 w 595"/>
                <a:gd name="T29" fmla="*/ 148089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5" h="549">
                  <a:moveTo>
                    <a:pt x="53" y="397"/>
                  </a:moveTo>
                  <a:lnTo>
                    <a:pt x="48" y="549"/>
                  </a:lnTo>
                  <a:lnTo>
                    <a:pt x="96" y="537"/>
                  </a:lnTo>
                  <a:lnTo>
                    <a:pt x="210" y="458"/>
                  </a:lnTo>
                  <a:lnTo>
                    <a:pt x="248" y="385"/>
                  </a:lnTo>
                  <a:lnTo>
                    <a:pt x="272" y="397"/>
                  </a:lnTo>
                  <a:lnTo>
                    <a:pt x="427" y="356"/>
                  </a:lnTo>
                  <a:lnTo>
                    <a:pt x="432" y="328"/>
                  </a:lnTo>
                  <a:lnTo>
                    <a:pt x="458" y="341"/>
                  </a:lnTo>
                  <a:lnTo>
                    <a:pt x="488" y="319"/>
                  </a:lnTo>
                  <a:lnTo>
                    <a:pt x="534" y="311"/>
                  </a:lnTo>
                  <a:lnTo>
                    <a:pt x="595" y="279"/>
                  </a:lnTo>
                  <a:lnTo>
                    <a:pt x="539" y="0"/>
                  </a:lnTo>
                  <a:lnTo>
                    <a:pt x="0" y="112"/>
                  </a:lnTo>
                  <a:lnTo>
                    <a:pt x="53" y="39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 name="Freeform 54">
              <a:extLst>
                <a:ext uri="{FF2B5EF4-FFF2-40B4-BE49-F238E27FC236}">
                  <a16:creationId xmlns:a16="http://schemas.microsoft.com/office/drawing/2014/main" id="{3A7B38D0-2D99-4C20-AD69-D84FC9E8EFC4}"/>
                </a:ext>
              </a:extLst>
            </p:cNvPr>
            <p:cNvSpPr>
              <a:spLocks noChangeAspect="1"/>
            </p:cNvSpPr>
            <p:nvPr/>
          </p:nvSpPr>
          <p:spPr bwMode="auto">
            <a:xfrm>
              <a:off x="10442175" y="1022889"/>
              <a:ext cx="38956" cy="49824"/>
            </a:xfrm>
            <a:custGeom>
              <a:avLst/>
              <a:gdLst>
                <a:gd name="T0" fmla="*/ 18786 w 265"/>
                <a:gd name="T1" fmla="*/ 117475 h 309"/>
                <a:gd name="T2" fmla="*/ 56359 w 265"/>
                <a:gd name="T3" fmla="*/ 101508 h 309"/>
                <a:gd name="T4" fmla="*/ 58372 w 265"/>
                <a:gd name="T5" fmla="*/ 55126 h 309"/>
                <a:gd name="T6" fmla="*/ 67430 w 265"/>
                <a:gd name="T7" fmla="*/ 65771 h 309"/>
                <a:gd name="T8" fmla="*/ 70785 w 265"/>
                <a:gd name="T9" fmla="*/ 88962 h 309"/>
                <a:gd name="T10" fmla="*/ 77829 w 265"/>
                <a:gd name="T11" fmla="*/ 87821 h 309"/>
                <a:gd name="T12" fmla="*/ 88900 w 265"/>
                <a:gd name="T13" fmla="*/ 65771 h 309"/>
                <a:gd name="T14" fmla="*/ 77829 w 265"/>
                <a:gd name="T15" fmla="*/ 40299 h 309"/>
                <a:gd name="T16" fmla="*/ 58037 w 265"/>
                <a:gd name="T17" fmla="*/ 35357 h 309"/>
                <a:gd name="T18" fmla="*/ 44282 w 265"/>
                <a:gd name="T19" fmla="*/ 3422 h 309"/>
                <a:gd name="T20" fmla="*/ 31534 w 265"/>
                <a:gd name="T21" fmla="*/ 0 h 309"/>
                <a:gd name="T22" fmla="*/ 0 w 265"/>
                <a:gd name="T23" fmla="*/ 11405 h 309"/>
                <a:gd name="T24" fmla="*/ 18786 w 265"/>
                <a:gd name="T25" fmla="*/ 117475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309">
                  <a:moveTo>
                    <a:pt x="56" y="309"/>
                  </a:moveTo>
                  <a:lnTo>
                    <a:pt x="168" y="267"/>
                  </a:lnTo>
                  <a:lnTo>
                    <a:pt x="174" y="145"/>
                  </a:lnTo>
                  <a:lnTo>
                    <a:pt x="201" y="173"/>
                  </a:lnTo>
                  <a:lnTo>
                    <a:pt x="211" y="234"/>
                  </a:lnTo>
                  <a:lnTo>
                    <a:pt x="232" y="231"/>
                  </a:lnTo>
                  <a:lnTo>
                    <a:pt x="265" y="173"/>
                  </a:lnTo>
                  <a:lnTo>
                    <a:pt x="232" y="106"/>
                  </a:lnTo>
                  <a:lnTo>
                    <a:pt x="173" y="93"/>
                  </a:lnTo>
                  <a:lnTo>
                    <a:pt x="132" y="9"/>
                  </a:lnTo>
                  <a:lnTo>
                    <a:pt x="94" y="0"/>
                  </a:lnTo>
                  <a:lnTo>
                    <a:pt x="0" y="30"/>
                  </a:lnTo>
                  <a:lnTo>
                    <a:pt x="56" y="30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 name="Freeform 55">
              <a:extLst>
                <a:ext uri="{FF2B5EF4-FFF2-40B4-BE49-F238E27FC236}">
                  <a16:creationId xmlns:a16="http://schemas.microsoft.com/office/drawing/2014/main" id="{A0F3317D-7BED-4928-83E9-D300041530F0}"/>
                </a:ext>
              </a:extLst>
            </p:cNvPr>
            <p:cNvSpPr>
              <a:spLocks noChangeAspect="1"/>
            </p:cNvSpPr>
            <p:nvPr/>
          </p:nvSpPr>
          <p:spPr bwMode="auto">
            <a:xfrm>
              <a:off x="10363569" y="960272"/>
              <a:ext cx="169039" cy="88876"/>
            </a:xfrm>
            <a:custGeom>
              <a:avLst/>
              <a:gdLst>
                <a:gd name="T0" fmla="*/ 1001 w 1156"/>
                <a:gd name="T1" fmla="*/ 197375 h 568"/>
                <a:gd name="T2" fmla="*/ 180868 w 1156"/>
                <a:gd name="T3" fmla="*/ 156056 h 568"/>
                <a:gd name="T4" fmla="*/ 212236 w 1156"/>
                <a:gd name="T5" fmla="*/ 144988 h 568"/>
                <a:gd name="T6" fmla="*/ 224917 w 1156"/>
                <a:gd name="T7" fmla="*/ 148308 h 568"/>
                <a:gd name="T8" fmla="*/ 238598 w 1156"/>
                <a:gd name="T9" fmla="*/ 179298 h 568"/>
                <a:gd name="T10" fmla="*/ 258287 w 1156"/>
                <a:gd name="T11" fmla="*/ 184094 h 568"/>
                <a:gd name="T12" fmla="*/ 269299 w 1156"/>
                <a:gd name="T13" fmla="*/ 208812 h 568"/>
                <a:gd name="T14" fmla="*/ 281980 w 1156"/>
                <a:gd name="T15" fmla="*/ 209550 h 568"/>
                <a:gd name="T16" fmla="*/ 296997 w 1156"/>
                <a:gd name="T17" fmla="*/ 185939 h 568"/>
                <a:gd name="T18" fmla="*/ 301669 w 1156"/>
                <a:gd name="T19" fmla="*/ 166017 h 568"/>
                <a:gd name="T20" fmla="*/ 316685 w 1156"/>
                <a:gd name="T21" fmla="*/ 192579 h 568"/>
                <a:gd name="T22" fmla="*/ 385762 w 1156"/>
                <a:gd name="T23" fmla="*/ 168230 h 568"/>
                <a:gd name="T24" fmla="*/ 382425 w 1156"/>
                <a:gd name="T25" fmla="*/ 139085 h 568"/>
                <a:gd name="T26" fmla="*/ 363404 w 1156"/>
                <a:gd name="T27" fmla="*/ 102561 h 568"/>
                <a:gd name="T28" fmla="*/ 352058 w 1156"/>
                <a:gd name="T29" fmla="*/ 97765 h 568"/>
                <a:gd name="T30" fmla="*/ 340712 w 1156"/>
                <a:gd name="T31" fmla="*/ 98872 h 568"/>
                <a:gd name="T32" fmla="*/ 342380 w 1156"/>
                <a:gd name="T33" fmla="*/ 107357 h 568"/>
                <a:gd name="T34" fmla="*/ 359399 w 1156"/>
                <a:gd name="T35" fmla="*/ 108095 h 568"/>
                <a:gd name="T36" fmla="*/ 365406 w 1156"/>
                <a:gd name="T37" fmla="*/ 144619 h 568"/>
                <a:gd name="T38" fmla="*/ 336374 w 1156"/>
                <a:gd name="T39" fmla="*/ 158638 h 568"/>
                <a:gd name="T40" fmla="*/ 296997 w 1156"/>
                <a:gd name="T41" fmla="*/ 129493 h 568"/>
                <a:gd name="T42" fmla="*/ 283649 w 1156"/>
                <a:gd name="T43" fmla="*/ 96659 h 568"/>
                <a:gd name="T44" fmla="*/ 263960 w 1156"/>
                <a:gd name="T45" fmla="*/ 87804 h 568"/>
                <a:gd name="T46" fmla="*/ 263293 w 1156"/>
                <a:gd name="T47" fmla="*/ 97765 h 568"/>
                <a:gd name="T48" fmla="*/ 245606 w 1156"/>
                <a:gd name="T49" fmla="*/ 80795 h 568"/>
                <a:gd name="T50" fmla="*/ 259956 w 1156"/>
                <a:gd name="T51" fmla="*/ 57552 h 568"/>
                <a:gd name="T52" fmla="*/ 272636 w 1156"/>
                <a:gd name="T53" fmla="*/ 36524 h 568"/>
                <a:gd name="T54" fmla="*/ 248943 w 1156"/>
                <a:gd name="T55" fmla="*/ 0 h 568"/>
                <a:gd name="T56" fmla="*/ 212903 w 1156"/>
                <a:gd name="T57" fmla="*/ 29883 h 568"/>
                <a:gd name="T58" fmla="*/ 83760 w 1156"/>
                <a:gd name="T59" fmla="*/ 66038 h 568"/>
                <a:gd name="T60" fmla="*/ 0 w 1156"/>
                <a:gd name="T61" fmla="*/ 85591 h 568"/>
                <a:gd name="T62" fmla="*/ 1001 w 1156"/>
                <a:gd name="T63" fmla="*/ 197375 h 5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6" h="568">
                  <a:moveTo>
                    <a:pt x="3" y="535"/>
                  </a:moveTo>
                  <a:lnTo>
                    <a:pt x="542" y="423"/>
                  </a:lnTo>
                  <a:lnTo>
                    <a:pt x="636" y="393"/>
                  </a:lnTo>
                  <a:lnTo>
                    <a:pt x="674" y="402"/>
                  </a:lnTo>
                  <a:lnTo>
                    <a:pt x="715" y="486"/>
                  </a:lnTo>
                  <a:lnTo>
                    <a:pt x="774" y="499"/>
                  </a:lnTo>
                  <a:lnTo>
                    <a:pt x="807" y="566"/>
                  </a:lnTo>
                  <a:lnTo>
                    <a:pt x="845" y="568"/>
                  </a:lnTo>
                  <a:lnTo>
                    <a:pt x="890" y="504"/>
                  </a:lnTo>
                  <a:lnTo>
                    <a:pt x="904" y="450"/>
                  </a:lnTo>
                  <a:lnTo>
                    <a:pt x="949" y="522"/>
                  </a:lnTo>
                  <a:lnTo>
                    <a:pt x="1156" y="456"/>
                  </a:lnTo>
                  <a:lnTo>
                    <a:pt x="1146" y="377"/>
                  </a:lnTo>
                  <a:lnTo>
                    <a:pt x="1089" y="278"/>
                  </a:lnTo>
                  <a:lnTo>
                    <a:pt x="1055" y="265"/>
                  </a:lnTo>
                  <a:lnTo>
                    <a:pt x="1021" y="268"/>
                  </a:lnTo>
                  <a:lnTo>
                    <a:pt x="1026" y="291"/>
                  </a:lnTo>
                  <a:lnTo>
                    <a:pt x="1077" y="293"/>
                  </a:lnTo>
                  <a:lnTo>
                    <a:pt x="1095" y="392"/>
                  </a:lnTo>
                  <a:lnTo>
                    <a:pt x="1008" y="430"/>
                  </a:lnTo>
                  <a:lnTo>
                    <a:pt x="890" y="351"/>
                  </a:lnTo>
                  <a:lnTo>
                    <a:pt x="850" y="262"/>
                  </a:lnTo>
                  <a:lnTo>
                    <a:pt x="791" y="238"/>
                  </a:lnTo>
                  <a:lnTo>
                    <a:pt x="789" y="265"/>
                  </a:lnTo>
                  <a:lnTo>
                    <a:pt x="736" y="219"/>
                  </a:lnTo>
                  <a:lnTo>
                    <a:pt x="779" y="156"/>
                  </a:lnTo>
                  <a:lnTo>
                    <a:pt x="817" y="99"/>
                  </a:lnTo>
                  <a:lnTo>
                    <a:pt x="746" y="0"/>
                  </a:lnTo>
                  <a:lnTo>
                    <a:pt x="638" y="81"/>
                  </a:lnTo>
                  <a:lnTo>
                    <a:pt x="251" y="179"/>
                  </a:lnTo>
                  <a:lnTo>
                    <a:pt x="0" y="232"/>
                  </a:lnTo>
                  <a:lnTo>
                    <a:pt x="3" y="535"/>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 name="Freeform 56">
              <a:extLst>
                <a:ext uri="{FF2B5EF4-FFF2-40B4-BE49-F238E27FC236}">
                  <a16:creationId xmlns:a16="http://schemas.microsoft.com/office/drawing/2014/main" id="{E18F7AC0-9E8C-437E-9E55-12058D8A7371}"/>
                </a:ext>
              </a:extLst>
            </p:cNvPr>
            <p:cNvSpPr>
              <a:spLocks noChangeAspect="1"/>
            </p:cNvSpPr>
            <p:nvPr/>
          </p:nvSpPr>
          <p:spPr bwMode="auto">
            <a:xfrm>
              <a:off x="10497825" y="1047801"/>
              <a:ext cx="16000" cy="14812"/>
            </a:xfrm>
            <a:custGeom>
              <a:avLst/>
              <a:gdLst>
                <a:gd name="T0" fmla="*/ 0 w 105"/>
                <a:gd name="T1" fmla="*/ 34925 h 82"/>
                <a:gd name="T2" fmla="*/ 15301 w 105"/>
                <a:gd name="T3" fmla="*/ 0 h 82"/>
                <a:gd name="T4" fmla="*/ 36513 w 105"/>
                <a:gd name="T5" fmla="*/ 15333 h 82"/>
                <a:gd name="T6" fmla="*/ 0 w 105"/>
                <a:gd name="T7" fmla="*/ 3492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82">
                  <a:moveTo>
                    <a:pt x="0" y="82"/>
                  </a:moveTo>
                  <a:lnTo>
                    <a:pt x="44" y="0"/>
                  </a:lnTo>
                  <a:lnTo>
                    <a:pt x="105" y="36"/>
                  </a:lnTo>
                  <a:lnTo>
                    <a:pt x="0" y="82"/>
                  </a:lnTo>
                  <a:close/>
                </a:path>
              </a:pathLst>
            </a:custGeom>
            <a:solidFill>
              <a:schemeClr val="folHlink"/>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57">
              <a:extLst>
                <a:ext uri="{FF2B5EF4-FFF2-40B4-BE49-F238E27FC236}">
                  <a16:creationId xmlns:a16="http://schemas.microsoft.com/office/drawing/2014/main" id="{53AB8A02-4CF6-4CA9-B966-0F6887D3470F}"/>
                </a:ext>
              </a:extLst>
            </p:cNvPr>
            <p:cNvSpPr>
              <a:spLocks noChangeAspect="1"/>
            </p:cNvSpPr>
            <p:nvPr/>
          </p:nvSpPr>
          <p:spPr bwMode="auto">
            <a:xfrm>
              <a:off x="10527042" y="1045782"/>
              <a:ext cx="12522" cy="12119"/>
            </a:xfrm>
            <a:custGeom>
              <a:avLst/>
              <a:gdLst>
                <a:gd name="T0" fmla="*/ 0 w 82"/>
                <a:gd name="T1" fmla="*/ 28575 h 61"/>
                <a:gd name="T2" fmla="*/ 16030 w 82"/>
                <a:gd name="T3" fmla="*/ 0 h 61"/>
                <a:gd name="T4" fmla="*/ 28575 w 82"/>
                <a:gd name="T5" fmla="*/ 21080 h 61"/>
                <a:gd name="T6" fmla="*/ 0 w 82"/>
                <a:gd name="T7" fmla="*/ 28575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61">
                  <a:moveTo>
                    <a:pt x="0" y="61"/>
                  </a:moveTo>
                  <a:lnTo>
                    <a:pt x="46" y="0"/>
                  </a:lnTo>
                  <a:lnTo>
                    <a:pt x="82" y="45"/>
                  </a:lnTo>
                  <a:lnTo>
                    <a:pt x="0" y="61"/>
                  </a:lnTo>
                  <a:close/>
                </a:path>
              </a:pathLst>
            </a:custGeom>
            <a:solidFill>
              <a:schemeClr val="folHlink"/>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 name="Freeform 58">
              <a:extLst>
                <a:ext uri="{FF2B5EF4-FFF2-40B4-BE49-F238E27FC236}">
                  <a16:creationId xmlns:a16="http://schemas.microsoft.com/office/drawing/2014/main" id="{46863E89-E33F-465B-98D3-60BEFF7B4A81}"/>
                </a:ext>
              </a:extLst>
            </p:cNvPr>
            <p:cNvSpPr>
              <a:spLocks noChangeAspect="1"/>
            </p:cNvSpPr>
            <p:nvPr/>
          </p:nvSpPr>
          <p:spPr bwMode="auto">
            <a:xfrm>
              <a:off x="10327394" y="828306"/>
              <a:ext cx="79998" cy="169672"/>
            </a:xfrm>
            <a:custGeom>
              <a:avLst/>
              <a:gdLst>
                <a:gd name="T0" fmla="*/ 28895 w 556"/>
                <a:gd name="T1" fmla="*/ 163912 h 1069"/>
                <a:gd name="T2" fmla="*/ 36447 w 556"/>
                <a:gd name="T3" fmla="*/ 236138 h 1069"/>
                <a:gd name="T4" fmla="*/ 83072 w 556"/>
                <a:gd name="T5" fmla="*/ 400050 h 1069"/>
                <a:gd name="T6" fmla="*/ 165488 w 556"/>
                <a:gd name="T7" fmla="*/ 380216 h 1069"/>
                <a:gd name="T8" fmla="*/ 159249 w 556"/>
                <a:gd name="T9" fmla="*/ 145949 h 1069"/>
                <a:gd name="T10" fmla="*/ 179935 w 556"/>
                <a:gd name="T11" fmla="*/ 100667 h 1069"/>
                <a:gd name="T12" fmla="*/ 182562 w 556"/>
                <a:gd name="T13" fmla="*/ 0 h 1069"/>
                <a:gd name="T14" fmla="*/ 0 w 556"/>
                <a:gd name="T15" fmla="*/ 50521 h 1069"/>
                <a:gd name="T16" fmla="*/ 28895 w 556"/>
                <a:gd name="T17" fmla="*/ 163912 h 10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 h="1069">
                  <a:moveTo>
                    <a:pt x="88" y="438"/>
                  </a:moveTo>
                  <a:lnTo>
                    <a:pt x="111" y="631"/>
                  </a:lnTo>
                  <a:lnTo>
                    <a:pt x="253" y="1069"/>
                  </a:lnTo>
                  <a:lnTo>
                    <a:pt x="504" y="1016"/>
                  </a:lnTo>
                  <a:lnTo>
                    <a:pt x="485" y="390"/>
                  </a:lnTo>
                  <a:lnTo>
                    <a:pt x="548" y="269"/>
                  </a:lnTo>
                  <a:lnTo>
                    <a:pt x="556" y="0"/>
                  </a:lnTo>
                  <a:lnTo>
                    <a:pt x="0" y="135"/>
                  </a:lnTo>
                  <a:lnTo>
                    <a:pt x="88" y="438"/>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 name="Freeform 59">
              <a:extLst>
                <a:ext uri="{FF2B5EF4-FFF2-40B4-BE49-F238E27FC236}">
                  <a16:creationId xmlns:a16="http://schemas.microsoft.com/office/drawing/2014/main" id="{5019EAEF-3BAC-4387-9A9D-F92A2BDD3F7C}"/>
                </a:ext>
              </a:extLst>
            </p:cNvPr>
            <p:cNvSpPr>
              <a:spLocks noChangeAspect="1"/>
            </p:cNvSpPr>
            <p:nvPr/>
          </p:nvSpPr>
          <p:spPr bwMode="auto">
            <a:xfrm>
              <a:off x="10396959" y="804068"/>
              <a:ext cx="77911" cy="185157"/>
            </a:xfrm>
            <a:custGeom>
              <a:avLst/>
              <a:gdLst>
                <a:gd name="T0" fmla="*/ 0 w 521"/>
                <a:gd name="T1" fmla="*/ 203182 h 1171"/>
                <a:gd name="T2" fmla="*/ 21500 w 521"/>
                <a:gd name="T3" fmla="*/ 158072 h 1171"/>
                <a:gd name="T4" fmla="*/ 24230 w 521"/>
                <a:gd name="T5" fmla="*/ 57786 h 1171"/>
                <a:gd name="T6" fmla="*/ 23206 w 521"/>
                <a:gd name="T7" fmla="*/ 20505 h 1171"/>
                <a:gd name="T8" fmla="*/ 57333 w 521"/>
                <a:gd name="T9" fmla="*/ 0 h 1171"/>
                <a:gd name="T10" fmla="*/ 137872 w 521"/>
                <a:gd name="T11" fmla="*/ 272898 h 1171"/>
                <a:gd name="T12" fmla="*/ 177800 w 521"/>
                <a:gd name="T13" fmla="*/ 331056 h 1171"/>
                <a:gd name="T14" fmla="*/ 175411 w 521"/>
                <a:gd name="T15" fmla="*/ 369829 h 1171"/>
                <a:gd name="T16" fmla="*/ 138554 w 521"/>
                <a:gd name="T17" fmla="*/ 400026 h 1171"/>
                <a:gd name="T18" fmla="*/ 6484 w 521"/>
                <a:gd name="T19" fmla="*/ 436562 h 1171"/>
                <a:gd name="T20" fmla="*/ 0 w 521"/>
                <a:gd name="T21" fmla="*/ 203182 h 1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1" h="1171">
                  <a:moveTo>
                    <a:pt x="0" y="545"/>
                  </a:moveTo>
                  <a:lnTo>
                    <a:pt x="63" y="424"/>
                  </a:lnTo>
                  <a:lnTo>
                    <a:pt x="71" y="155"/>
                  </a:lnTo>
                  <a:lnTo>
                    <a:pt x="68" y="55"/>
                  </a:lnTo>
                  <a:lnTo>
                    <a:pt x="168" y="0"/>
                  </a:lnTo>
                  <a:lnTo>
                    <a:pt x="404" y="732"/>
                  </a:lnTo>
                  <a:lnTo>
                    <a:pt x="521" y="888"/>
                  </a:lnTo>
                  <a:lnTo>
                    <a:pt x="514" y="992"/>
                  </a:lnTo>
                  <a:lnTo>
                    <a:pt x="406" y="1073"/>
                  </a:lnTo>
                  <a:lnTo>
                    <a:pt x="19" y="1171"/>
                  </a:lnTo>
                  <a:lnTo>
                    <a:pt x="0" y="545"/>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 name="Freeform 60">
              <a:extLst>
                <a:ext uri="{FF2B5EF4-FFF2-40B4-BE49-F238E27FC236}">
                  <a16:creationId xmlns:a16="http://schemas.microsoft.com/office/drawing/2014/main" id="{2B814BCC-1858-4E6B-AD3B-0D6556372364}"/>
                </a:ext>
              </a:extLst>
            </p:cNvPr>
            <p:cNvSpPr>
              <a:spLocks noChangeAspect="1"/>
            </p:cNvSpPr>
            <p:nvPr/>
          </p:nvSpPr>
          <p:spPr bwMode="auto">
            <a:xfrm>
              <a:off x="10422002" y="639782"/>
              <a:ext cx="185039" cy="306351"/>
            </a:xfrm>
            <a:custGeom>
              <a:avLst/>
              <a:gdLst>
                <a:gd name="T0" fmla="*/ 0 w 1264"/>
                <a:gd name="T1" fmla="*/ 389914 h 1934"/>
                <a:gd name="T2" fmla="*/ 24722 w 1264"/>
                <a:gd name="T3" fmla="*/ 391781 h 1934"/>
                <a:gd name="T4" fmla="*/ 27060 w 1264"/>
                <a:gd name="T5" fmla="*/ 345096 h 1934"/>
                <a:gd name="T6" fmla="*/ 56793 w 1264"/>
                <a:gd name="T7" fmla="*/ 279364 h 1934"/>
                <a:gd name="T8" fmla="*/ 42428 w 1264"/>
                <a:gd name="T9" fmla="*/ 231932 h 1934"/>
                <a:gd name="T10" fmla="*/ 102562 w 1264"/>
                <a:gd name="T11" fmla="*/ 6723 h 1934"/>
                <a:gd name="T12" fmla="*/ 115591 w 1264"/>
                <a:gd name="T13" fmla="*/ 6723 h 1934"/>
                <a:gd name="T14" fmla="*/ 121605 w 1264"/>
                <a:gd name="T15" fmla="*/ 35854 h 1934"/>
                <a:gd name="T16" fmla="*/ 181739 w 1264"/>
                <a:gd name="T17" fmla="*/ 10457 h 1934"/>
                <a:gd name="T18" fmla="*/ 183409 w 1264"/>
                <a:gd name="T19" fmla="*/ 0 h 1934"/>
                <a:gd name="T20" fmla="*/ 231182 w 1264"/>
                <a:gd name="T21" fmla="*/ 11204 h 1934"/>
                <a:gd name="T22" fmla="*/ 310359 w 1264"/>
                <a:gd name="T23" fmla="*/ 235666 h 1934"/>
                <a:gd name="T24" fmla="*/ 346773 w 1264"/>
                <a:gd name="T25" fmla="*/ 236413 h 1934"/>
                <a:gd name="T26" fmla="*/ 411584 w 1264"/>
                <a:gd name="T27" fmla="*/ 321194 h 1934"/>
                <a:gd name="T28" fmla="*/ 402230 w 1264"/>
                <a:gd name="T29" fmla="*/ 336506 h 1934"/>
                <a:gd name="T30" fmla="*/ 422275 w 1264"/>
                <a:gd name="T31" fmla="*/ 336506 h 1934"/>
                <a:gd name="T32" fmla="*/ 408912 w 1264"/>
                <a:gd name="T33" fmla="*/ 375722 h 1934"/>
                <a:gd name="T34" fmla="*/ 376506 w 1264"/>
                <a:gd name="T35" fmla="*/ 402239 h 1934"/>
                <a:gd name="T36" fmla="*/ 339424 w 1264"/>
                <a:gd name="T37" fmla="*/ 422780 h 1934"/>
                <a:gd name="T38" fmla="*/ 335081 w 1264"/>
                <a:gd name="T39" fmla="*/ 449671 h 1934"/>
                <a:gd name="T40" fmla="*/ 316372 w 1264"/>
                <a:gd name="T41" fmla="*/ 426142 h 1934"/>
                <a:gd name="T42" fmla="*/ 282964 w 1264"/>
                <a:gd name="T43" fmla="*/ 455647 h 1934"/>
                <a:gd name="T44" fmla="*/ 267931 w 1264"/>
                <a:gd name="T45" fmla="*/ 454900 h 1934"/>
                <a:gd name="T46" fmla="*/ 254234 w 1264"/>
                <a:gd name="T47" fmla="*/ 437346 h 1934"/>
                <a:gd name="T48" fmla="*/ 245882 w 1264"/>
                <a:gd name="T49" fmla="*/ 523994 h 1934"/>
                <a:gd name="T50" fmla="*/ 216149 w 1264"/>
                <a:gd name="T51" fmla="*/ 537812 h 1934"/>
                <a:gd name="T52" fmla="*/ 202117 w 1264"/>
                <a:gd name="T53" fmla="*/ 572173 h 1934"/>
                <a:gd name="T54" fmla="*/ 183409 w 1264"/>
                <a:gd name="T55" fmla="*/ 571426 h 1934"/>
                <a:gd name="T56" fmla="*/ 140981 w 1264"/>
                <a:gd name="T57" fmla="*/ 621846 h 1934"/>
                <a:gd name="T58" fmla="*/ 139979 w 1264"/>
                <a:gd name="T59" fmla="*/ 662555 h 1934"/>
                <a:gd name="T60" fmla="*/ 128620 w 1264"/>
                <a:gd name="T61" fmla="*/ 678615 h 1934"/>
                <a:gd name="T62" fmla="*/ 117930 w 1264"/>
                <a:gd name="T63" fmla="*/ 722312 h 1934"/>
                <a:gd name="T64" fmla="*/ 78842 w 1264"/>
                <a:gd name="T65" fmla="*/ 663302 h 1934"/>
                <a:gd name="T66" fmla="*/ 0 w 1264"/>
                <a:gd name="T67" fmla="*/ 389914 h 19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64" h="1934">
                  <a:moveTo>
                    <a:pt x="0" y="1044"/>
                  </a:moveTo>
                  <a:lnTo>
                    <a:pt x="74" y="1049"/>
                  </a:lnTo>
                  <a:lnTo>
                    <a:pt x="81" y="924"/>
                  </a:lnTo>
                  <a:lnTo>
                    <a:pt x="170" y="748"/>
                  </a:lnTo>
                  <a:lnTo>
                    <a:pt x="127" y="621"/>
                  </a:lnTo>
                  <a:lnTo>
                    <a:pt x="307" y="18"/>
                  </a:lnTo>
                  <a:lnTo>
                    <a:pt x="346" y="18"/>
                  </a:lnTo>
                  <a:lnTo>
                    <a:pt x="364" y="96"/>
                  </a:lnTo>
                  <a:lnTo>
                    <a:pt x="544" y="28"/>
                  </a:lnTo>
                  <a:lnTo>
                    <a:pt x="549" y="0"/>
                  </a:lnTo>
                  <a:lnTo>
                    <a:pt x="692" y="30"/>
                  </a:lnTo>
                  <a:lnTo>
                    <a:pt x="929" y="631"/>
                  </a:lnTo>
                  <a:lnTo>
                    <a:pt x="1038" y="633"/>
                  </a:lnTo>
                  <a:lnTo>
                    <a:pt x="1232" y="860"/>
                  </a:lnTo>
                  <a:lnTo>
                    <a:pt x="1204" y="901"/>
                  </a:lnTo>
                  <a:lnTo>
                    <a:pt x="1264" y="901"/>
                  </a:lnTo>
                  <a:lnTo>
                    <a:pt x="1224" y="1006"/>
                  </a:lnTo>
                  <a:lnTo>
                    <a:pt x="1127" y="1077"/>
                  </a:lnTo>
                  <a:lnTo>
                    <a:pt x="1016" y="1132"/>
                  </a:lnTo>
                  <a:lnTo>
                    <a:pt x="1003" y="1204"/>
                  </a:lnTo>
                  <a:lnTo>
                    <a:pt x="947" y="1141"/>
                  </a:lnTo>
                  <a:lnTo>
                    <a:pt x="847" y="1220"/>
                  </a:lnTo>
                  <a:lnTo>
                    <a:pt x="802" y="1218"/>
                  </a:lnTo>
                  <a:lnTo>
                    <a:pt x="761" y="1171"/>
                  </a:lnTo>
                  <a:lnTo>
                    <a:pt x="736" y="1403"/>
                  </a:lnTo>
                  <a:lnTo>
                    <a:pt x="647" y="1440"/>
                  </a:lnTo>
                  <a:lnTo>
                    <a:pt x="605" y="1532"/>
                  </a:lnTo>
                  <a:lnTo>
                    <a:pt x="549" y="1530"/>
                  </a:lnTo>
                  <a:lnTo>
                    <a:pt x="422" y="1665"/>
                  </a:lnTo>
                  <a:lnTo>
                    <a:pt x="419" y="1774"/>
                  </a:lnTo>
                  <a:lnTo>
                    <a:pt x="385" y="1817"/>
                  </a:lnTo>
                  <a:lnTo>
                    <a:pt x="353" y="1934"/>
                  </a:lnTo>
                  <a:lnTo>
                    <a:pt x="236" y="1776"/>
                  </a:lnTo>
                  <a:lnTo>
                    <a:pt x="0" y="104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 name="Freeform 61">
              <a:extLst>
                <a:ext uri="{FF2B5EF4-FFF2-40B4-BE49-F238E27FC236}">
                  <a16:creationId xmlns:a16="http://schemas.microsoft.com/office/drawing/2014/main" id="{F3CB0DAD-5479-4EC2-9C8E-DCE2C7C2C13E}"/>
                </a:ext>
              </a:extLst>
            </p:cNvPr>
            <p:cNvSpPr>
              <a:spLocks noChangeAspect="1"/>
            </p:cNvSpPr>
            <p:nvPr/>
          </p:nvSpPr>
          <p:spPr bwMode="auto">
            <a:xfrm>
              <a:off x="8934735" y="890923"/>
              <a:ext cx="356165" cy="251141"/>
            </a:xfrm>
            <a:custGeom>
              <a:avLst/>
              <a:gdLst>
                <a:gd name="T0" fmla="*/ 39787 w 2431"/>
                <a:gd name="T1" fmla="*/ 0 h 1587"/>
                <a:gd name="T2" fmla="*/ 399212 w 2431"/>
                <a:gd name="T3" fmla="*/ 28730 h 1587"/>
                <a:gd name="T4" fmla="*/ 801098 w 2431"/>
                <a:gd name="T5" fmla="*/ 42535 h 1587"/>
                <a:gd name="T6" fmla="*/ 773681 w 2431"/>
                <a:gd name="T7" fmla="*/ 98876 h 1587"/>
                <a:gd name="T8" fmla="*/ 812800 w 2431"/>
                <a:gd name="T9" fmla="*/ 140292 h 1587"/>
                <a:gd name="T10" fmla="*/ 810460 w 2431"/>
                <a:gd name="T11" fmla="*/ 430578 h 1587"/>
                <a:gd name="T12" fmla="*/ 794411 w 2431"/>
                <a:gd name="T13" fmla="*/ 429086 h 1587"/>
                <a:gd name="T14" fmla="*/ 795748 w 2431"/>
                <a:gd name="T15" fmla="*/ 466397 h 1587"/>
                <a:gd name="T16" fmla="*/ 809457 w 2431"/>
                <a:gd name="T17" fmla="*/ 495127 h 1587"/>
                <a:gd name="T18" fmla="*/ 800429 w 2431"/>
                <a:gd name="T19" fmla="*/ 523484 h 1587"/>
                <a:gd name="T20" fmla="*/ 808453 w 2431"/>
                <a:gd name="T21" fmla="*/ 592138 h 1587"/>
                <a:gd name="T22" fmla="*/ 790399 w 2431"/>
                <a:gd name="T23" fmla="*/ 585049 h 1587"/>
                <a:gd name="T24" fmla="*/ 769335 w 2431"/>
                <a:gd name="T25" fmla="*/ 558557 h 1587"/>
                <a:gd name="T26" fmla="*/ 698119 w 2431"/>
                <a:gd name="T27" fmla="*/ 532812 h 1587"/>
                <a:gd name="T28" fmla="*/ 627906 w 2431"/>
                <a:gd name="T29" fmla="*/ 535797 h 1587"/>
                <a:gd name="T30" fmla="*/ 588118 w 2431"/>
                <a:gd name="T31" fmla="*/ 502590 h 1587"/>
                <a:gd name="T32" fmla="*/ 0 w 2431"/>
                <a:gd name="T33" fmla="*/ 464532 h 1587"/>
                <a:gd name="T34" fmla="*/ 39787 w 2431"/>
                <a:gd name="T35" fmla="*/ 0 h 15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1" h="1587">
                  <a:moveTo>
                    <a:pt x="119" y="0"/>
                  </a:moveTo>
                  <a:lnTo>
                    <a:pt x="1194" y="77"/>
                  </a:lnTo>
                  <a:lnTo>
                    <a:pt x="2396" y="114"/>
                  </a:lnTo>
                  <a:lnTo>
                    <a:pt x="2314" y="265"/>
                  </a:lnTo>
                  <a:lnTo>
                    <a:pt x="2431" y="376"/>
                  </a:lnTo>
                  <a:lnTo>
                    <a:pt x="2424" y="1154"/>
                  </a:lnTo>
                  <a:lnTo>
                    <a:pt x="2376" y="1150"/>
                  </a:lnTo>
                  <a:lnTo>
                    <a:pt x="2380" y="1250"/>
                  </a:lnTo>
                  <a:lnTo>
                    <a:pt x="2421" y="1327"/>
                  </a:lnTo>
                  <a:lnTo>
                    <a:pt x="2394" y="1403"/>
                  </a:lnTo>
                  <a:lnTo>
                    <a:pt x="2418" y="1587"/>
                  </a:lnTo>
                  <a:lnTo>
                    <a:pt x="2364" y="1568"/>
                  </a:lnTo>
                  <a:lnTo>
                    <a:pt x="2301" y="1497"/>
                  </a:lnTo>
                  <a:lnTo>
                    <a:pt x="2088" y="1428"/>
                  </a:lnTo>
                  <a:lnTo>
                    <a:pt x="1878" y="1436"/>
                  </a:lnTo>
                  <a:lnTo>
                    <a:pt x="1759" y="1347"/>
                  </a:lnTo>
                  <a:lnTo>
                    <a:pt x="0" y="1245"/>
                  </a:lnTo>
                  <a:lnTo>
                    <a:pt x="119" y="0"/>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Freeform 62">
              <a:extLst>
                <a:ext uri="{FF2B5EF4-FFF2-40B4-BE49-F238E27FC236}">
                  <a16:creationId xmlns:a16="http://schemas.microsoft.com/office/drawing/2014/main" id="{D9075755-4F4B-41F8-8941-8A2E62EE24CC}"/>
                </a:ext>
              </a:extLst>
            </p:cNvPr>
            <p:cNvSpPr>
              <a:spLocks noChangeAspect="1"/>
            </p:cNvSpPr>
            <p:nvPr/>
          </p:nvSpPr>
          <p:spPr bwMode="auto">
            <a:xfrm>
              <a:off x="8952821" y="690280"/>
              <a:ext cx="333209" cy="218823"/>
            </a:xfrm>
            <a:custGeom>
              <a:avLst/>
              <a:gdLst>
                <a:gd name="T0" fmla="*/ 39407 w 2277"/>
                <a:gd name="T1" fmla="*/ 0 h 1393"/>
                <a:gd name="T2" fmla="*/ 701302 w 2277"/>
                <a:gd name="T3" fmla="*/ 37038 h 1393"/>
                <a:gd name="T4" fmla="*/ 705978 w 2277"/>
                <a:gd name="T5" fmla="*/ 168152 h 1393"/>
                <a:gd name="T6" fmla="*/ 735699 w 2277"/>
                <a:gd name="T7" fmla="*/ 272599 h 1393"/>
                <a:gd name="T8" fmla="*/ 739707 w 2277"/>
                <a:gd name="T9" fmla="*/ 407787 h 1393"/>
                <a:gd name="T10" fmla="*/ 760412 w 2277"/>
                <a:gd name="T11" fmla="*/ 515938 h 1393"/>
                <a:gd name="T12" fmla="*/ 359000 w 2277"/>
                <a:gd name="T13" fmla="*/ 502234 h 1393"/>
                <a:gd name="T14" fmla="*/ 0 w 2277"/>
                <a:gd name="T15" fmla="*/ 473715 h 1393"/>
                <a:gd name="T16" fmla="*/ 39407 w 2277"/>
                <a:gd name="T17" fmla="*/ 0 h 1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7" h="1393">
                  <a:moveTo>
                    <a:pt x="118" y="0"/>
                  </a:moveTo>
                  <a:lnTo>
                    <a:pt x="2100" y="100"/>
                  </a:lnTo>
                  <a:lnTo>
                    <a:pt x="2114" y="454"/>
                  </a:lnTo>
                  <a:lnTo>
                    <a:pt x="2203" y="736"/>
                  </a:lnTo>
                  <a:lnTo>
                    <a:pt x="2215" y="1101"/>
                  </a:lnTo>
                  <a:lnTo>
                    <a:pt x="2277" y="1393"/>
                  </a:lnTo>
                  <a:lnTo>
                    <a:pt x="1075" y="1356"/>
                  </a:lnTo>
                  <a:lnTo>
                    <a:pt x="0" y="1279"/>
                  </a:lnTo>
                  <a:lnTo>
                    <a:pt x="118" y="0"/>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 name="Freeform 63">
              <a:extLst>
                <a:ext uri="{FF2B5EF4-FFF2-40B4-BE49-F238E27FC236}">
                  <a16:creationId xmlns:a16="http://schemas.microsoft.com/office/drawing/2014/main" id="{02EF09F0-8833-44C9-8097-A8610A5E76CD}"/>
                </a:ext>
              </a:extLst>
            </p:cNvPr>
            <p:cNvSpPr>
              <a:spLocks noChangeAspect="1"/>
            </p:cNvSpPr>
            <p:nvPr/>
          </p:nvSpPr>
          <p:spPr bwMode="auto">
            <a:xfrm>
              <a:off x="9283247" y="1070021"/>
              <a:ext cx="301906" cy="210743"/>
            </a:xfrm>
            <a:custGeom>
              <a:avLst/>
              <a:gdLst>
                <a:gd name="T0" fmla="*/ 1332 w 2069"/>
                <a:gd name="T1" fmla="*/ 47677 h 1334"/>
                <a:gd name="T2" fmla="*/ 14985 w 2069"/>
                <a:gd name="T3" fmla="*/ 76358 h 1334"/>
                <a:gd name="T4" fmla="*/ 5994 w 2069"/>
                <a:gd name="T5" fmla="*/ 104667 h 1334"/>
                <a:gd name="T6" fmla="*/ 13986 w 2069"/>
                <a:gd name="T7" fmla="*/ 173203 h 1334"/>
                <a:gd name="T8" fmla="*/ 46287 w 2069"/>
                <a:gd name="T9" fmla="*/ 271538 h 1334"/>
                <a:gd name="T10" fmla="*/ 46953 w 2069"/>
                <a:gd name="T11" fmla="*/ 301709 h 1334"/>
                <a:gd name="T12" fmla="*/ 68598 w 2069"/>
                <a:gd name="T13" fmla="*/ 347524 h 1334"/>
                <a:gd name="T14" fmla="*/ 78588 w 2069"/>
                <a:gd name="T15" fmla="*/ 422392 h 1334"/>
                <a:gd name="T16" fmla="*/ 73260 w 2069"/>
                <a:gd name="T17" fmla="*/ 445113 h 1334"/>
                <a:gd name="T18" fmla="*/ 85914 w 2069"/>
                <a:gd name="T19" fmla="*/ 469697 h 1334"/>
                <a:gd name="T20" fmla="*/ 531133 w 2069"/>
                <a:gd name="T21" fmla="*/ 458523 h 1334"/>
                <a:gd name="T22" fmla="*/ 563434 w 2069"/>
                <a:gd name="T23" fmla="*/ 496888 h 1334"/>
                <a:gd name="T24" fmla="*/ 610054 w 2069"/>
                <a:gd name="T25" fmla="*/ 384399 h 1334"/>
                <a:gd name="T26" fmla="*/ 595735 w 2069"/>
                <a:gd name="T27" fmla="*/ 340819 h 1334"/>
                <a:gd name="T28" fmla="*/ 672658 w 2069"/>
                <a:gd name="T29" fmla="*/ 274518 h 1334"/>
                <a:gd name="T30" fmla="*/ 688975 w 2069"/>
                <a:gd name="T31" fmla="*/ 224978 h 1334"/>
                <a:gd name="T32" fmla="*/ 632365 w 2069"/>
                <a:gd name="T33" fmla="*/ 154579 h 1334"/>
                <a:gd name="T34" fmla="*/ 574756 w 2069"/>
                <a:gd name="T35" fmla="*/ 80083 h 1334"/>
                <a:gd name="T36" fmla="*/ 563434 w 2069"/>
                <a:gd name="T37" fmla="*/ 0 h 1334"/>
                <a:gd name="T38" fmla="*/ 15984 w 2069"/>
                <a:gd name="T39" fmla="*/ 11919 h 1334"/>
                <a:gd name="T40" fmla="*/ 0 w 2069"/>
                <a:gd name="T41" fmla="*/ 10429 h 1334"/>
                <a:gd name="T42" fmla="*/ 1332 w 2069"/>
                <a:gd name="T43" fmla="*/ 47677 h 1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69" h="1334">
                  <a:moveTo>
                    <a:pt x="4" y="128"/>
                  </a:moveTo>
                  <a:lnTo>
                    <a:pt x="45" y="205"/>
                  </a:lnTo>
                  <a:lnTo>
                    <a:pt x="18" y="281"/>
                  </a:lnTo>
                  <a:lnTo>
                    <a:pt x="42" y="465"/>
                  </a:lnTo>
                  <a:lnTo>
                    <a:pt x="139" y="729"/>
                  </a:lnTo>
                  <a:lnTo>
                    <a:pt x="141" y="810"/>
                  </a:lnTo>
                  <a:lnTo>
                    <a:pt x="206" y="933"/>
                  </a:lnTo>
                  <a:lnTo>
                    <a:pt x="236" y="1134"/>
                  </a:lnTo>
                  <a:lnTo>
                    <a:pt x="220" y="1195"/>
                  </a:lnTo>
                  <a:lnTo>
                    <a:pt x="258" y="1261"/>
                  </a:lnTo>
                  <a:lnTo>
                    <a:pt x="1595" y="1231"/>
                  </a:lnTo>
                  <a:lnTo>
                    <a:pt x="1692" y="1334"/>
                  </a:lnTo>
                  <a:lnTo>
                    <a:pt x="1832" y="1032"/>
                  </a:lnTo>
                  <a:lnTo>
                    <a:pt x="1789" y="915"/>
                  </a:lnTo>
                  <a:lnTo>
                    <a:pt x="2020" y="737"/>
                  </a:lnTo>
                  <a:lnTo>
                    <a:pt x="2069" y="604"/>
                  </a:lnTo>
                  <a:lnTo>
                    <a:pt x="1899" y="415"/>
                  </a:lnTo>
                  <a:lnTo>
                    <a:pt x="1726" y="215"/>
                  </a:lnTo>
                  <a:lnTo>
                    <a:pt x="1692" y="0"/>
                  </a:lnTo>
                  <a:lnTo>
                    <a:pt x="48" y="32"/>
                  </a:lnTo>
                  <a:lnTo>
                    <a:pt x="0" y="28"/>
                  </a:lnTo>
                  <a:lnTo>
                    <a:pt x="4" y="128"/>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 name="Freeform 64">
              <a:extLst>
                <a:ext uri="{FF2B5EF4-FFF2-40B4-BE49-F238E27FC236}">
                  <a16:creationId xmlns:a16="http://schemas.microsoft.com/office/drawing/2014/main" id="{F1CB7683-6642-4D7D-AA16-C0E12B69023D}"/>
                </a:ext>
              </a:extLst>
            </p:cNvPr>
            <p:cNvSpPr>
              <a:spLocks noChangeAspect="1"/>
            </p:cNvSpPr>
            <p:nvPr/>
          </p:nvSpPr>
          <p:spPr bwMode="auto">
            <a:xfrm>
              <a:off x="9703411" y="1160917"/>
              <a:ext cx="157909" cy="283459"/>
            </a:xfrm>
            <a:custGeom>
              <a:avLst/>
              <a:gdLst>
                <a:gd name="T0" fmla="*/ 11755 w 1073"/>
                <a:gd name="T1" fmla="*/ 668337 h 1790"/>
                <a:gd name="T2" fmla="*/ 21494 w 1073"/>
                <a:gd name="T3" fmla="*/ 650042 h 1790"/>
                <a:gd name="T4" fmla="*/ 92358 w 1073"/>
                <a:gd name="T5" fmla="*/ 645188 h 1790"/>
                <a:gd name="T6" fmla="*/ 147772 w 1073"/>
                <a:gd name="T7" fmla="*/ 624652 h 1790"/>
                <a:gd name="T8" fmla="*/ 203523 w 1073"/>
                <a:gd name="T9" fmla="*/ 586195 h 1790"/>
                <a:gd name="T10" fmla="*/ 249870 w 1073"/>
                <a:gd name="T11" fmla="*/ 584702 h 1790"/>
                <a:gd name="T12" fmla="*/ 303605 w 1073"/>
                <a:gd name="T13" fmla="*/ 487625 h 1790"/>
                <a:gd name="T14" fmla="*/ 319726 w 1073"/>
                <a:gd name="T15" fmla="*/ 493972 h 1790"/>
                <a:gd name="T16" fmla="*/ 360363 w 1073"/>
                <a:gd name="T17" fmla="*/ 461489 h 1790"/>
                <a:gd name="T18" fmla="*/ 349616 w 1073"/>
                <a:gd name="T19" fmla="*/ 436099 h 1790"/>
                <a:gd name="T20" fmla="*/ 354989 w 1073"/>
                <a:gd name="T21" fmla="*/ 421538 h 1790"/>
                <a:gd name="T22" fmla="*/ 314016 w 1073"/>
                <a:gd name="T23" fmla="*/ 9334 h 1790"/>
                <a:gd name="T24" fmla="*/ 310322 w 1073"/>
                <a:gd name="T25" fmla="*/ 0 h 1790"/>
                <a:gd name="T26" fmla="*/ 95044 w 1073"/>
                <a:gd name="T27" fmla="*/ 26509 h 1790"/>
                <a:gd name="T28" fmla="*/ 54071 w 1073"/>
                <a:gd name="T29" fmla="*/ 50405 h 1790"/>
                <a:gd name="T30" fmla="*/ 19143 w 1073"/>
                <a:gd name="T31" fmla="*/ 37711 h 1790"/>
                <a:gd name="T32" fmla="*/ 44668 w 1073"/>
                <a:gd name="T33" fmla="*/ 376360 h 1790"/>
                <a:gd name="T34" fmla="*/ 39294 w 1073"/>
                <a:gd name="T35" fmla="*/ 446554 h 1790"/>
                <a:gd name="T36" fmla="*/ 53735 w 1073"/>
                <a:gd name="T37" fmla="*/ 487625 h 1790"/>
                <a:gd name="T38" fmla="*/ 35936 w 1073"/>
                <a:gd name="T39" fmla="*/ 563793 h 1790"/>
                <a:gd name="T40" fmla="*/ 12090 w 1073"/>
                <a:gd name="T41" fmla="*/ 598516 h 1790"/>
                <a:gd name="T42" fmla="*/ 0 w 1073"/>
                <a:gd name="T43" fmla="*/ 652655 h 1790"/>
                <a:gd name="T44" fmla="*/ 11755 w 1073"/>
                <a:gd name="T45" fmla="*/ 668337 h 17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3" h="1790">
                  <a:moveTo>
                    <a:pt x="35" y="1790"/>
                  </a:moveTo>
                  <a:lnTo>
                    <a:pt x="64" y="1741"/>
                  </a:lnTo>
                  <a:lnTo>
                    <a:pt x="275" y="1728"/>
                  </a:lnTo>
                  <a:lnTo>
                    <a:pt x="440" y="1673"/>
                  </a:lnTo>
                  <a:lnTo>
                    <a:pt x="606" y="1570"/>
                  </a:lnTo>
                  <a:lnTo>
                    <a:pt x="744" y="1566"/>
                  </a:lnTo>
                  <a:lnTo>
                    <a:pt x="904" y="1306"/>
                  </a:lnTo>
                  <a:lnTo>
                    <a:pt x="952" y="1323"/>
                  </a:lnTo>
                  <a:lnTo>
                    <a:pt x="1073" y="1236"/>
                  </a:lnTo>
                  <a:lnTo>
                    <a:pt x="1041" y="1168"/>
                  </a:lnTo>
                  <a:lnTo>
                    <a:pt x="1057" y="1129"/>
                  </a:lnTo>
                  <a:lnTo>
                    <a:pt x="935" y="25"/>
                  </a:lnTo>
                  <a:lnTo>
                    <a:pt x="924" y="0"/>
                  </a:lnTo>
                  <a:lnTo>
                    <a:pt x="283" y="71"/>
                  </a:lnTo>
                  <a:lnTo>
                    <a:pt x="161" y="135"/>
                  </a:lnTo>
                  <a:lnTo>
                    <a:pt x="57" y="101"/>
                  </a:lnTo>
                  <a:lnTo>
                    <a:pt x="133" y="1008"/>
                  </a:lnTo>
                  <a:lnTo>
                    <a:pt x="117" y="1196"/>
                  </a:lnTo>
                  <a:lnTo>
                    <a:pt x="160" y="1306"/>
                  </a:lnTo>
                  <a:lnTo>
                    <a:pt x="107" y="1510"/>
                  </a:lnTo>
                  <a:lnTo>
                    <a:pt x="36" y="1603"/>
                  </a:lnTo>
                  <a:lnTo>
                    <a:pt x="0" y="1748"/>
                  </a:lnTo>
                  <a:lnTo>
                    <a:pt x="35" y="1790"/>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2" name="Freeform 65">
              <a:extLst>
                <a:ext uri="{FF2B5EF4-FFF2-40B4-BE49-F238E27FC236}">
                  <a16:creationId xmlns:a16="http://schemas.microsoft.com/office/drawing/2014/main" id="{F222663C-900B-40A5-BA34-832CDC6AB81A}"/>
                </a:ext>
              </a:extLst>
            </p:cNvPr>
            <p:cNvSpPr>
              <a:spLocks noChangeAspect="1"/>
            </p:cNvSpPr>
            <p:nvPr/>
          </p:nvSpPr>
          <p:spPr bwMode="auto">
            <a:xfrm>
              <a:off x="9259595" y="686240"/>
              <a:ext cx="331818" cy="389841"/>
            </a:xfrm>
            <a:custGeom>
              <a:avLst/>
              <a:gdLst>
                <a:gd name="T0" fmla="*/ 4703 w 2254"/>
                <a:gd name="T1" fmla="*/ 175186 h 2445"/>
                <a:gd name="T2" fmla="*/ 34603 w 2254"/>
                <a:gd name="T3" fmla="*/ 281200 h 2445"/>
                <a:gd name="T4" fmla="*/ 38635 w 2254"/>
                <a:gd name="T5" fmla="*/ 418417 h 2445"/>
                <a:gd name="T6" fmla="*/ 59464 w 2254"/>
                <a:gd name="T7" fmla="*/ 528190 h 2445"/>
                <a:gd name="T8" fmla="*/ 31916 w 2254"/>
                <a:gd name="T9" fmla="*/ 584956 h 2445"/>
                <a:gd name="T10" fmla="*/ 71222 w 2254"/>
                <a:gd name="T11" fmla="*/ 626685 h 2445"/>
                <a:gd name="T12" fmla="*/ 68870 w 2254"/>
                <a:gd name="T13" fmla="*/ 919163 h 2445"/>
                <a:gd name="T14" fmla="*/ 621177 w 2254"/>
                <a:gd name="T15" fmla="*/ 907133 h 2445"/>
                <a:gd name="T16" fmla="*/ 612106 w 2254"/>
                <a:gd name="T17" fmla="*/ 849991 h 2445"/>
                <a:gd name="T18" fmla="*/ 552979 w 2254"/>
                <a:gd name="T19" fmla="*/ 799239 h 2445"/>
                <a:gd name="T20" fmla="*/ 523751 w 2254"/>
                <a:gd name="T21" fmla="*/ 763902 h 2445"/>
                <a:gd name="T22" fmla="*/ 448497 w 2254"/>
                <a:gd name="T23" fmla="*/ 712022 h 2445"/>
                <a:gd name="T24" fmla="*/ 451185 w 2254"/>
                <a:gd name="T25" fmla="*/ 627061 h 2445"/>
                <a:gd name="T26" fmla="*/ 434051 w 2254"/>
                <a:gd name="T27" fmla="*/ 572174 h 2445"/>
                <a:gd name="T28" fmla="*/ 495531 w 2254"/>
                <a:gd name="T29" fmla="*/ 490220 h 2445"/>
                <a:gd name="T30" fmla="*/ 492171 w 2254"/>
                <a:gd name="T31" fmla="*/ 409018 h 2445"/>
                <a:gd name="T32" fmla="*/ 593965 w 2254"/>
                <a:gd name="T33" fmla="*/ 325560 h 2445"/>
                <a:gd name="T34" fmla="*/ 617818 w 2254"/>
                <a:gd name="T35" fmla="*/ 277817 h 2445"/>
                <a:gd name="T36" fmla="*/ 757238 w 2254"/>
                <a:gd name="T37" fmla="*/ 196990 h 2445"/>
                <a:gd name="T38" fmla="*/ 694751 w 2254"/>
                <a:gd name="T39" fmla="*/ 166540 h 2445"/>
                <a:gd name="T40" fmla="*/ 640662 w 2254"/>
                <a:gd name="T41" fmla="*/ 172555 h 2445"/>
                <a:gd name="T42" fmla="*/ 628232 w 2254"/>
                <a:gd name="T43" fmla="*/ 149998 h 2445"/>
                <a:gd name="T44" fmla="*/ 526774 w 2254"/>
                <a:gd name="T45" fmla="*/ 147743 h 2445"/>
                <a:gd name="T46" fmla="*/ 460592 w 2254"/>
                <a:gd name="T47" fmla="*/ 125563 h 2445"/>
                <a:gd name="T48" fmla="*/ 320163 w 2254"/>
                <a:gd name="T49" fmla="*/ 111277 h 2445"/>
                <a:gd name="T50" fmla="*/ 298998 w 2254"/>
                <a:gd name="T51" fmla="*/ 82330 h 2445"/>
                <a:gd name="T52" fmla="*/ 243230 w 2254"/>
                <a:gd name="T53" fmla="*/ 57518 h 2445"/>
                <a:gd name="T54" fmla="*/ 232815 w 2254"/>
                <a:gd name="T55" fmla="*/ 0 h 2445"/>
                <a:gd name="T56" fmla="*/ 197876 w 2254"/>
                <a:gd name="T57" fmla="*/ 0 h 2445"/>
                <a:gd name="T58" fmla="*/ 197876 w 2254"/>
                <a:gd name="T59" fmla="*/ 42105 h 2445"/>
                <a:gd name="T60" fmla="*/ 0 w 2254"/>
                <a:gd name="T61" fmla="*/ 42105 h 2445"/>
                <a:gd name="T62" fmla="*/ 4703 w 2254"/>
                <a:gd name="T63" fmla="*/ 175186 h 24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54" h="2445">
                  <a:moveTo>
                    <a:pt x="14" y="466"/>
                  </a:moveTo>
                  <a:lnTo>
                    <a:pt x="103" y="748"/>
                  </a:lnTo>
                  <a:lnTo>
                    <a:pt x="115" y="1113"/>
                  </a:lnTo>
                  <a:lnTo>
                    <a:pt x="177" y="1405"/>
                  </a:lnTo>
                  <a:lnTo>
                    <a:pt x="95" y="1556"/>
                  </a:lnTo>
                  <a:lnTo>
                    <a:pt x="212" y="1667"/>
                  </a:lnTo>
                  <a:lnTo>
                    <a:pt x="205" y="2445"/>
                  </a:lnTo>
                  <a:lnTo>
                    <a:pt x="1849" y="2413"/>
                  </a:lnTo>
                  <a:lnTo>
                    <a:pt x="1822" y="2261"/>
                  </a:lnTo>
                  <a:lnTo>
                    <a:pt x="1646" y="2126"/>
                  </a:lnTo>
                  <a:lnTo>
                    <a:pt x="1559" y="2032"/>
                  </a:lnTo>
                  <a:lnTo>
                    <a:pt x="1335" y="1894"/>
                  </a:lnTo>
                  <a:lnTo>
                    <a:pt x="1343" y="1668"/>
                  </a:lnTo>
                  <a:lnTo>
                    <a:pt x="1292" y="1522"/>
                  </a:lnTo>
                  <a:lnTo>
                    <a:pt x="1475" y="1304"/>
                  </a:lnTo>
                  <a:lnTo>
                    <a:pt x="1465" y="1088"/>
                  </a:lnTo>
                  <a:lnTo>
                    <a:pt x="1768" y="866"/>
                  </a:lnTo>
                  <a:lnTo>
                    <a:pt x="1839" y="739"/>
                  </a:lnTo>
                  <a:lnTo>
                    <a:pt x="2254" y="524"/>
                  </a:lnTo>
                  <a:lnTo>
                    <a:pt x="2068" y="443"/>
                  </a:lnTo>
                  <a:lnTo>
                    <a:pt x="1907" y="459"/>
                  </a:lnTo>
                  <a:lnTo>
                    <a:pt x="1870" y="399"/>
                  </a:lnTo>
                  <a:lnTo>
                    <a:pt x="1568" y="393"/>
                  </a:lnTo>
                  <a:lnTo>
                    <a:pt x="1371" y="334"/>
                  </a:lnTo>
                  <a:lnTo>
                    <a:pt x="953" y="296"/>
                  </a:lnTo>
                  <a:lnTo>
                    <a:pt x="890" y="219"/>
                  </a:lnTo>
                  <a:lnTo>
                    <a:pt x="724" y="153"/>
                  </a:lnTo>
                  <a:lnTo>
                    <a:pt x="693" y="0"/>
                  </a:lnTo>
                  <a:lnTo>
                    <a:pt x="589" y="0"/>
                  </a:lnTo>
                  <a:lnTo>
                    <a:pt x="589" y="112"/>
                  </a:lnTo>
                  <a:lnTo>
                    <a:pt x="0" y="112"/>
                  </a:lnTo>
                  <a:lnTo>
                    <a:pt x="14" y="466"/>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 name="Freeform 66">
              <a:extLst>
                <a:ext uri="{FF2B5EF4-FFF2-40B4-BE49-F238E27FC236}">
                  <a16:creationId xmlns:a16="http://schemas.microsoft.com/office/drawing/2014/main" id="{3D2DCC3A-FD3E-4984-80CA-28400EA9D81D}"/>
                </a:ext>
              </a:extLst>
            </p:cNvPr>
            <p:cNvSpPr>
              <a:spLocks noChangeAspect="1"/>
            </p:cNvSpPr>
            <p:nvPr/>
          </p:nvSpPr>
          <p:spPr bwMode="auto">
            <a:xfrm>
              <a:off x="8646046" y="1195254"/>
              <a:ext cx="370077" cy="305678"/>
            </a:xfrm>
            <a:custGeom>
              <a:avLst/>
              <a:gdLst>
                <a:gd name="T0" fmla="*/ 84321 w 2524"/>
                <a:gd name="T1" fmla="*/ 0 h 1935"/>
                <a:gd name="T2" fmla="*/ 626051 w 2524"/>
                <a:gd name="T3" fmla="*/ 65927 h 1935"/>
                <a:gd name="T4" fmla="*/ 844550 w 2524"/>
                <a:gd name="T5" fmla="*/ 86413 h 1935"/>
                <a:gd name="T6" fmla="*/ 835181 w 2524"/>
                <a:gd name="T7" fmla="*/ 243221 h 1935"/>
                <a:gd name="T8" fmla="*/ 805401 w 2524"/>
                <a:gd name="T9" fmla="*/ 720725 h 1935"/>
                <a:gd name="T10" fmla="*/ 695650 w 2524"/>
                <a:gd name="T11" fmla="*/ 711413 h 1935"/>
                <a:gd name="T12" fmla="*/ 349665 w 2524"/>
                <a:gd name="T13" fmla="*/ 678264 h 1935"/>
                <a:gd name="T14" fmla="*/ 0 w 2524"/>
                <a:gd name="T15" fmla="*/ 629843 h 1935"/>
                <a:gd name="T16" fmla="*/ 84321 w 2524"/>
                <a:gd name="T17" fmla="*/ 0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4" h="1935">
                  <a:moveTo>
                    <a:pt x="252" y="0"/>
                  </a:moveTo>
                  <a:lnTo>
                    <a:pt x="1871" y="177"/>
                  </a:lnTo>
                  <a:lnTo>
                    <a:pt x="2524" y="232"/>
                  </a:lnTo>
                  <a:lnTo>
                    <a:pt x="2496" y="653"/>
                  </a:lnTo>
                  <a:lnTo>
                    <a:pt x="2407" y="1935"/>
                  </a:lnTo>
                  <a:lnTo>
                    <a:pt x="2079" y="1910"/>
                  </a:lnTo>
                  <a:lnTo>
                    <a:pt x="1045" y="1821"/>
                  </a:lnTo>
                  <a:lnTo>
                    <a:pt x="0" y="1691"/>
                  </a:lnTo>
                  <a:lnTo>
                    <a:pt x="252"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 name="Freeform 67">
              <a:extLst>
                <a:ext uri="{FF2B5EF4-FFF2-40B4-BE49-F238E27FC236}">
                  <a16:creationId xmlns:a16="http://schemas.microsoft.com/office/drawing/2014/main" id="{1F4F1C1B-6E73-4E97-9513-E7C55B497452}"/>
                </a:ext>
              </a:extLst>
            </p:cNvPr>
            <p:cNvSpPr>
              <a:spLocks noChangeAspect="1"/>
            </p:cNvSpPr>
            <p:nvPr/>
          </p:nvSpPr>
          <p:spPr bwMode="auto">
            <a:xfrm>
              <a:off x="8586917" y="911795"/>
              <a:ext cx="358252" cy="310391"/>
            </a:xfrm>
            <a:custGeom>
              <a:avLst/>
              <a:gdLst>
                <a:gd name="T0" fmla="*/ 0 w 2434"/>
                <a:gd name="T1" fmla="*/ 627877 h 1957"/>
                <a:gd name="T2" fmla="*/ 96737 w 2434"/>
                <a:gd name="T3" fmla="*/ 0 h 1957"/>
                <a:gd name="T4" fmla="*/ 419194 w 2434"/>
                <a:gd name="T5" fmla="*/ 52728 h 1957"/>
                <a:gd name="T6" fmla="*/ 817562 w 2434"/>
                <a:gd name="T7" fmla="*/ 97977 h 1957"/>
                <a:gd name="T8" fmla="*/ 790355 w 2434"/>
                <a:gd name="T9" fmla="*/ 415468 h 1957"/>
                <a:gd name="T10" fmla="*/ 763147 w 2434"/>
                <a:gd name="T11" fmla="*/ 731837 h 1957"/>
                <a:gd name="T12" fmla="*/ 219338 w 2434"/>
                <a:gd name="T13" fmla="*/ 665646 h 1957"/>
                <a:gd name="T14" fmla="*/ 0 w 2434"/>
                <a:gd name="T15" fmla="*/ 627877 h 19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4" h="1957">
                  <a:moveTo>
                    <a:pt x="0" y="1679"/>
                  </a:moveTo>
                  <a:lnTo>
                    <a:pt x="288" y="0"/>
                  </a:lnTo>
                  <a:lnTo>
                    <a:pt x="1248" y="141"/>
                  </a:lnTo>
                  <a:lnTo>
                    <a:pt x="2434" y="262"/>
                  </a:lnTo>
                  <a:lnTo>
                    <a:pt x="2353" y="1111"/>
                  </a:lnTo>
                  <a:lnTo>
                    <a:pt x="2272" y="1957"/>
                  </a:lnTo>
                  <a:lnTo>
                    <a:pt x="653" y="1780"/>
                  </a:lnTo>
                  <a:lnTo>
                    <a:pt x="0" y="1679"/>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5" name="Freeform 68">
              <a:extLst>
                <a:ext uri="{FF2B5EF4-FFF2-40B4-BE49-F238E27FC236}">
                  <a16:creationId xmlns:a16="http://schemas.microsoft.com/office/drawing/2014/main" id="{480CB613-2DAF-4580-A0E0-319104087CB9}"/>
                </a:ext>
              </a:extLst>
            </p:cNvPr>
            <p:cNvSpPr>
              <a:spLocks noChangeAspect="1"/>
            </p:cNvSpPr>
            <p:nvPr/>
          </p:nvSpPr>
          <p:spPr bwMode="auto">
            <a:xfrm>
              <a:off x="8920822" y="1089546"/>
              <a:ext cx="418773" cy="218822"/>
            </a:xfrm>
            <a:custGeom>
              <a:avLst/>
              <a:gdLst>
                <a:gd name="T0" fmla="*/ 27123 w 2854"/>
                <a:gd name="T1" fmla="*/ 0 h 1392"/>
                <a:gd name="T2" fmla="*/ 616132 w 2854"/>
                <a:gd name="T3" fmla="*/ 37806 h 1392"/>
                <a:gd name="T4" fmla="*/ 655980 w 2854"/>
                <a:gd name="T5" fmla="*/ 70793 h 1392"/>
                <a:gd name="T6" fmla="*/ 726300 w 2854"/>
                <a:gd name="T7" fmla="*/ 67828 h 1392"/>
                <a:gd name="T8" fmla="*/ 797624 w 2854"/>
                <a:gd name="T9" fmla="*/ 93402 h 1392"/>
                <a:gd name="T10" fmla="*/ 818719 w 2854"/>
                <a:gd name="T11" fmla="*/ 119718 h 1392"/>
                <a:gd name="T12" fmla="*/ 836802 w 2854"/>
                <a:gd name="T13" fmla="*/ 126760 h 1392"/>
                <a:gd name="T14" fmla="*/ 869283 w 2854"/>
                <a:gd name="T15" fmla="*/ 224611 h 1392"/>
                <a:gd name="T16" fmla="*/ 869952 w 2854"/>
                <a:gd name="T17" fmla="*/ 254633 h 1392"/>
                <a:gd name="T18" fmla="*/ 891718 w 2854"/>
                <a:gd name="T19" fmla="*/ 300222 h 1392"/>
                <a:gd name="T20" fmla="*/ 901763 w 2854"/>
                <a:gd name="T21" fmla="*/ 374721 h 1392"/>
                <a:gd name="T22" fmla="*/ 896406 w 2854"/>
                <a:gd name="T23" fmla="*/ 397331 h 1392"/>
                <a:gd name="T24" fmla="*/ 909130 w 2854"/>
                <a:gd name="T25" fmla="*/ 421793 h 1392"/>
                <a:gd name="T26" fmla="*/ 955675 w 2854"/>
                <a:gd name="T27" fmla="*/ 515937 h 1392"/>
                <a:gd name="T28" fmla="*/ 530075 w 2854"/>
                <a:gd name="T29" fmla="*/ 510377 h 1392"/>
                <a:gd name="T30" fmla="*/ 209284 w 2854"/>
                <a:gd name="T31" fmla="*/ 489992 h 1392"/>
                <a:gd name="T32" fmla="*/ 218660 w 2854"/>
                <a:gd name="T33" fmla="*/ 333951 h 1392"/>
                <a:gd name="T34" fmla="*/ 0 w 2854"/>
                <a:gd name="T35" fmla="*/ 313565 h 1392"/>
                <a:gd name="T36" fmla="*/ 27123 w 2854"/>
                <a:gd name="T37" fmla="*/ 0 h 1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54" h="1392">
                  <a:moveTo>
                    <a:pt x="81" y="0"/>
                  </a:moveTo>
                  <a:lnTo>
                    <a:pt x="1840" y="102"/>
                  </a:lnTo>
                  <a:lnTo>
                    <a:pt x="1959" y="191"/>
                  </a:lnTo>
                  <a:lnTo>
                    <a:pt x="2169" y="183"/>
                  </a:lnTo>
                  <a:lnTo>
                    <a:pt x="2382" y="252"/>
                  </a:lnTo>
                  <a:lnTo>
                    <a:pt x="2445" y="323"/>
                  </a:lnTo>
                  <a:lnTo>
                    <a:pt x="2499" y="342"/>
                  </a:lnTo>
                  <a:lnTo>
                    <a:pt x="2596" y="606"/>
                  </a:lnTo>
                  <a:lnTo>
                    <a:pt x="2598" y="687"/>
                  </a:lnTo>
                  <a:lnTo>
                    <a:pt x="2663" y="810"/>
                  </a:lnTo>
                  <a:lnTo>
                    <a:pt x="2693" y="1011"/>
                  </a:lnTo>
                  <a:lnTo>
                    <a:pt x="2677" y="1072"/>
                  </a:lnTo>
                  <a:lnTo>
                    <a:pt x="2715" y="1138"/>
                  </a:lnTo>
                  <a:lnTo>
                    <a:pt x="2854" y="1392"/>
                  </a:lnTo>
                  <a:lnTo>
                    <a:pt x="1583" y="1377"/>
                  </a:lnTo>
                  <a:lnTo>
                    <a:pt x="625" y="1322"/>
                  </a:lnTo>
                  <a:lnTo>
                    <a:pt x="653" y="901"/>
                  </a:lnTo>
                  <a:lnTo>
                    <a:pt x="0" y="846"/>
                  </a:lnTo>
                  <a:lnTo>
                    <a:pt x="81" y="0"/>
                  </a:lnTo>
                  <a:close/>
                </a:path>
              </a:pathLst>
            </a:custGeom>
            <a:solidFill>
              <a:srgbClr val="D4F5F4"/>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 name="Freeform 69">
              <a:extLst>
                <a:ext uri="{FF2B5EF4-FFF2-40B4-BE49-F238E27FC236}">
                  <a16:creationId xmlns:a16="http://schemas.microsoft.com/office/drawing/2014/main" id="{6F012D96-D46C-4131-9D64-B5C2729E234E}"/>
                </a:ext>
              </a:extLst>
            </p:cNvPr>
            <p:cNvSpPr>
              <a:spLocks noChangeAspect="1"/>
            </p:cNvSpPr>
            <p:nvPr/>
          </p:nvSpPr>
          <p:spPr bwMode="auto">
            <a:xfrm>
              <a:off x="9642890" y="1337995"/>
              <a:ext cx="369382" cy="197277"/>
            </a:xfrm>
            <a:custGeom>
              <a:avLst/>
              <a:gdLst>
                <a:gd name="T0" fmla="*/ 6048 w 2509"/>
                <a:gd name="T1" fmla="*/ 441732 h 1252"/>
                <a:gd name="T2" fmla="*/ 25870 w 2509"/>
                <a:gd name="T3" fmla="*/ 438017 h 1252"/>
                <a:gd name="T4" fmla="*/ 30910 w 2509"/>
                <a:gd name="T5" fmla="*/ 390092 h 1252"/>
                <a:gd name="T6" fmla="*/ 18815 w 2509"/>
                <a:gd name="T7" fmla="*/ 386377 h 1252"/>
                <a:gd name="T8" fmla="*/ 46365 w 2509"/>
                <a:gd name="T9" fmla="*/ 346624 h 1252"/>
                <a:gd name="T10" fmla="*/ 98441 w 2509"/>
                <a:gd name="T11" fmla="*/ 365572 h 1252"/>
                <a:gd name="T12" fmla="*/ 105496 w 2509"/>
                <a:gd name="T13" fmla="*/ 309101 h 1252"/>
                <a:gd name="T14" fmla="*/ 142118 w 2509"/>
                <a:gd name="T15" fmla="*/ 294241 h 1252"/>
                <a:gd name="T16" fmla="*/ 136406 w 2509"/>
                <a:gd name="T17" fmla="*/ 281609 h 1252"/>
                <a:gd name="T18" fmla="*/ 155893 w 2509"/>
                <a:gd name="T19" fmla="*/ 229597 h 1252"/>
                <a:gd name="T20" fmla="*/ 226783 w 2509"/>
                <a:gd name="T21" fmla="*/ 224767 h 1252"/>
                <a:gd name="T22" fmla="*/ 282219 w 2509"/>
                <a:gd name="T23" fmla="*/ 204334 h 1252"/>
                <a:gd name="T24" fmla="*/ 319512 w 2509"/>
                <a:gd name="T25" fmla="*/ 178328 h 1252"/>
                <a:gd name="T26" fmla="*/ 337991 w 2509"/>
                <a:gd name="T27" fmla="*/ 166068 h 1252"/>
                <a:gd name="T28" fmla="*/ 384356 w 2509"/>
                <a:gd name="T29" fmla="*/ 164582 h 1252"/>
                <a:gd name="T30" fmla="*/ 438112 w 2509"/>
                <a:gd name="T31" fmla="*/ 67987 h 1252"/>
                <a:gd name="T32" fmla="*/ 454239 w 2509"/>
                <a:gd name="T33" fmla="*/ 74303 h 1252"/>
                <a:gd name="T34" fmla="*/ 494892 w 2509"/>
                <a:gd name="T35" fmla="*/ 41981 h 1252"/>
                <a:gd name="T36" fmla="*/ 484140 w 2509"/>
                <a:gd name="T37" fmla="*/ 16718 h 1252"/>
                <a:gd name="T38" fmla="*/ 489516 w 2509"/>
                <a:gd name="T39" fmla="*/ 2229 h 1252"/>
                <a:gd name="T40" fmla="*/ 525465 w 2509"/>
                <a:gd name="T41" fmla="*/ 0 h 1252"/>
                <a:gd name="T42" fmla="*/ 549320 w 2509"/>
                <a:gd name="T43" fmla="*/ 10031 h 1252"/>
                <a:gd name="T44" fmla="*/ 622898 w 2509"/>
                <a:gd name="T45" fmla="*/ 56842 h 1252"/>
                <a:gd name="T46" fmla="*/ 674302 w 2509"/>
                <a:gd name="T47" fmla="*/ 54613 h 1252"/>
                <a:gd name="T48" fmla="*/ 699165 w 2509"/>
                <a:gd name="T49" fmla="*/ 36780 h 1252"/>
                <a:gd name="T50" fmla="*/ 756952 w 2509"/>
                <a:gd name="T51" fmla="*/ 76161 h 1252"/>
                <a:gd name="T52" fmla="*/ 776103 w 2509"/>
                <a:gd name="T53" fmla="*/ 152693 h 1252"/>
                <a:gd name="T54" fmla="*/ 842962 w 2509"/>
                <a:gd name="T55" fmla="*/ 206563 h 1252"/>
                <a:gd name="T56" fmla="*/ 810372 w 2509"/>
                <a:gd name="T57" fmla="*/ 247801 h 1252"/>
                <a:gd name="T58" fmla="*/ 752921 w 2509"/>
                <a:gd name="T59" fmla="*/ 308358 h 1252"/>
                <a:gd name="T60" fmla="*/ 752249 w 2509"/>
                <a:gd name="T61" fmla="*/ 322476 h 1252"/>
                <a:gd name="T62" fmla="*/ 668927 w 2509"/>
                <a:gd name="T63" fmla="*/ 381175 h 1252"/>
                <a:gd name="T64" fmla="*/ 202929 w 2509"/>
                <a:gd name="T65" fmla="*/ 429101 h 1252"/>
                <a:gd name="T66" fmla="*/ 153541 w 2509"/>
                <a:gd name="T67" fmla="*/ 426129 h 1252"/>
                <a:gd name="T68" fmla="*/ 155557 w 2509"/>
                <a:gd name="T69" fmla="*/ 452878 h 1252"/>
                <a:gd name="T70" fmla="*/ 0 w 2509"/>
                <a:gd name="T71" fmla="*/ 465138 h 1252"/>
                <a:gd name="T72" fmla="*/ 6048 w 2509"/>
                <a:gd name="T73" fmla="*/ 441732 h 12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09" h="1252">
                  <a:moveTo>
                    <a:pt x="18" y="1189"/>
                  </a:moveTo>
                  <a:lnTo>
                    <a:pt x="77" y="1179"/>
                  </a:lnTo>
                  <a:lnTo>
                    <a:pt x="92" y="1050"/>
                  </a:lnTo>
                  <a:lnTo>
                    <a:pt x="56" y="1040"/>
                  </a:lnTo>
                  <a:lnTo>
                    <a:pt x="138" y="933"/>
                  </a:lnTo>
                  <a:lnTo>
                    <a:pt x="293" y="984"/>
                  </a:lnTo>
                  <a:lnTo>
                    <a:pt x="314" y="832"/>
                  </a:lnTo>
                  <a:lnTo>
                    <a:pt x="423" y="792"/>
                  </a:lnTo>
                  <a:lnTo>
                    <a:pt x="406" y="758"/>
                  </a:lnTo>
                  <a:lnTo>
                    <a:pt x="464" y="618"/>
                  </a:lnTo>
                  <a:lnTo>
                    <a:pt x="675" y="605"/>
                  </a:lnTo>
                  <a:lnTo>
                    <a:pt x="840" y="550"/>
                  </a:lnTo>
                  <a:lnTo>
                    <a:pt x="951" y="480"/>
                  </a:lnTo>
                  <a:lnTo>
                    <a:pt x="1006" y="447"/>
                  </a:lnTo>
                  <a:lnTo>
                    <a:pt x="1144" y="443"/>
                  </a:lnTo>
                  <a:lnTo>
                    <a:pt x="1304" y="183"/>
                  </a:lnTo>
                  <a:lnTo>
                    <a:pt x="1352" y="200"/>
                  </a:lnTo>
                  <a:lnTo>
                    <a:pt x="1473" y="113"/>
                  </a:lnTo>
                  <a:lnTo>
                    <a:pt x="1441" y="45"/>
                  </a:lnTo>
                  <a:lnTo>
                    <a:pt x="1457" y="6"/>
                  </a:lnTo>
                  <a:lnTo>
                    <a:pt x="1564" y="0"/>
                  </a:lnTo>
                  <a:lnTo>
                    <a:pt x="1635" y="27"/>
                  </a:lnTo>
                  <a:lnTo>
                    <a:pt x="1854" y="153"/>
                  </a:lnTo>
                  <a:lnTo>
                    <a:pt x="2007" y="147"/>
                  </a:lnTo>
                  <a:lnTo>
                    <a:pt x="2081" y="99"/>
                  </a:lnTo>
                  <a:lnTo>
                    <a:pt x="2253" y="205"/>
                  </a:lnTo>
                  <a:lnTo>
                    <a:pt x="2310" y="411"/>
                  </a:lnTo>
                  <a:lnTo>
                    <a:pt x="2509" y="556"/>
                  </a:lnTo>
                  <a:lnTo>
                    <a:pt x="2412" y="667"/>
                  </a:lnTo>
                  <a:lnTo>
                    <a:pt x="2241" y="830"/>
                  </a:lnTo>
                  <a:lnTo>
                    <a:pt x="2239" y="868"/>
                  </a:lnTo>
                  <a:lnTo>
                    <a:pt x="1991" y="1026"/>
                  </a:lnTo>
                  <a:lnTo>
                    <a:pt x="604" y="1155"/>
                  </a:lnTo>
                  <a:lnTo>
                    <a:pt x="457" y="1147"/>
                  </a:lnTo>
                  <a:lnTo>
                    <a:pt x="463" y="1219"/>
                  </a:lnTo>
                  <a:lnTo>
                    <a:pt x="0" y="1252"/>
                  </a:lnTo>
                  <a:lnTo>
                    <a:pt x="18" y="118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7" name="Freeform 70">
              <a:extLst>
                <a:ext uri="{FF2B5EF4-FFF2-40B4-BE49-F238E27FC236}">
                  <a16:creationId xmlns:a16="http://schemas.microsoft.com/office/drawing/2014/main" id="{06697F43-767E-40CD-82A9-E6571B0FC87F}"/>
                </a:ext>
              </a:extLst>
            </p:cNvPr>
            <p:cNvSpPr>
              <a:spLocks noChangeAspect="1"/>
            </p:cNvSpPr>
            <p:nvPr/>
          </p:nvSpPr>
          <p:spPr bwMode="auto">
            <a:xfrm>
              <a:off x="9935753" y="1267970"/>
              <a:ext cx="391643" cy="232288"/>
            </a:xfrm>
            <a:custGeom>
              <a:avLst/>
              <a:gdLst>
                <a:gd name="T0" fmla="*/ 82923 w 2673"/>
                <a:gd name="T1" fmla="*/ 488901 h 1472"/>
                <a:gd name="T2" fmla="*/ 83592 w 2673"/>
                <a:gd name="T3" fmla="*/ 474762 h 1472"/>
                <a:gd name="T4" fmla="*/ 140769 w 2673"/>
                <a:gd name="T5" fmla="*/ 414115 h 1472"/>
                <a:gd name="T6" fmla="*/ 173202 w 2673"/>
                <a:gd name="T7" fmla="*/ 372815 h 1472"/>
                <a:gd name="T8" fmla="*/ 204633 w 2673"/>
                <a:gd name="T9" fmla="*/ 414115 h 1472"/>
                <a:gd name="T10" fmla="*/ 303940 w 2673"/>
                <a:gd name="T11" fmla="*/ 370582 h 1472"/>
                <a:gd name="T12" fmla="*/ 347742 w 2673"/>
                <a:gd name="T13" fmla="*/ 362397 h 1472"/>
                <a:gd name="T14" fmla="*/ 372150 w 2673"/>
                <a:gd name="T15" fmla="*/ 329283 h 1472"/>
                <a:gd name="T16" fmla="*/ 411271 w 2673"/>
                <a:gd name="T17" fmla="*/ 161851 h 1472"/>
                <a:gd name="T18" fmla="*/ 452399 w 2673"/>
                <a:gd name="T19" fmla="*/ 183059 h 1472"/>
                <a:gd name="T20" fmla="*/ 532981 w 2673"/>
                <a:gd name="T21" fmla="*/ 0 h 1472"/>
                <a:gd name="T22" fmla="*/ 595842 w 2673"/>
                <a:gd name="T23" fmla="*/ 38695 h 1472"/>
                <a:gd name="T24" fmla="*/ 605204 w 2673"/>
                <a:gd name="T25" fmla="*/ 6697 h 1472"/>
                <a:gd name="T26" fmla="*/ 636300 w 2673"/>
                <a:gd name="T27" fmla="*/ 15999 h 1472"/>
                <a:gd name="T28" fmla="*/ 693143 w 2673"/>
                <a:gd name="T29" fmla="*/ 72926 h 1472"/>
                <a:gd name="T30" fmla="*/ 672746 w 2673"/>
                <a:gd name="T31" fmla="*/ 126132 h 1472"/>
                <a:gd name="T32" fmla="*/ 680437 w 2673"/>
                <a:gd name="T33" fmla="*/ 150317 h 1472"/>
                <a:gd name="T34" fmla="*/ 703508 w 2673"/>
                <a:gd name="T35" fmla="*/ 139899 h 1472"/>
                <a:gd name="T36" fmla="*/ 721898 w 2673"/>
                <a:gd name="T37" fmla="*/ 164827 h 1472"/>
                <a:gd name="T38" fmla="*/ 809837 w 2673"/>
                <a:gd name="T39" fmla="*/ 194965 h 1472"/>
                <a:gd name="T40" fmla="*/ 727917 w 2673"/>
                <a:gd name="T41" fmla="*/ 191988 h 1472"/>
                <a:gd name="T42" fmla="*/ 812846 w 2673"/>
                <a:gd name="T43" fmla="*/ 274588 h 1472"/>
                <a:gd name="T44" fmla="*/ 759682 w 2673"/>
                <a:gd name="T45" fmla="*/ 265658 h 1472"/>
                <a:gd name="T46" fmla="*/ 867682 w 2673"/>
                <a:gd name="T47" fmla="*/ 341933 h 1472"/>
                <a:gd name="T48" fmla="*/ 893763 w 2673"/>
                <a:gd name="T49" fmla="*/ 392907 h 1472"/>
                <a:gd name="T50" fmla="*/ 876042 w 2673"/>
                <a:gd name="T51" fmla="*/ 385465 h 1472"/>
                <a:gd name="T52" fmla="*/ 872029 w 2673"/>
                <a:gd name="T53" fmla="*/ 398860 h 1472"/>
                <a:gd name="T54" fmla="*/ 520275 w 2673"/>
                <a:gd name="T55" fmla="*/ 473274 h 1472"/>
                <a:gd name="T56" fmla="*/ 230044 w 2673"/>
                <a:gd name="T57" fmla="*/ 514202 h 1472"/>
                <a:gd name="T58" fmla="*/ 0 w 2673"/>
                <a:gd name="T59" fmla="*/ 547688 h 1472"/>
                <a:gd name="T60" fmla="*/ 82923 w 2673"/>
                <a:gd name="T61" fmla="*/ 488901 h 14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3" h="1472">
                  <a:moveTo>
                    <a:pt x="248" y="1314"/>
                  </a:moveTo>
                  <a:lnTo>
                    <a:pt x="250" y="1276"/>
                  </a:lnTo>
                  <a:lnTo>
                    <a:pt x="421" y="1113"/>
                  </a:lnTo>
                  <a:lnTo>
                    <a:pt x="518" y="1002"/>
                  </a:lnTo>
                  <a:lnTo>
                    <a:pt x="612" y="1113"/>
                  </a:lnTo>
                  <a:lnTo>
                    <a:pt x="909" y="996"/>
                  </a:lnTo>
                  <a:lnTo>
                    <a:pt x="1040" y="974"/>
                  </a:lnTo>
                  <a:lnTo>
                    <a:pt x="1113" y="885"/>
                  </a:lnTo>
                  <a:lnTo>
                    <a:pt x="1230" y="435"/>
                  </a:lnTo>
                  <a:lnTo>
                    <a:pt x="1353" y="492"/>
                  </a:lnTo>
                  <a:lnTo>
                    <a:pt x="1594" y="0"/>
                  </a:lnTo>
                  <a:lnTo>
                    <a:pt x="1782" y="104"/>
                  </a:lnTo>
                  <a:lnTo>
                    <a:pt x="1810" y="18"/>
                  </a:lnTo>
                  <a:lnTo>
                    <a:pt x="1903" y="43"/>
                  </a:lnTo>
                  <a:lnTo>
                    <a:pt x="2073" y="196"/>
                  </a:lnTo>
                  <a:lnTo>
                    <a:pt x="2012" y="339"/>
                  </a:lnTo>
                  <a:lnTo>
                    <a:pt x="2035" y="404"/>
                  </a:lnTo>
                  <a:lnTo>
                    <a:pt x="2104" y="376"/>
                  </a:lnTo>
                  <a:lnTo>
                    <a:pt x="2159" y="443"/>
                  </a:lnTo>
                  <a:lnTo>
                    <a:pt x="2422" y="524"/>
                  </a:lnTo>
                  <a:lnTo>
                    <a:pt x="2177" y="516"/>
                  </a:lnTo>
                  <a:lnTo>
                    <a:pt x="2431" y="738"/>
                  </a:lnTo>
                  <a:lnTo>
                    <a:pt x="2272" y="714"/>
                  </a:lnTo>
                  <a:lnTo>
                    <a:pt x="2595" y="919"/>
                  </a:lnTo>
                  <a:lnTo>
                    <a:pt x="2673" y="1056"/>
                  </a:lnTo>
                  <a:lnTo>
                    <a:pt x="2620" y="1036"/>
                  </a:lnTo>
                  <a:lnTo>
                    <a:pt x="2608" y="1072"/>
                  </a:lnTo>
                  <a:lnTo>
                    <a:pt x="1556" y="1272"/>
                  </a:lnTo>
                  <a:lnTo>
                    <a:pt x="688" y="1382"/>
                  </a:lnTo>
                  <a:lnTo>
                    <a:pt x="0" y="1472"/>
                  </a:lnTo>
                  <a:lnTo>
                    <a:pt x="248" y="1314"/>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a:t>`</a:t>
              </a:r>
            </a:p>
          </p:txBody>
        </p:sp>
        <p:sp>
          <p:nvSpPr>
            <p:cNvPr id="78" name="Freeform 71">
              <a:extLst>
                <a:ext uri="{FF2B5EF4-FFF2-40B4-BE49-F238E27FC236}">
                  <a16:creationId xmlns:a16="http://schemas.microsoft.com/office/drawing/2014/main" id="{C8AF18FE-0F08-443B-A645-FDFAD6FE046A}"/>
                </a:ext>
              </a:extLst>
            </p:cNvPr>
            <p:cNvSpPr>
              <a:spLocks noChangeAspect="1"/>
            </p:cNvSpPr>
            <p:nvPr/>
          </p:nvSpPr>
          <p:spPr bwMode="auto">
            <a:xfrm>
              <a:off x="10070705" y="850524"/>
              <a:ext cx="299818" cy="281440"/>
            </a:xfrm>
            <a:custGeom>
              <a:avLst/>
              <a:gdLst>
                <a:gd name="T0" fmla="*/ 22696 w 2050"/>
                <a:gd name="T1" fmla="*/ 609208 h 1782"/>
                <a:gd name="T2" fmla="*/ 468269 w 2050"/>
                <a:gd name="T3" fmla="*/ 516486 h 1782"/>
                <a:gd name="T4" fmla="*/ 516664 w 2050"/>
                <a:gd name="T5" fmla="*/ 571598 h 1782"/>
                <a:gd name="T6" fmla="*/ 560053 w 2050"/>
                <a:gd name="T7" fmla="*/ 598037 h 1782"/>
                <a:gd name="T8" fmla="*/ 658847 w 2050"/>
                <a:gd name="T9" fmla="*/ 634530 h 1782"/>
                <a:gd name="T10" fmla="*/ 666524 w 2050"/>
                <a:gd name="T11" fmla="*/ 663575 h 1782"/>
                <a:gd name="T12" fmla="*/ 682544 w 2050"/>
                <a:gd name="T13" fmla="*/ 623358 h 1782"/>
                <a:gd name="T14" fmla="*/ 684213 w 2050"/>
                <a:gd name="T15" fmla="*/ 566757 h 1782"/>
                <a:gd name="T16" fmla="*/ 666524 w 2050"/>
                <a:gd name="T17" fmla="*/ 460630 h 1782"/>
                <a:gd name="T18" fmla="*/ 665522 w 2050"/>
                <a:gd name="T19" fmla="*/ 347800 h 1782"/>
                <a:gd name="T20" fmla="*/ 618128 w 2050"/>
                <a:gd name="T21" fmla="*/ 184699 h 1782"/>
                <a:gd name="T22" fmla="*/ 610452 w 2050"/>
                <a:gd name="T23" fmla="*/ 112830 h 1782"/>
                <a:gd name="T24" fmla="*/ 581080 w 2050"/>
                <a:gd name="T25" fmla="*/ 0 h 1782"/>
                <a:gd name="T26" fmla="*/ 435894 w 2050"/>
                <a:gd name="T27" fmla="*/ 36121 h 1782"/>
                <a:gd name="T28" fmla="*/ 355123 w 2050"/>
                <a:gd name="T29" fmla="*/ 131821 h 1782"/>
                <a:gd name="T30" fmla="*/ 351786 w 2050"/>
                <a:gd name="T31" fmla="*/ 155653 h 1782"/>
                <a:gd name="T32" fmla="*/ 304391 w 2050"/>
                <a:gd name="T33" fmla="*/ 212999 h 1782"/>
                <a:gd name="T34" fmla="*/ 318076 w 2050"/>
                <a:gd name="T35" fmla="*/ 233108 h 1782"/>
                <a:gd name="T36" fmla="*/ 326086 w 2050"/>
                <a:gd name="T37" fmla="*/ 247258 h 1782"/>
                <a:gd name="T38" fmla="*/ 318743 w 2050"/>
                <a:gd name="T39" fmla="*/ 253216 h 1782"/>
                <a:gd name="T40" fmla="*/ 333429 w 2050"/>
                <a:gd name="T41" fmla="*/ 274814 h 1782"/>
                <a:gd name="T42" fmla="*/ 334764 w 2050"/>
                <a:gd name="T43" fmla="*/ 294550 h 1782"/>
                <a:gd name="T44" fmla="*/ 291041 w 2050"/>
                <a:gd name="T45" fmla="*/ 341097 h 1782"/>
                <a:gd name="T46" fmla="*/ 225290 w 2050"/>
                <a:gd name="T47" fmla="*/ 363067 h 1782"/>
                <a:gd name="T48" fmla="*/ 208935 w 2050"/>
                <a:gd name="T49" fmla="*/ 375356 h 1782"/>
                <a:gd name="T50" fmla="*/ 183569 w 2050"/>
                <a:gd name="T51" fmla="*/ 364184 h 1782"/>
                <a:gd name="T52" fmla="*/ 109808 w 2050"/>
                <a:gd name="T53" fmla="*/ 373494 h 1782"/>
                <a:gd name="T54" fmla="*/ 55071 w 2050"/>
                <a:gd name="T55" fmla="*/ 397326 h 1782"/>
                <a:gd name="T56" fmla="*/ 55071 w 2050"/>
                <a:gd name="T57" fmla="*/ 428233 h 1782"/>
                <a:gd name="T58" fmla="*/ 66419 w 2050"/>
                <a:gd name="T59" fmla="*/ 449086 h 1782"/>
                <a:gd name="T60" fmla="*/ 74095 w 2050"/>
                <a:gd name="T61" fmla="*/ 448341 h 1782"/>
                <a:gd name="T62" fmla="*/ 81104 w 2050"/>
                <a:gd name="T63" fmla="*/ 474780 h 1782"/>
                <a:gd name="T64" fmla="*/ 67086 w 2050"/>
                <a:gd name="T65" fmla="*/ 487069 h 1782"/>
                <a:gd name="T66" fmla="*/ 61079 w 2050"/>
                <a:gd name="T67" fmla="*/ 509039 h 1782"/>
                <a:gd name="T68" fmla="*/ 0 w 2050"/>
                <a:gd name="T69" fmla="*/ 571598 h 1782"/>
                <a:gd name="T70" fmla="*/ 22696 w 2050"/>
                <a:gd name="T71" fmla="*/ 609208 h 17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50" h="1782">
                  <a:moveTo>
                    <a:pt x="68" y="1636"/>
                  </a:moveTo>
                  <a:lnTo>
                    <a:pt x="1403" y="1387"/>
                  </a:lnTo>
                  <a:lnTo>
                    <a:pt x="1548" y="1535"/>
                  </a:lnTo>
                  <a:lnTo>
                    <a:pt x="1678" y="1606"/>
                  </a:lnTo>
                  <a:lnTo>
                    <a:pt x="1974" y="1704"/>
                  </a:lnTo>
                  <a:lnTo>
                    <a:pt x="1997" y="1782"/>
                  </a:lnTo>
                  <a:lnTo>
                    <a:pt x="2045" y="1674"/>
                  </a:lnTo>
                  <a:lnTo>
                    <a:pt x="2050" y="1522"/>
                  </a:lnTo>
                  <a:lnTo>
                    <a:pt x="1997" y="1237"/>
                  </a:lnTo>
                  <a:lnTo>
                    <a:pt x="1994" y="934"/>
                  </a:lnTo>
                  <a:lnTo>
                    <a:pt x="1852" y="496"/>
                  </a:lnTo>
                  <a:lnTo>
                    <a:pt x="1829" y="303"/>
                  </a:lnTo>
                  <a:lnTo>
                    <a:pt x="1741" y="0"/>
                  </a:lnTo>
                  <a:lnTo>
                    <a:pt x="1306" y="97"/>
                  </a:lnTo>
                  <a:lnTo>
                    <a:pt x="1064" y="354"/>
                  </a:lnTo>
                  <a:lnTo>
                    <a:pt x="1054" y="418"/>
                  </a:lnTo>
                  <a:lnTo>
                    <a:pt x="912" y="572"/>
                  </a:lnTo>
                  <a:lnTo>
                    <a:pt x="953" y="626"/>
                  </a:lnTo>
                  <a:lnTo>
                    <a:pt x="977" y="664"/>
                  </a:lnTo>
                  <a:lnTo>
                    <a:pt x="955" y="680"/>
                  </a:lnTo>
                  <a:lnTo>
                    <a:pt x="999" y="738"/>
                  </a:lnTo>
                  <a:lnTo>
                    <a:pt x="1003" y="791"/>
                  </a:lnTo>
                  <a:lnTo>
                    <a:pt x="872" y="916"/>
                  </a:lnTo>
                  <a:lnTo>
                    <a:pt x="675" y="975"/>
                  </a:lnTo>
                  <a:lnTo>
                    <a:pt x="626" y="1008"/>
                  </a:lnTo>
                  <a:lnTo>
                    <a:pt x="550" y="978"/>
                  </a:lnTo>
                  <a:lnTo>
                    <a:pt x="329" y="1003"/>
                  </a:lnTo>
                  <a:lnTo>
                    <a:pt x="165" y="1067"/>
                  </a:lnTo>
                  <a:lnTo>
                    <a:pt x="165" y="1150"/>
                  </a:lnTo>
                  <a:lnTo>
                    <a:pt x="199" y="1206"/>
                  </a:lnTo>
                  <a:lnTo>
                    <a:pt x="222" y="1204"/>
                  </a:lnTo>
                  <a:lnTo>
                    <a:pt x="243" y="1275"/>
                  </a:lnTo>
                  <a:lnTo>
                    <a:pt x="201" y="1308"/>
                  </a:lnTo>
                  <a:lnTo>
                    <a:pt x="183" y="1367"/>
                  </a:lnTo>
                  <a:lnTo>
                    <a:pt x="0" y="1535"/>
                  </a:lnTo>
                  <a:lnTo>
                    <a:pt x="68" y="1636"/>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9" name="Freeform 72">
              <a:extLst>
                <a:ext uri="{FF2B5EF4-FFF2-40B4-BE49-F238E27FC236}">
                  <a16:creationId xmlns:a16="http://schemas.microsoft.com/office/drawing/2014/main" id="{966CD852-598F-4F55-8A8A-66333E592020}"/>
                </a:ext>
              </a:extLst>
            </p:cNvPr>
            <p:cNvSpPr>
              <a:spLocks noChangeAspect="1"/>
            </p:cNvSpPr>
            <p:nvPr/>
          </p:nvSpPr>
          <p:spPr bwMode="auto">
            <a:xfrm>
              <a:off x="10396959" y="804068"/>
              <a:ext cx="77911" cy="185157"/>
            </a:xfrm>
            <a:custGeom>
              <a:avLst/>
              <a:gdLst>
                <a:gd name="T0" fmla="*/ 0 w 521"/>
                <a:gd name="T1" fmla="*/ 203182 h 1171"/>
                <a:gd name="T2" fmla="*/ 21500 w 521"/>
                <a:gd name="T3" fmla="*/ 158072 h 1171"/>
                <a:gd name="T4" fmla="*/ 24230 w 521"/>
                <a:gd name="T5" fmla="*/ 57786 h 1171"/>
                <a:gd name="T6" fmla="*/ 23206 w 521"/>
                <a:gd name="T7" fmla="*/ 20505 h 1171"/>
                <a:gd name="T8" fmla="*/ 57333 w 521"/>
                <a:gd name="T9" fmla="*/ 0 h 1171"/>
                <a:gd name="T10" fmla="*/ 137872 w 521"/>
                <a:gd name="T11" fmla="*/ 272898 h 1171"/>
                <a:gd name="T12" fmla="*/ 177800 w 521"/>
                <a:gd name="T13" fmla="*/ 331056 h 1171"/>
                <a:gd name="T14" fmla="*/ 175411 w 521"/>
                <a:gd name="T15" fmla="*/ 369829 h 1171"/>
                <a:gd name="T16" fmla="*/ 138554 w 521"/>
                <a:gd name="T17" fmla="*/ 400026 h 1171"/>
                <a:gd name="T18" fmla="*/ 6484 w 521"/>
                <a:gd name="T19" fmla="*/ 436562 h 1171"/>
                <a:gd name="T20" fmla="*/ 0 w 521"/>
                <a:gd name="T21" fmla="*/ 203182 h 1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1" h="1171">
                  <a:moveTo>
                    <a:pt x="0" y="545"/>
                  </a:moveTo>
                  <a:lnTo>
                    <a:pt x="63" y="424"/>
                  </a:lnTo>
                  <a:lnTo>
                    <a:pt x="71" y="155"/>
                  </a:lnTo>
                  <a:lnTo>
                    <a:pt x="68" y="55"/>
                  </a:lnTo>
                  <a:lnTo>
                    <a:pt x="168" y="0"/>
                  </a:lnTo>
                  <a:lnTo>
                    <a:pt x="404" y="732"/>
                  </a:lnTo>
                  <a:lnTo>
                    <a:pt x="521" y="888"/>
                  </a:lnTo>
                  <a:lnTo>
                    <a:pt x="514" y="992"/>
                  </a:lnTo>
                  <a:lnTo>
                    <a:pt x="406" y="1073"/>
                  </a:lnTo>
                  <a:lnTo>
                    <a:pt x="19" y="1171"/>
                  </a:lnTo>
                  <a:lnTo>
                    <a:pt x="0" y="545"/>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 name="Freeform 73">
              <a:extLst>
                <a:ext uri="{FF2B5EF4-FFF2-40B4-BE49-F238E27FC236}">
                  <a16:creationId xmlns:a16="http://schemas.microsoft.com/office/drawing/2014/main" id="{E58AF0FC-8613-426F-8229-803211EAAC17}"/>
                </a:ext>
              </a:extLst>
            </p:cNvPr>
            <p:cNvSpPr>
              <a:spLocks noChangeAspect="1"/>
            </p:cNvSpPr>
            <p:nvPr/>
          </p:nvSpPr>
          <p:spPr bwMode="auto">
            <a:xfrm>
              <a:off x="7955280" y="962293"/>
              <a:ext cx="402772" cy="724471"/>
            </a:xfrm>
            <a:custGeom>
              <a:avLst/>
              <a:gdLst>
                <a:gd name="T0" fmla="*/ 32157 w 2744"/>
                <a:gd name="T1" fmla="*/ 346717 h 4567"/>
                <a:gd name="T2" fmla="*/ 6364 w 2744"/>
                <a:gd name="T3" fmla="*/ 479120 h 4567"/>
                <a:gd name="T4" fmla="*/ 94462 w 2744"/>
                <a:gd name="T5" fmla="*/ 694181 h 4567"/>
                <a:gd name="T6" fmla="*/ 109871 w 2744"/>
                <a:gd name="T7" fmla="*/ 679969 h 4567"/>
                <a:gd name="T8" fmla="*/ 137673 w 2744"/>
                <a:gd name="T9" fmla="*/ 768611 h 4567"/>
                <a:gd name="T10" fmla="*/ 93792 w 2744"/>
                <a:gd name="T11" fmla="*/ 706898 h 4567"/>
                <a:gd name="T12" fmla="*/ 84413 w 2744"/>
                <a:gd name="T13" fmla="*/ 806387 h 4567"/>
                <a:gd name="T14" fmla="*/ 133654 w 2744"/>
                <a:gd name="T15" fmla="*/ 866605 h 4567"/>
                <a:gd name="T16" fmla="*/ 100491 w 2744"/>
                <a:gd name="T17" fmla="*/ 949637 h 4567"/>
                <a:gd name="T18" fmla="*/ 196628 w 2744"/>
                <a:gd name="T19" fmla="*/ 1175919 h 4567"/>
                <a:gd name="T20" fmla="*/ 174855 w 2744"/>
                <a:gd name="T21" fmla="*/ 1259700 h 4567"/>
                <a:gd name="T22" fmla="*/ 302479 w 2744"/>
                <a:gd name="T23" fmla="*/ 1325901 h 4567"/>
                <a:gd name="T24" fmla="*/ 348370 w 2744"/>
                <a:gd name="T25" fmla="*/ 1392103 h 4567"/>
                <a:gd name="T26" fmla="*/ 401631 w 2744"/>
                <a:gd name="T27" fmla="*/ 1414918 h 4567"/>
                <a:gd name="T28" fmla="*/ 402301 w 2744"/>
                <a:gd name="T29" fmla="*/ 1455312 h 4567"/>
                <a:gd name="T30" fmla="*/ 437473 w 2744"/>
                <a:gd name="T31" fmla="*/ 1465411 h 4567"/>
                <a:gd name="T32" fmla="*/ 511167 w 2744"/>
                <a:gd name="T33" fmla="*/ 1594074 h 4567"/>
                <a:gd name="T34" fmla="*/ 512507 w 2744"/>
                <a:gd name="T35" fmla="*/ 1686831 h 4567"/>
                <a:gd name="T36" fmla="*/ 838769 w 2744"/>
                <a:gd name="T37" fmla="*/ 1708150 h 4567"/>
                <a:gd name="T38" fmla="*/ 817666 w 2744"/>
                <a:gd name="T39" fmla="*/ 1670374 h 4567"/>
                <a:gd name="T40" fmla="*/ 827715 w 2744"/>
                <a:gd name="T41" fmla="*/ 1615393 h 4567"/>
                <a:gd name="T42" fmla="*/ 880640 w 2744"/>
                <a:gd name="T43" fmla="*/ 1521888 h 4567"/>
                <a:gd name="T44" fmla="*/ 919162 w 2744"/>
                <a:gd name="T45" fmla="*/ 1495333 h 4567"/>
                <a:gd name="T46" fmla="*/ 896719 w 2744"/>
                <a:gd name="T47" fmla="*/ 1462793 h 4567"/>
                <a:gd name="T48" fmla="*/ 881645 w 2744"/>
                <a:gd name="T49" fmla="*/ 1371158 h 4567"/>
                <a:gd name="T50" fmla="*/ 412685 w 2744"/>
                <a:gd name="T51" fmla="*/ 586838 h 4567"/>
                <a:gd name="T52" fmla="*/ 522556 w 2744"/>
                <a:gd name="T53" fmla="*/ 132403 h 4567"/>
                <a:gd name="T54" fmla="*/ 88432 w 2744"/>
                <a:gd name="T55" fmla="*/ 0 h 4567"/>
                <a:gd name="T56" fmla="*/ 75704 w 2744"/>
                <a:gd name="T57" fmla="*/ 26929 h 4567"/>
                <a:gd name="T58" fmla="*/ 0 w 2744"/>
                <a:gd name="T59" fmla="*/ 227404 h 4567"/>
                <a:gd name="T60" fmla="*/ 32157 w 2744"/>
                <a:gd name="T61" fmla="*/ 346717 h 45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44" h="4567">
                  <a:moveTo>
                    <a:pt x="96" y="927"/>
                  </a:moveTo>
                  <a:lnTo>
                    <a:pt x="19" y="1281"/>
                  </a:lnTo>
                  <a:lnTo>
                    <a:pt x="282" y="1856"/>
                  </a:lnTo>
                  <a:lnTo>
                    <a:pt x="328" y="1818"/>
                  </a:lnTo>
                  <a:lnTo>
                    <a:pt x="411" y="2055"/>
                  </a:lnTo>
                  <a:lnTo>
                    <a:pt x="280" y="1890"/>
                  </a:lnTo>
                  <a:lnTo>
                    <a:pt x="252" y="2156"/>
                  </a:lnTo>
                  <a:lnTo>
                    <a:pt x="399" y="2317"/>
                  </a:lnTo>
                  <a:lnTo>
                    <a:pt x="300" y="2539"/>
                  </a:lnTo>
                  <a:lnTo>
                    <a:pt x="587" y="3144"/>
                  </a:lnTo>
                  <a:lnTo>
                    <a:pt x="522" y="3368"/>
                  </a:lnTo>
                  <a:lnTo>
                    <a:pt x="903" y="3545"/>
                  </a:lnTo>
                  <a:lnTo>
                    <a:pt x="1040" y="3722"/>
                  </a:lnTo>
                  <a:lnTo>
                    <a:pt x="1199" y="3783"/>
                  </a:lnTo>
                  <a:lnTo>
                    <a:pt x="1201" y="3891"/>
                  </a:lnTo>
                  <a:lnTo>
                    <a:pt x="1306" y="3918"/>
                  </a:lnTo>
                  <a:lnTo>
                    <a:pt x="1526" y="4262"/>
                  </a:lnTo>
                  <a:lnTo>
                    <a:pt x="1530" y="4510"/>
                  </a:lnTo>
                  <a:lnTo>
                    <a:pt x="2504" y="4567"/>
                  </a:lnTo>
                  <a:lnTo>
                    <a:pt x="2441" y="4466"/>
                  </a:lnTo>
                  <a:lnTo>
                    <a:pt x="2471" y="4319"/>
                  </a:lnTo>
                  <a:lnTo>
                    <a:pt x="2629" y="4069"/>
                  </a:lnTo>
                  <a:lnTo>
                    <a:pt x="2744" y="3998"/>
                  </a:lnTo>
                  <a:lnTo>
                    <a:pt x="2677" y="3911"/>
                  </a:lnTo>
                  <a:lnTo>
                    <a:pt x="2632" y="3666"/>
                  </a:lnTo>
                  <a:lnTo>
                    <a:pt x="1232" y="1569"/>
                  </a:lnTo>
                  <a:lnTo>
                    <a:pt x="1560" y="354"/>
                  </a:lnTo>
                  <a:lnTo>
                    <a:pt x="264" y="0"/>
                  </a:lnTo>
                  <a:lnTo>
                    <a:pt x="226" y="72"/>
                  </a:lnTo>
                  <a:lnTo>
                    <a:pt x="0" y="608"/>
                  </a:lnTo>
                  <a:lnTo>
                    <a:pt x="96" y="927"/>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 name="Freeform 74">
              <a:extLst>
                <a:ext uri="{FF2B5EF4-FFF2-40B4-BE49-F238E27FC236}">
                  <a16:creationId xmlns:a16="http://schemas.microsoft.com/office/drawing/2014/main" id="{ADDF5EED-3D81-4937-BAC9-9FBB0C16CF32}"/>
                </a:ext>
              </a:extLst>
            </p:cNvPr>
            <p:cNvSpPr>
              <a:spLocks noChangeAspect="1"/>
            </p:cNvSpPr>
            <p:nvPr/>
          </p:nvSpPr>
          <p:spPr bwMode="auto">
            <a:xfrm>
              <a:off x="8999428" y="1298270"/>
              <a:ext cx="377034" cy="214783"/>
            </a:xfrm>
            <a:custGeom>
              <a:avLst/>
              <a:gdLst>
                <a:gd name="T0" fmla="*/ 29774 w 2572"/>
                <a:gd name="T1" fmla="*/ 0 h 1348"/>
                <a:gd name="T2" fmla="*/ 350259 w 2572"/>
                <a:gd name="T3" fmla="*/ 20662 h 1348"/>
                <a:gd name="T4" fmla="*/ 775453 w 2572"/>
                <a:gd name="T5" fmla="*/ 26297 h 1348"/>
                <a:gd name="T6" fmla="*/ 799205 w 2572"/>
                <a:gd name="T7" fmla="*/ 47711 h 1348"/>
                <a:gd name="T8" fmla="*/ 812586 w 2572"/>
                <a:gd name="T9" fmla="*/ 42827 h 1348"/>
                <a:gd name="T10" fmla="*/ 827306 w 2572"/>
                <a:gd name="T11" fmla="*/ 68373 h 1348"/>
                <a:gd name="T12" fmla="*/ 814594 w 2572"/>
                <a:gd name="T13" fmla="*/ 68373 h 1348"/>
                <a:gd name="T14" fmla="*/ 800543 w 2572"/>
                <a:gd name="T15" fmla="*/ 101433 h 1348"/>
                <a:gd name="T16" fmla="*/ 835000 w 2572"/>
                <a:gd name="T17" fmla="*/ 155530 h 1348"/>
                <a:gd name="T18" fmla="*/ 860425 w 2572"/>
                <a:gd name="T19" fmla="*/ 163419 h 1348"/>
                <a:gd name="T20" fmla="*/ 857080 w 2572"/>
                <a:gd name="T21" fmla="*/ 504909 h 1348"/>
                <a:gd name="T22" fmla="*/ 490763 w 2572"/>
                <a:gd name="T23" fmla="*/ 506412 h 1348"/>
                <a:gd name="T24" fmla="*/ 0 w 2572"/>
                <a:gd name="T25" fmla="*/ 481617 h 1348"/>
                <a:gd name="T26" fmla="*/ 29774 w 2572"/>
                <a:gd name="T27" fmla="*/ 0 h 1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2" h="1348">
                  <a:moveTo>
                    <a:pt x="89" y="0"/>
                  </a:moveTo>
                  <a:lnTo>
                    <a:pt x="1047" y="55"/>
                  </a:lnTo>
                  <a:lnTo>
                    <a:pt x="2318" y="70"/>
                  </a:lnTo>
                  <a:lnTo>
                    <a:pt x="2389" y="127"/>
                  </a:lnTo>
                  <a:lnTo>
                    <a:pt x="2429" y="114"/>
                  </a:lnTo>
                  <a:lnTo>
                    <a:pt x="2473" y="182"/>
                  </a:lnTo>
                  <a:lnTo>
                    <a:pt x="2435" y="182"/>
                  </a:lnTo>
                  <a:lnTo>
                    <a:pt x="2393" y="270"/>
                  </a:lnTo>
                  <a:lnTo>
                    <a:pt x="2496" y="414"/>
                  </a:lnTo>
                  <a:lnTo>
                    <a:pt x="2572" y="435"/>
                  </a:lnTo>
                  <a:lnTo>
                    <a:pt x="2562" y="1344"/>
                  </a:lnTo>
                  <a:lnTo>
                    <a:pt x="1467" y="1348"/>
                  </a:lnTo>
                  <a:lnTo>
                    <a:pt x="0" y="1282"/>
                  </a:lnTo>
                  <a:lnTo>
                    <a:pt x="89" y="0"/>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 name="Freeform 77">
              <a:extLst>
                <a:ext uri="{FF2B5EF4-FFF2-40B4-BE49-F238E27FC236}">
                  <a16:creationId xmlns:a16="http://schemas.microsoft.com/office/drawing/2014/main" id="{64C7F33A-677F-4C22-85C0-31E351DD740B}"/>
                </a:ext>
              </a:extLst>
            </p:cNvPr>
            <p:cNvSpPr>
              <a:spLocks noChangeAspect="1"/>
            </p:cNvSpPr>
            <p:nvPr/>
          </p:nvSpPr>
          <p:spPr bwMode="auto">
            <a:xfrm>
              <a:off x="9283942" y="1070694"/>
              <a:ext cx="301906" cy="210743"/>
            </a:xfrm>
            <a:custGeom>
              <a:avLst/>
              <a:gdLst>
                <a:gd name="T0" fmla="*/ 1332 w 2069"/>
                <a:gd name="T1" fmla="*/ 47677 h 1334"/>
                <a:gd name="T2" fmla="*/ 14985 w 2069"/>
                <a:gd name="T3" fmla="*/ 76358 h 1334"/>
                <a:gd name="T4" fmla="*/ 5994 w 2069"/>
                <a:gd name="T5" fmla="*/ 104667 h 1334"/>
                <a:gd name="T6" fmla="*/ 13986 w 2069"/>
                <a:gd name="T7" fmla="*/ 173203 h 1334"/>
                <a:gd name="T8" fmla="*/ 46287 w 2069"/>
                <a:gd name="T9" fmla="*/ 271537 h 1334"/>
                <a:gd name="T10" fmla="*/ 46953 w 2069"/>
                <a:gd name="T11" fmla="*/ 301708 h 1334"/>
                <a:gd name="T12" fmla="*/ 68598 w 2069"/>
                <a:gd name="T13" fmla="*/ 347523 h 1334"/>
                <a:gd name="T14" fmla="*/ 78588 w 2069"/>
                <a:gd name="T15" fmla="*/ 422391 h 1334"/>
                <a:gd name="T16" fmla="*/ 73260 w 2069"/>
                <a:gd name="T17" fmla="*/ 445112 h 1334"/>
                <a:gd name="T18" fmla="*/ 85914 w 2069"/>
                <a:gd name="T19" fmla="*/ 469696 h 1334"/>
                <a:gd name="T20" fmla="*/ 531133 w 2069"/>
                <a:gd name="T21" fmla="*/ 458522 h 1334"/>
                <a:gd name="T22" fmla="*/ 563434 w 2069"/>
                <a:gd name="T23" fmla="*/ 496887 h 1334"/>
                <a:gd name="T24" fmla="*/ 610054 w 2069"/>
                <a:gd name="T25" fmla="*/ 384398 h 1334"/>
                <a:gd name="T26" fmla="*/ 595735 w 2069"/>
                <a:gd name="T27" fmla="*/ 340818 h 1334"/>
                <a:gd name="T28" fmla="*/ 672658 w 2069"/>
                <a:gd name="T29" fmla="*/ 274517 h 1334"/>
                <a:gd name="T30" fmla="*/ 688975 w 2069"/>
                <a:gd name="T31" fmla="*/ 224977 h 1334"/>
                <a:gd name="T32" fmla="*/ 632365 w 2069"/>
                <a:gd name="T33" fmla="*/ 154579 h 1334"/>
                <a:gd name="T34" fmla="*/ 574756 w 2069"/>
                <a:gd name="T35" fmla="*/ 80083 h 1334"/>
                <a:gd name="T36" fmla="*/ 563434 w 2069"/>
                <a:gd name="T37" fmla="*/ 0 h 1334"/>
                <a:gd name="T38" fmla="*/ 15984 w 2069"/>
                <a:gd name="T39" fmla="*/ 11919 h 1334"/>
                <a:gd name="T40" fmla="*/ 0 w 2069"/>
                <a:gd name="T41" fmla="*/ 10429 h 1334"/>
                <a:gd name="T42" fmla="*/ 1332 w 2069"/>
                <a:gd name="T43" fmla="*/ 47677 h 1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69" h="1334">
                  <a:moveTo>
                    <a:pt x="4" y="128"/>
                  </a:moveTo>
                  <a:lnTo>
                    <a:pt x="45" y="205"/>
                  </a:lnTo>
                  <a:lnTo>
                    <a:pt x="18" y="281"/>
                  </a:lnTo>
                  <a:lnTo>
                    <a:pt x="42" y="465"/>
                  </a:lnTo>
                  <a:lnTo>
                    <a:pt x="139" y="729"/>
                  </a:lnTo>
                  <a:lnTo>
                    <a:pt x="141" y="810"/>
                  </a:lnTo>
                  <a:lnTo>
                    <a:pt x="206" y="933"/>
                  </a:lnTo>
                  <a:lnTo>
                    <a:pt x="236" y="1134"/>
                  </a:lnTo>
                  <a:lnTo>
                    <a:pt x="220" y="1195"/>
                  </a:lnTo>
                  <a:lnTo>
                    <a:pt x="258" y="1261"/>
                  </a:lnTo>
                  <a:lnTo>
                    <a:pt x="1595" y="1231"/>
                  </a:lnTo>
                  <a:lnTo>
                    <a:pt x="1692" y="1334"/>
                  </a:lnTo>
                  <a:lnTo>
                    <a:pt x="1832" y="1032"/>
                  </a:lnTo>
                  <a:lnTo>
                    <a:pt x="1789" y="915"/>
                  </a:lnTo>
                  <a:lnTo>
                    <a:pt x="2020" y="737"/>
                  </a:lnTo>
                  <a:lnTo>
                    <a:pt x="2069" y="604"/>
                  </a:lnTo>
                  <a:lnTo>
                    <a:pt x="1899" y="415"/>
                  </a:lnTo>
                  <a:lnTo>
                    <a:pt x="1726" y="215"/>
                  </a:lnTo>
                  <a:lnTo>
                    <a:pt x="1692" y="0"/>
                  </a:lnTo>
                  <a:lnTo>
                    <a:pt x="48" y="32"/>
                  </a:lnTo>
                  <a:lnTo>
                    <a:pt x="0" y="28"/>
                  </a:lnTo>
                  <a:lnTo>
                    <a:pt x="4" y="128"/>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 name="Freeform 78">
              <a:extLst>
                <a:ext uri="{FF2B5EF4-FFF2-40B4-BE49-F238E27FC236}">
                  <a16:creationId xmlns:a16="http://schemas.microsoft.com/office/drawing/2014/main" id="{FAAFB9B3-10BE-4810-A4F4-85BD7DC21E6D}"/>
                </a:ext>
              </a:extLst>
            </p:cNvPr>
            <p:cNvSpPr>
              <a:spLocks noChangeAspect="1"/>
            </p:cNvSpPr>
            <p:nvPr/>
          </p:nvSpPr>
          <p:spPr bwMode="auto">
            <a:xfrm>
              <a:off x="10038706" y="1069348"/>
              <a:ext cx="294254" cy="198623"/>
            </a:xfrm>
            <a:custGeom>
              <a:avLst/>
              <a:gdLst>
                <a:gd name="T0" fmla="*/ 53427 w 2011"/>
                <a:gd name="T1" fmla="*/ 468312 h 1256"/>
                <a:gd name="T2" fmla="*/ 164956 w 2011"/>
                <a:gd name="T3" fmla="*/ 447432 h 1256"/>
                <a:gd name="T4" fmla="*/ 568332 w 2011"/>
                <a:gd name="T5" fmla="*/ 363911 h 1256"/>
                <a:gd name="T6" fmla="*/ 585028 w 2011"/>
                <a:gd name="T7" fmla="*/ 343031 h 1256"/>
                <a:gd name="T8" fmla="*/ 608736 w 2011"/>
                <a:gd name="T9" fmla="*/ 343031 h 1256"/>
                <a:gd name="T10" fmla="*/ 634782 w 2011"/>
                <a:gd name="T11" fmla="*/ 322897 h 1256"/>
                <a:gd name="T12" fmla="*/ 671513 w 2011"/>
                <a:gd name="T13" fmla="*/ 268459 h 1256"/>
                <a:gd name="T14" fmla="*/ 606733 w 2011"/>
                <a:gd name="T15" fmla="*/ 210666 h 1256"/>
                <a:gd name="T16" fmla="*/ 603727 w 2011"/>
                <a:gd name="T17" fmla="*/ 156601 h 1256"/>
                <a:gd name="T18" fmla="*/ 634114 w 2011"/>
                <a:gd name="T19" fmla="*/ 81656 h 1256"/>
                <a:gd name="T20" fmla="*/ 590704 w 2011"/>
                <a:gd name="T21" fmla="*/ 55183 h 1256"/>
                <a:gd name="T22" fmla="*/ 542286 w 2011"/>
                <a:gd name="T23" fmla="*/ 0 h 1256"/>
                <a:gd name="T24" fmla="*/ 96503 w 2011"/>
                <a:gd name="T25" fmla="*/ 92842 h 1256"/>
                <a:gd name="T26" fmla="*/ 73796 w 2011"/>
                <a:gd name="T27" fmla="*/ 55183 h 1256"/>
                <a:gd name="T28" fmla="*/ 0 w 2011"/>
                <a:gd name="T29" fmla="*/ 115214 h 1256"/>
                <a:gd name="T30" fmla="*/ 53427 w 2011"/>
                <a:gd name="T31" fmla="*/ 468312 h 1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1" h="1256">
                  <a:moveTo>
                    <a:pt x="160" y="1256"/>
                  </a:moveTo>
                  <a:lnTo>
                    <a:pt x="494" y="1200"/>
                  </a:lnTo>
                  <a:lnTo>
                    <a:pt x="1702" y="976"/>
                  </a:lnTo>
                  <a:lnTo>
                    <a:pt x="1752" y="920"/>
                  </a:lnTo>
                  <a:lnTo>
                    <a:pt x="1823" y="920"/>
                  </a:lnTo>
                  <a:lnTo>
                    <a:pt x="1901" y="866"/>
                  </a:lnTo>
                  <a:lnTo>
                    <a:pt x="2011" y="720"/>
                  </a:lnTo>
                  <a:lnTo>
                    <a:pt x="1817" y="565"/>
                  </a:lnTo>
                  <a:lnTo>
                    <a:pt x="1808" y="420"/>
                  </a:lnTo>
                  <a:lnTo>
                    <a:pt x="1899" y="219"/>
                  </a:lnTo>
                  <a:lnTo>
                    <a:pt x="1769" y="148"/>
                  </a:lnTo>
                  <a:lnTo>
                    <a:pt x="1624" y="0"/>
                  </a:lnTo>
                  <a:lnTo>
                    <a:pt x="289" y="249"/>
                  </a:lnTo>
                  <a:lnTo>
                    <a:pt x="221" y="148"/>
                  </a:lnTo>
                  <a:lnTo>
                    <a:pt x="0" y="309"/>
                  </a:lnTo>
                  <a:lnTo>
                    <a:pt x="160" y="125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4" name="Freeform 79">
              <a:extLst>
                <a:ext uri="{FF2B5EF4-FFF2-40B4-BE49-F238E27FC236}">
                  <a16:creationId xmlns:a16="http://schemas.microsoft.com/office/drawing/2014/main" id="{D8006BA7-B370-4616-8926-AD37DF5384A8}"/>
                </a:ext>
              </a:extLst>
            </p:cNvPr>
            <p:cNvSpPr>
              <a:spLocks noChangeAspect="1"/>
            </p:cNvSpPr>
            <p:nvPr/>
          </p:nvSpPr>
          <p:spPr bwMode="auto">
            <a:xfrm>
              <a:off x="8318401" y="596691"/>
              <a:ext cx="303992" cy="514401"/>
            </a:xfrm>
            <a:custGeom>
              <a:avLst/>
              <a:gdLst>
                <a:gd name="T0" fmla="*/ 0 w 2068"/>
                <a:gd name="T1" fmla="*/ 1075391 h 3247"/>
                <a:gd name="T2" fmla="*/ 55351 w 2068"/>
                <a:gd name="T3" fmla="*/ 818029 h 3247"/>
                <a:gd name="T4" fmla="*/ 82859 w 2068"/>
                <a:gd name="T5" fmla="*/ 747806 h 3247"/>
                <a:gd name="T6" fmla="*/ 58706 w 2068"/>
                <a:gd name="T7" fmla="*/ 715309 h 3247"/>
                <a:gd name="T8" fmla="*/ 64744 w 2068"/>
                <a:gd name="T9" fmla="*/ 684679 h 3247"/>
                <a:gd name="T10" fmla="*/ 108019 w 2068"/>
                <a:gd name="T11" fmla="*/ 640976 h 3247"/>
                <a:gd name="T12" fmla="*/ 175782 w 2068"/>
                <a:gd name="T13" fmla="*/ 525929 h 3247"/>
                <a:gd name="T14" fmla="*/ 152971 w 2068"/>
                <a:gd name="T15" fmla="*/ 487082 h 3247"/>
                <a:gd name="T16" fmla="*/ 141901 w 2068"/>
                <a:gd name="T17" fmla="*/ 460188 h 3247"/>
                <a:gd name="T18" fmla="*/ 145926 w 2068"/>
                <a:gd name="T19" fmla="*/ 392953 h 3247"/>
                <a:gd name="T20" fmla="*/ 230463 w 2068"/>
                <a:gd name="T21" fmla="*/ 0 h 3247"/>
                <a:gd name="T22" fmla="*/ 323051 w 2068"/>
                <a:gd name="T23" fmla="*/ 22785 h 3247"/>
                <a:gd name="T24" fmla="*/ 291182 w 2068"/>
                <a:gd name="T25" fmla="*/ 175559 h 3247"/>
                <a:gd name="T26" fmla="*/ 312987 w 2068"/>
                <a:gd name="T27" fmla="*/ 229721 h 3247"/>
                <a:gd name="T28" fmla="*/ 314329 w 2068"/>
                <a:gd name="T29" fmla="*/ 264459 h 3247"/>
                <a:gd name="T30" fmla="*/ 303258 w 2068"/>
                <a:gd name="T31" fmla="*/ 270435 h 3247"/>
                <a:gd name="T32" fmla="*/ 338482 w 2068"/>
                <a:gd name="T33" fmla="*/ 307415 h 3247"/>
                <a:gd name="T34" fmla="*/ 375047 w 2068"/>
                <a:gd name="T35" fmla="*/ 404532 h 3247"/>
                <a:gd name="T36" fmla="*/ 387124 w 2068"/>
                <a:gd name="T37" fmla="*/ 492685 h 3247"/>
                <a:gd name="T38" fmla="*/ 392827 w 2068"/>
                <a:gd name="T39" fmla="*/ 540124 h 3247"/>
                <a:gd name="T40" fmla="*/ 366325 w 2068"/>
                <a:gd name="T41" fmla="*/ 584947 h 3247"/>
                <a:gd name="T42" fmla="*/ 384440 w 2068"/>
                <a:gd name="T43" fmla="*/ 605865 h 3247"/>
                <a:gd name="T44" fmla="*/ 432412 w 2068"/>
                <a:gd name="T45" fmla="*/ 576356 h 3247"/>
                <a:gd name="T46" fmla="*/ 465622 w 2068"/>
                <a:gd name="T47" fmla="*/ 730624 h 3247"/>
                <a:gd name="T48" fmla="*/ 487763 w 2068"/>
                <a:gd name="T49" fmla="*/ 738841 h 3247"/>
                <a:gd name="T50" fmla="*/ 492124 w 2068"/>
                <a:gd name="T51" fmla="*/ 784038 h 3247"/>
                <a:gd name="T52" fmla="*/ 554520 w 2068"/>
                <a:gd name="T53" fmla="*/ 801968 h 3247"/>
                <a:gd name="T54" fmla="*/ 652475 w 2068"/>
                <a:gd name="T55" fmla="*/ 802715 h 3247"/>
                <a:gd name="T56" fmla="*/ 693737 w 2068"/>
                <a:gd name="T57" fmla="*/ 822512 h 3247"/>
                <a:gd name="T58" fmla="*/ 634025 w 2068"/>
                <a:gd name="T59" fmla="*/ 1212850 h 3247"/>
                <a:gd name="T60" fmla="*/ 315000 w 2068"/>
                <a:gd name="T61" fmla="*/ 1148976 h 3247"/>
                <a:gd name="T62" fmla="*/ 0 w 2068"/>
                <a:gd name="T63" fmla="*/ 1075391 h 3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8" h="3247">
                  <a:moveTo>
                    <a:pt x="0" y="2879"/>
                  </a:moveTo>
                  <a:lnTo>
                    <a:pt x="165" y="2190"/>
                  </a:lnTo>
                  <a:lnTo>
                    <a:pt x="247" y="2002"/>
                  </a:lnTo>
                  <a:lnTo>
                    <a:pt x="175" y="1915"/>
                  </a:lnTo>
                  <a:lnTo>
                    <a:pt x="193" y="1833"/>
                  </a:lnTo>
                  <a:lnTo>
                    <a:pt x="322" y="1716"/>
                  </a:lnTo>
                  <a:lnTo>
                    <a:pt x="524" y="1408"/>
                  </a:lnTo>
                  <a:lnTo>
                    <a:pt x="456" y="1304"/>
                  </a:lnTo>
                  <a:lnTo>
                    <a:pt x="423" y="1232"/>
                  </a:lnTo>
                  <a:lnTo>
                    <a:pt x="435" y="1052"/>
                  </a:lnTo>
                  <a:lnTo>
                    <a:pt x="687" y="0"/>
                  </a:lnTo>
                  <a:lnTo>
                    <a:pt x="963" y="61"/>
                  </a:lnTo>
                  <a:lnTo>
                    <a:pt x="868" y="470"/>
                  </a:lnTo>
                  <a:lnTo>
                    <a:pt x="933" y="615"/>
                  </a:lnTo>
                  <a:lnTo>
                    <a:pt x="937" y="708"/>
                  </a:lnTo>
                  <a:lnTo>
                    <a:pt x="904" y="724"/>
                  </a:lnTo>
                  <a:lnTo>
                    <a:pt x="1009" y="823"/>
                  </a:lnTo>
                  <a:lnTo>
                    <a:pt x="1118" y="1083"/>
                  </a:lnTo>
                  <a:lnTo>
                    <a:pt x="1154" y="1319"/>
                  </a:lnTo>
                  <a:lnTo>
                    <a:pt x="1171" y="1446"/>
                  </a:lnTo>
                  <a:lnTo>
                    <a:pt x="1092" y="1566"/>
                  </a:lnTo>
                  <a:lnTo>
                    <a:pt x="1146" y="1622"/>
                  </a:lnTo>
                  <a:lnTo>
                    <a:pt x="1289" y="1543"/>
                  </a:lnTo>
                  <a:lnTo>
                    <a:pt x="1388" y="1956"/>
                  </a:lnTo>
                  <a:lnTo>
                    <a:pt x="1454" y="1978"/>
                  </a:lnTo>
                  <a:lnTo>
                    <a:pt x="1467" y="2099"/>
                  </a:lnTo>
                  <a:lnTo>
                    <a:pt x="1653" y="2147"/>
                  </a:lnTo>
                  <a:lnTo>
                    <a:pt x="1945" y="2149"/>
                  </a:lnTo>
                  <a:lnTo>
                    <a:pt x="2068" y="2202"/>
                  </a:lnTo>
                  <a:lnTo>
                    <a:pt x="1890" y="3247"/>
                  </a:lnTo>
                  <a:lnTo>
                    <a:pt x="939" y="3076"/>
                  </a:lnTo>
                  <a:lnTo>
                    <a:pt x="0" y="2879"/>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5" name="Freeform 82">
              <a:extLst>
                <a:ext uri="{FF2B5EF4-FFF2-40B4-BE49-F238E27FC236}">
                  <a16:creationId xmlns:a16="http://schemas.microsoft.com/office/drawing/2014/main" id="{3A32049C-54F1-425A-AC67-D67C3C6375D2}"/>
                </a:ext>
              </a:extLst>
            </p:cNvPr>
            <p:cNvSpPr>
              <a:spLocks noChangeAspect="1"/>
            </p:cNvSpPr>
            <p:nvPr/>
          </p:nvSpPr>
          <p:spPr bwMode="auto">
            <a:xfrm>
              <a:off x="7955280" y="962293"/>
              <a:ext cx="402772" cy="724471"/>
            </a:xfrm>
            <a:custGeom>
              <a:avLst/>
              <a:gdLst>
                <a:gd name="T0" fmla="*/ 32157 w 2744"/>
                <a:gd name="T1" fmla="*/ 346717 h 4567"/>
                <a:gd name="T2" fmla="*/ 6364 w 2744"/>
                <a:gd name="T3" fmla="*/ 479120 h 4567"/>
                <a:gd name="T4" fmla="*/ 94462 w 2744"/>
                <a:gd name="T5" fmla="*/ 694181 h 4567"/>
                <a:gd name="T6" fmla="*/ 109871 w 2744"/>
                <a:gd name="T7" fmla="*/ 679969 h 4567"/>
                <a:gd name="T8" fmla="*/ 137673 w 2744"/>
                <a:gd name="T9" fmla="*/ 768611 h 4567"/>
                <a:gd name="T10" fmla="*/ 93792 w 2744"/>
                <a:gd name="T11" fmla="*/ 706898 h 4567"/>
                <a:gd name="T12" fmla="*/ 84413 w 2744"/>
                <a:gd name="T13" fmla="*/ 806387 h 4567"/>
                <a:gd name="T14" fmla="*/ 133654 w 2744"/>
                <a:gd name="T15" fmla="*/ 866605 h 4567"/>
                <a:gd name="T16" fmla="*/ 100491 w 2744"/>
                <a:gd name="T17" fmla="*/ 949637 h 4567"/>
                <a:gd name="T18" fmla="*/ 196628 w 2744"/>
                <a:gd name="T19" fmla="*/ 1175919 h 4567"/>
                <a:gd name="T20" fmla="*/ 174855 w 2744"/>
                <a:gd name="T21" fmla="*/ 1259700 h 4567"/>
                <a:gd name="T22" fmla="*/ 302479 w 2744"/>
                <a:gd name="T23" fmla="*/ 1325901 h 4567"/>
                <a:gd name="T24" fmla="*/ 348370 w 2744"/>
                <a:gd name="T25" fmla="*/ 1392103 h 4567"/>
                <a:gd name="T26" fmla="*/ 401631 w 2744"/>
                <a:gd name="T27" fmla="*/ 1414918 h 4567"/>
                <a:gd name="T28" fmla="*/ 402301 w 2744"/>
                <a:gd name="T29" fmla="*/ 1455312 h 4567"/>
                <a:gd name="T30" fmla="*/ 437473 w 2744"/>
                <a:gd name="T31" fmla="*/ 1465411 h 4567"/>
                <a:gd name="T32" fmla="*/ 511167 w 2744"/>
                <a:gd name="T33" fmla="*/ 1594074 h 4567"/>
                <a:gd name="T34" fmla="*/ 512507 w 2744"/>
                <a:gd name="T35" fmla="*/ 1686831 h 4567"/>
                <a:gd name="T36" fmla="*/ 838769 w 2744"/>
                <a:gd name="T37" fmla="*/ 1708150 h 4567"/>
                <a:gd name="T38" fmla="*/ 817666 w 2744"/>
                <a:gd name="T39" fmla="*/ 1670374 h 4567"/>
                <a:gd name="T40" fmla="*/ 827715 w 2744"/>
                <a:gd name="T41" fmla="*/ 1615393 h 4567"/>
                <a:gd name="T42" fmla="*/ 880640 w 2744"/>
                <a:gd name="T43" fmla="*/ 1521888 h 4567"/>
                <a:gd name="T44" fmla="*/ 919162 w 2744"/>
                <a:gd name="T45" fmla="*/ 1495333 h 4567"/>
                <a:gd name="T46" fmla="*/ 896719 w 2744"/>
                <a:gd name="T47" fmla="*/ 1462793 h 4567"/>
                <a:gd name="T48" fmla="*/ 881645 w 2744"/>
                <a:gd name="T49" fmla="*/ 1371158 h 4567"/>
                <a:gd name="T50" fmla="*/ 412685 w 2744"/>
                <a:gd name="T51" fmla="*/ 586838 h 4567"/>
                <a:gd name="T52" fmla="*/ 522556 w 2744"/>
                <a:gd name="T53" fmla="*/ 132403 h 4567"/>
                <a:gd name="T54" fmla="*/ 88432 w 2744"/>
                <a:gd name="T55" fmla="*/ 0 h 4567"/>
                <a:gd name="T56" fmla="*/ 75704 w 2744"/>
                <a:gd name="T57" fmla="*/ 26929 h 4567"/>
                <a:gd name="T58" fmla="*/ 0 w 2744"/>
                <a:gd name="T59" fmla="*/ 227404 h 4567"/>
                <a:gd name="T60" fmla="*/ 32157 w 2744"/>
                <a:gd name="T61" fmla="*/ 346717 h 45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44" h="4567">
                  <a:moveTo>
                    <a:pt x="96" y="927"/>
                  </a:moveTo>
                  <a:lnTo>
                    <a:pt x="19" y="1281"/>
                  </a:lnTo>
                  <a:lnTo>
                    <a:pt x="282" y="1856"/>
                  </a:lnTo>
                  <a:lnTo>
                    <a:pt x="328" y="1818"/>
                  </a:lnTo>
                  <a:lnTo>
                    <a:pt x="411" y="2055"/>
                  </a:lnTo>
                  <a:lnTo>
                    <a:pt x="280" y="1890"/>
                  </a:lnTo>
                  <a:lnTo>
                    <a:pt x="252" y="2156"/>
                  </a:lnTo>
                  <a:lnTo>
                    <a:pt x="399" y="2317"/>
                  </a:lnTo>
                  <a:lnTo>
                    <a:pt x="300" y="2539"/>
                  </a:lnTo>
                  <a:lnTo>
                    <a:pt x="587" y="3144"/>
                  </a:lnTo>
                  <a:lnTo>
                    <a:pt x="522" y="3368"/>
                  </a:lnTo>
                  <a:lnTo>
                    <a:pt x="903" y="3545"/>
                  </a:lnTo>
                  <a:lnTo>
                    <a:pt x="1040" y="3722"/>
                  </a:lnTo>
                  <a:lnTo>
                    <a:pt x="1199" y="3783"/>
                  </a:lnTo>
                  <a:lnTo>
                    <a:pt x="1201" y="3891"/>
                  </a:lnTo>
                  <a:lnTo>
                    <a:pt x="1306" y="3918"/>
                  </a:lnTo>
                  <a:lnTo>
                    <a:pt x="1526" y="4262"/>
                  </a:lnTo>
                  <a:lnTo>
                    <a:pt x="1530" y="4510"/>
                  </a:lnTo>
                  <a:lnTo>
                    <a:pt x="2504" y="4567"/>
                  </a:lnTo>
                  <a:lnTo>
                    <a:pt x="2441" y="4466"/>
                  </a:lnTo>
                  <a:lnTo>
                    <a:pt x="2471" y="4319"/>
                  </a:lnTo>
                  <a:lnTo>
                    <a:pt x="2629" y="4069"/>
                  </a:lnTo>
                  <a:lnTo>
                    <a:pt x="2744" y="3998"/>
                  </a:lnTo>
                  <a:lnTo>
                    <a:pt x="2677" y="3911"/>
                  </a:lnTo>
                  <a:lnTo>
                    <a:pt x="2632" y="3666"/>
                  </a:lnTo>
                  <a:lnTo>
                    <a:pt x="1232" y="1569"/>
                  </a:lnTo>
                  <a:lnTo>
                    <a:pt x="1560" y="354"/>
                  </a:lnTo>
                  <a:lnTo>
                    <a:pt x="264" y="0"/>
                  </a:lnTo>
                  <a:lnTo>
                    <a:pt x="226" y="72"/>
                  </a:lnTo>
                  <a:lnTo>
                    <a:pt x="0" y="608"/>
                  </a:lnTo>
                  <a:lnTo>
                    <a:pt x="96" y="927"/>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6" name="Freeform 83">
              <a:extLst>
                <a:ext uri="{FF2B5EF4-FFF2-40B4-BE49-F238E27FC236}">
                  <a16:creationId xmlns:a16="http://schemas.microsoft.com/office/drawing/2014/main" id="{3D24FB5E-0F1F-495E-9E8A-13C33301B982}"/>
                </a:ext>
              </a:extLst>
            </p:cNvPr>
            <p:cNvSpPr>
              <a:spLocks noChangeAspect="1"/>
            </p:cNvSpPr>
            <p:nvPr/>
          </p:nvSpPr>
          <p:spPr bwMode="auto">
            <a:xfrm>
              <a:off x="9447416" y="836386"/>
              <a:ext cx="267820" cy="297599"/>
            </a:xfrm>
            <a:custGeom>
              <a:avLst/>
              <a:gdLst>
                <a:gd name="T0" fmla="*/ 16996 w 1834"/>
                <a:gd name="T1" fmla="*/ 267109 h 1873"/>
                <a:gd name="T2" fmla="*/ 14330 w 1834"/>
                <a:gd name="T3" fmla="*/ 351774 h 1873"/>
                <a:gd name="T4" fmla="*/ 88979 w 1834"/>
                <a:gd name="T5" fmla="*/ 403472 h 1873"/>
                <a:gd name="T6" fmla="*/ 117972 w 1834"/>
                <a:gd name="T7" fmla="*/ 438687 h 1873"/>
                <a:gd name="T8" fmla="*/ 176625 w 1834"/>
                <a:gd name="T9" fmla="*/ 489262 h 1873"/>
                <a:gd name="T10" fmla="*/ 185623 w 1834"/>
                <a:gd name="T11" fmla="*/ 546205 h 1873"/>
                <a:gd name="T12" fmla="*/ 196953 w 1834"/>
                <a:gd name="T13" fmla="*/ 626750 h 1873"/>
                <a:gd name="T14" fmla="*/ 254606 w 1834"/>
                <a:gd name="T15" fmla="*/ 701675 h 1873"/>
                <a:gd name="T16" fmla="*/ 557534 w 1834"/>
                <a:gd name="T17" fmla="*/ 679947 h 1873"/>
                <a:gd name="T18" fmla="*/ 540205 w 1834"/>
                <a:gd name="T19" fmla="*/ 572054 h 1873"/>
                <a:gd name="T20" fmla="*/ 567532 w 1834"/>
                <a:gd name="T21" fmla="*/ 408717 h 1873"/>
                <a:gd name="T22" fmla="*/ 566199 w 1834"/>
                <a:gd name="T23" fmla="*/ 363387 h 1873"/>
                <a:gd name="T24" fmla="*/ 611188 w 1834"/>
                <a:gd name="T25" fmla="*/ 234891 h 1873"/>
                <a:gd name="T26" fmla="*/ 599191 w 1834"/>
                <a:gd name="T27" fmla="*/ 230395 h 1873"/>
                <a:gd name="T28" fmla="*/ 571864 w 1834"/>
                <a:gd name="T29" fmla="*/ 303447 h 1873"/>
                <a:gd name="T30" fmla="*/ 547203 w 1834"/>
                <a:gd name="T31" fmla="*/ 307943 h 1873"/>
                <a:gd name="T32" fmla="*/ 536206 w 1834"/>
                <a:gd name="T33" fmla="*/ 339786 h 1873"/>
                <a:gd name="T34" fmla="*/ 510545 w 1834"/>
                <a:gd name="T35" fmla="*/ 361140 h 1873"/>
                <a:gd name="T36" fmla="*/ 529207 w 1834"/>
                <a:gd name="T37" fmla="*/ 292583 h 1873"/>
                <a:gd name="T38" fmla="*/ 547203 w 1834"/>
                <a:gd name="T39" fmla="*/ 266734 h 1873"/>
                <a:gd name="T40" fmla="*/ 515211 w 1834"/>
                <a:gd name="T41" fmla="*/ 169331 h 1873"/>
                <a:gd name="T42" fmla="*/ 492216 w 1834"/>
                <a:gd name="T43" fmla="*/ 161839 h 1873"/>
                <a:gd name="T44" fmla="*/ 483552 w 1834"/>
                <a:gd name="T45" fmla="*/ 138986 h 1873"/>
                <a:gd name="T46" fmla="*/ 246941 w 1834"/>
                <a:gd name="T47" fmla="*/ 56943 h 1873"/>
                <a:gd name="T48" fmla="*/ 218281 w 1834"/>
                <a:gd name="T49" fmla="*/ 41584 h 1873"/>
                <a:gd name="T50" fmla="*/ 200952 w 1834"/>
                <a:gd name="T51" fmla="*/ 56194 h 1873"/>
                <a:gd name="T52" fmla="*/ 194954 w 1834"/>
                <a:gd name="T53" fmla="*/ 52448 h 1873"/>
                <a:gd name="T54" fmla="*/ 204951 w 1834"/>
                <a:gd name="T55" fmla="*/ 23601 h 1873"/>
                <a:gd name="T56" fmla="*/ 210283 w 1834"/>
                <a:gd name="T57" fmla="*/ 3746 h 1873"/>
                <a:gd name="T58" fmla="*/ 201952 w 1834"/>
                <a:gd name="T59" fmla="*/ 0 h 1873"/>
                <a:gd name="T60" fmla="*/ 105308 w 1834"/>
                <a:gd name="T61" fmla="*/ 45704 h 1873"/>
                <a:gd name="T62" fmla="*/ 94977 w 1834"/>
                <a:gd name="T63" fmla="*/ 46079 h 1873"/>
                <a:gd name="T64" fmla="*/ 75649 w 1834"/>
                <a:gd name="T65" fmla="*/ 36339 h 1873"/>
                <a:gd name="T66" fmla="*/ 57653 w 1834"/>
                <a:gd name="T67" fmla="*/ 49825 h 1873"/>
                <a:gd name="T68" fmla="*/ 60985 w 1834"/>
                <a:gd name="T69" fmla="*/ 130745 h 1873"/>
                <a:gd name="T70" fmla="*/ 0 w 1834"/>
                <a:gd name="T71" fmla="*/ 212413 h 1873"/>
                <a:gd name="T72" fmla="*/ 16996 w 1834"/>
                <a:gd name="T73" fmla="*/ 267109 h 1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34" h="1873">
                  <a:moveTo>
                    <a:pt x="51" y="713"/>
                  </a:moveTo>
                  <a:lnTo>
                    <a:pt x="43" y="939"/>
                  </a:lnTo>
                  <a:lnTo>
                    <a:pt x="267" y="1077"/>
                  </a:lnTo>
                  <a:lnTo>
                    <a:pt x="354" y="1171"/>
                  </a:lnTo>
                  <a:lnTo>
                    <a:pt x="530" y="1306"/>
                  </a:lnTo>
                  <a:lnTo>
                    <a:pt x="557" y="1458"/>
                  </a:lnTo>
                  <a:lnTo>
                    <a:pt x="591" y="1673"/>
                  </a:lnTo>
                  <a:lnTo>
                    <a:pt x="764" y="1873"/>
                  </a:lnTo>
                  <a:lnTo>
                    <a:pt x="1673" y="1815"/>
                  </a:lnTo>
                  <a:lnTo>
                    <a:pt x="1621" y="1527"/>
                  </a:lnTo>
                  <a:lnTo>
                    <a:pt x="1703" y="1091"/>
                  </a:lnTo>
                  <a:lnTo>
                    <a:pt x="1699" y="970"/>
                  </a:lnTo>
                  <a:lnTo>
                    <a:pt x="1834" y="627"/>
                  </a:lnTo>
                  <a:lnTo>
                    <a:pt x="1798" y="615"/>
                  </a:lnTo>
                  <a:lnTo>
                    <a:pt x="1716" y="810"/>
                  </a:lnTo>
                  <a:lnTo>
                    <a:pt x="1642" y="822"/>
                  </a:lnTo>
                  <a:lnTo>
                    <a:pt x="1609" y="907"/>
                  </a:lnTo>
                  <a:lnTo>
                    <a:pt x="1532" y="964"/>
                  </a:lnTo>
                  <a:lnTo>
                    <a:pt x="1588" y="781"/>
                  </a:lnTo>
                  <a:lnTo>
                    <a:pt x="1642" y="712"/>
                  </a:lnTo>
                  <a:lnTo>
                    <a:pt x="1546" y="452"/>
                  </a:lnTo>
                  <a:lnTo>
                    <a:pt x="1477" y="432"/>
                  </a:lnTo>
                  <a:lnTo>
                    <a:pt x="1451" y="371"/>
                  </a:lnTo>
                  <a:lnTo>
                    <a:pt x="741" y="152"/>
                  </a:lnTo>
                  <a:lnTo>
                    <a:pt x="655" y="111"/>
                  </a:lnTo>
                  <a:lnTo>
                    <a:pt x="603" y="150"/>
                  </a:lnTo>
                  <a:lnTo>
                    <a:pt x="585" y="140"/>
                  </a:lnTo>
                  <a:lnTo>
                    <a:pt x="615" y="63"/>
                  </a:lnTo>
                  <a:lnTo>
                    <a:pt x="631" y="10"/>
                  </a:lnTo>
                  <a:lnTo>
                    <a:pt x="606" y="0"/>
                  </a:lnTo>
                  <a:lnTo>
                    <a:pt x="316" y="122"/>
                  </a:lnTo>
                  <a:lnTo>
                    <a:pt x="285" y="123"/>
                  </a:lnTo>
                  <a:lnTo>
                    <a:pt x="227" y="97"/>
                  </a:lnTo>
                  <a:lnTo>
                    <a:pt x="173" y="133"/>
                  </a:lnTo>
                  <a:lnTo>
                    <a:pt x="183" y="349"/>
                  </a:lnTo>
                  <a:lnTo>
                    <a:pt x="0" y="567"/>
                  </a:lnTo>
                  <a:lnTo>
                    <a:pt x="51" y="713"/>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7" name="Freeform 79">
              <a:extLst>
                <a:ext uri="{FF2B5EF4-FFF2-40B4-BE49-F238E27FC236}">
                  <a16:creationId xmlns:a16="http://schemas.microsoft.com/office/drawing/2014/main" id="{2D03B60F-7374-492E-BC92-21AB3E881A3E}"/>
                </a:ext>
              </a:extLst>
            </p:cNvPr>
            <p:cNvSpPr>
              <a:spLocks noChangeAspect="1"/>
            </p:cNvSpPr>
            <p:nvPr/>
          </p:nvSpPr>
          <p:spPr bwMode="auto">
            <a:xfrm>
              <a:off x="8319526" y="594829"/>
              <a:ext cx="303992" cy="514401"/>
            </a:xfrm>
            <a:custGeom>
              <a:avLst/>
              <a:gdLst>
                <a:gd name="T0" fmla="*/ 0 w 2068"/>
                <a:gd name="T1" fmla="*/ 1075391 h 3247"/>
                <a:gd name="T2" fmla="*/ 55351 w 2068"/>
                <a:gd name="T3" fmla="*/ 818029 h 3247"/>
                <a:gd name="T4" fmla="*/ 82859 w 2068"/>
                <a:gd name="T5" fmla="*/ 747806 h 3247"/>
                <a:gd name="T6" fmla="*/ 58706 w 2068"/>
                <a:gd name="T7" fmla="*/ 715309 h 3247"/>
                <a:gd name="T8" fmla="*/ 64744 w 2068"/>
                <a:gd name="T9" fmla="*/ 684679 h 3247"/>
                <a:gd name="T10" fmla="*/ 108019 w 2068"/>
                <a:gd name="T11" fmla="*/ 640976 h 3247"/>
                <a:gd name="T12" fmla="*/ 175782 w 2068"/>
                <a:gd name="T13" fmla="*/ 525929 h 3247"/>
                <a:gd name="T14" fmla="*/ 152971 w 2068"/>
                <a:gd name="T15" fmla="*/ 487082 h 3247"/>
                <a:gd name="T16" fmla="*/ 141901 w 2068"/>
                <a:gd name="T17" fmla="*/ 460188 h 3247"/>
                <a:gd name="T18" fmla="*/ 145926 w 2068"/>
                <a:gd name="T19" fmla="*/ 392953 h 3247"/>
                <a:gd name="T20" fmla="*/ 230463 w 2068"/>
                <a:gd name="T21" fmla="*/ 0 h 3247"/>
                <a:gd name="T22" fmla="*/ 323051 w 2068"/>
                <a:gd name="T23" fmla="*/ 22785 h 3247"/>
                <a:gd name="T24" fmla="*/ 291182 w 2068"/>
                <a:gd name="T25" fmla="*/ 175559 h 3247"/>
                <a:gd name="T26" fmla="*/ 312987 w 2068"/>
                <a:gd name="T27" fmla="*/ 229721 h 3247"/>
                <a:gd name="T28" fmla="*/ 314329 w 2068"/>
                <a:gd name="T29" fmla="*/ 264459 h 3247"/>
                <a:gd name="T30" fmla="*/ 303258 w 2068"/>
                <a:gd name="T31" fmla="*/ 270435 h 3247"/>
                <a:gd name="T32" fmla="*/ 338482 w 2068"/>
                <a:gd name="T33" fmla="*/ 307415 h 3247"/>
                <a:gd name="T34" fmla="*/ 375047 w 2068"/>
                <a:gd name="T35" fmla="*/ 404532 h 3247"/>
                <a:gd name="T36" fmla="*/ 387124 w 2068"/>
                <a:gd name="T37" fmla="*/ 492685 h 3247"/>
                <a:gd name="T38" fmla="*/ 392827 w 2068"/>
                <a:gd name="T39" fmla="*/ 540124 h 3247"/>
                <a:gd name="T40" fmla="*/ 366325 w 2068"/>
                <a:gd name="T41" fmla="*/ 584947 h 3247"/>
                <a:gd name="T42" fmla="*/ 384440 w 2068"/>
                <a:gd name="T43" fmla="*/ 605865 h 3247"/>
                <a:gd name="T44" fmla="*/ 432412 w 2068"/>
                <a:gd name="T45" fmla="*/ 576356 h 3247"/>
                <a:gd name="T46" fmla="*/ 465622 w 2068"/>
                <a:gd name="T47" fmla="*/ 730624 h 3247"/>
                <a:gd name="T48" fmla="*/ 487763 w 2068"/>
                <a:gd name="T49" fmla="*/ 738841 h 3247"/>
                <a:gd name="T50" fmla="*/ 492124 w 2068"/>
                <a:gd name="T51" fmla="*/ 784038 h 3247"/>
                <a:gd name="T52" fmla="*/ 554520 w 2068"/>
                <a:gd name="T53" fmla="*/ 801968 h 3247"/>
                <a:gd name="T54" fmla="*/ 652475 w 2068"/>
                <a:gd name="T55" fmla="*/ 802715 h 3247"/>
                <a:gd name="T56" fmla="*/ 693737 w 2068"/>
                <a:gd name="T57" fmla="*/ 822512 h 3247"/>
                <a:gd name="T58" fmla="*/ 634025 w 2068"/>
                <a:gd name="T59" fmla="*/ 1212850 h 3247"/>
                <a:gd name="T60" fmla="*/ 315000 w 2068"/>
                <a:gd name="T61" fmla="*/ 1148976 h 3247"/>
                <a:gd name="T62" fmla="*/ 0 w 2068"/>
                <a:gd name="T63" fmla="*/ 1075391 h 3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8" h="3247">
                  <a:moveTo>
                    <a:pt x="0" y="2879"/>
                  </a:moveTo>
                  <a:lnTo>
                    <a:pt x="165" y="2190"/>
                  </a:lnTo>
                  <a:lnTo>
                    <a:pt x="247" y="2002"/>
                  </a:lnTo>
                  <a:lnTo>
                    <a:pt x="175" y="1915"/>
                  </a:lnTo>
                  <a:lnTo>
                    <a:pt x="193" y="1833"/>
                  </a:lnTo>
                  <a:lnTo>
                    <a:pt x="322" y="1716"/>
                  </a:lnTo>
                  <a:lnTo>
                    <a:pt x="524" y="1408"/>
                  </a:lnTo>
                  <a:lnTo>
                    <a:pt x="456" y="1304"/>
                  </a:lnTo>
                  <a:lnTo>
                    <a:pt x="423" y="1232"/>
                  </a:lnTo>
                  <a:lnTo>
                    <a:pt x="435" y="1052"/>
                  </a:lnTo>
                  <a:lnTo>
                    <a:pt x="687" y="0"/>
                  </a:lnTo>
                  <a:lnTo>
                    <a:pt x="963" y="61"/>
                  </a:lnTo>
                  <a:lnTo>
                    <a:pt x="868" y="470"/>
                  </a:lnTo>
                  <a:lnTo>
                    <a:pt x="933" y="615"/>
                  </a:lnTo>
                  <a:lnTo>
                    <a:pt x="937" y="708"/>
                  </a:lnTo>
                  <a:lnTo>
                    <a:pt x="904" y="724"/>
                  </a:lnTo>
                  <a:lnTo>
                    <a:pt x="1009" y="823"/>
                  </a:lnTo>
                  <a:lnTo>
                    <a:pt x="1118" y="1083"/>
                  </a:lnTo>
                  <a:lnTo>
                    <a:pt x="1154" y="1319"/>
                  </a:lnTo>
                  <a:lnTo>
                    <a:pt x="1171" y="1446"/>
                  </a:lnTo>
                  <a:lnTo>
                    <a:pt x="1092" y="1566"/>
                  </a:lnTo>
                  <a:lnTo>
                    <a:pt x="1146" y="1622"/>
                  </a:lnTo>
                  <a:lnTo>
                    <a:pt x="1289" y="1543"/>
                  </a:lnTo>
                  <a:lnTo>
                    <a:pt x="1388" y="1956"/>
                  </a:lnTo>
                  <a:lnTo>
                    <a:pt x="1454" y="1978"/>
                  </a:lnTo>
                  <a:lnTo>
                    <a:pt x="1467" y="2099"/>
                  </a:lnTo>
                  <a:lnTo>
                    <a:pt x="1653" y="2147"/>
                  </a:lnTo>
                  <a:lnTo>
                    <a:pt x="1945" y="2149"/>
                  </a:lnTo>
                  <a:lnTo>
                    <a:pt x="2068" y="2202"/>
                  </a:lnTo>
                  <a:lnTo>
                    <a:pt x="1890" y="3247"/>
                  </a:lnTo>
                  <a:lnTo>
                    <a:pt x="939" y="3076"/>
                  </a:lnTo>
                  <a:lnTo>
                    <a:pt x="0" y="2879"/>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8" name="Freeform 64">
              <a:extLst>
                <a:ext uri="{FF2B5EF4-FFF2-40B4-BE49-F238E27FC236}">
                  <a16:creationId xmlns:a16="http://schemas.microsoft.com/office/drawing/2014/main" id="{32D3B06F-DFD5-4C6B-B68A-3E74D3DEBD93}"/>
                </a:ext>
              </a:extLst>
            </p:cNvPr>
            <p:cNvSpPr>
              <a:spLocks noChangeAspect="1"/>
            </p:cNvSpPr>
            <p:nvPr/>
          </p:nvSpPr>
          <p:spPr bwMode="auto">
            <a:xfrm>
              <a:off x="9702716" y="1160242"/>
              <a:ext cx="157909" cy="283460"/>
            </a:xfrm>
            <a:custGeom>
              <a:avLst/>
              <a:gdLst>
                <a:gd name="T0" fmla="*/ 11755 w 1073"/>
                <a:gd name="T1" fmla="*/ 668337 h 1790"/>
                <a:gd name="T2" fmla="*/ 21494 w 1073"/>
                <a:gd name="T3" fmla="*/ 650042 h 1790"/>
                <a:gd name="T4" fmla="*/ 92358 w 1073"/>
                <a:gd name="T5" fmla="*/ 645188 h 1790"/>
                <a:gd name="T6" fmla="*/ 147772 w 1073"/>
                <a:gd name="T7" fmla="*/ 624652 h 1790"/>
                <a:gd name="T8" fmla="*/ 203523 w 1073"/>
                <a:gd name="T9" fmla="*/ 586195 h 1790"/>
                <a:gd name="T10" fmla="*/ 249870 w 1073"/>
                <a:gd name="T11" fmla="*/ 584702 h 1790"/>
                <a:gd name="T12" fmla="*/ 303605 w 1073"/>
                <a:gd name="T13" fmla="*/ 487625 h 1790"/>
                <a:gd name="T14" fmla="*/ 319726 w 1073"/>
                <a:gd name="T15" fmla="*/ 493972 h 1790"/>
                <a:gd name="T16" fmla="*/ 360363 w 1073"/>
                <a:gd name="T17" fmla="*/ 461489 h 1790"/>
                <a:gd name="T18" fmla="*/ 349616 w 1073"/>
                <a:gd name="T19" fmla="*/ 436099 h 1790"/>
                <a:gd name="T20" fmla="*/ 354989 w 1073"/>
                <a:gd name="T21" fmla="*/ 421538 h 1790"/>
                <a:gd name="T22" fmla="*/ 314016 w 1073"/>
                <a:gd name="T23" fmla="*/ 9334 h 1790"/>
                <a:gd name="T24" fmla="*/ 310322 w 1073"/>
                <a:gd name="T25" fmla="*/ 0 h 1790"/>
                <a:gd name="T26" fmla="*/ 95044 w 1073"/>
                <a:gd name="T27" fmla="*/ 26509 h 1790"/>
                <a:gd name="T28" fmla="*/ 54071 w 1073"/>
                <a:gd name="T29" fmla="*/ 50405 h 1790"/>
                <a:gd name="T30" fmla="*/ 19143 w 1073"/>
                <a:gd name="T31" fmla="*/ 37711 h 1790"/>
                <a:gd name="T32" fmla="*/ 44668 w 1073"/>
                <a:gd name="T33" fmla="*/ 376360 h 1790"/>
                <a:gd name="T34" fmla="*/ 39294 w 1073"/>
                <a:gd name="T35" fmla="*/ 446554 h 1790"/>
                <a:gd name="T36" fmla="*/ 53735 w 1073"/>
                <a:gd name="T37" fmla="*/ 487625 h 1790"/>
                <a:gd name="T38" fmla="*/ 35936 w 1073"/>
                <a:gd name="T39" fmla="*/ 563793 h 1790"/>
                <a:gd name="T40" fmla="*/ 12090 w 1073"/>
                <a:gd name="T41" fmla="*/ 598516 h 1790"/>
                <a:gd name="T42" fmla="*/ 0 w 1073"/>
                <a:gd name="T43" fmla="*/ 652655 h 1790"/>
                <a:gd name="T44" fmla="*/ 11755 w 1073"/>
                <a:gd name="T45" fmla="*/ 668337 h 17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3" h="1790">
                  <a:moveTo>
                    <a:pt x="35" y="1790"/>
                  </a:moveTo>
                  <a:lnTo>
                    <a:pt x="64" y="1741"/>
                  </a:lnTo>
                  <a:lnTo>
                    <a:pt x="275" y="1728"/>
                  </a:lnTo>
                  <a:lnTo>
                    <a:pt x="440" y="1673"/>
                  </a:lnTo>
                  <a:lnTo>
                    <a:pt x="606" y="1570"/>
                  </a:lnTo>
                  <a:lnTo>
                    <a:pt x="744" y="1566"/>
                  </a:lnTo>
                  <a:lnTo>
                    <a:pt x="904" y="1306"/>
                  </a:lnTo>
                  <a:lnTo>
                    <a:pt x="952" y="1323"/>
                  </a:lnTo>
                  <a:lnTo>
                    <a:pt x="1073" y="1236"/>
                  </a:lnTo>
                  <a:lnTo>
                    <a:pt x="1041" y="1168"/>
                  </a:lnTo>
                  <a:lnTo>
                    <a:pt x="1057" y="1129"/>
                  </a:lnTo>
                  <a:lnTo>
                    <a:pt x="935" y="25"/>
                  </a:lnTo>
                  <a:lnTo>
                    <a:pt x="924" y="0"/>
                  </a:lnTo>
                  <a:lnTo>
                    <a:pt x="283" y="71"/>
                  </a:lnTo>
                  <a:lnTo>
                    <a:pt x="161" y="135"/>
                  </a:lnTo>
                  <a:lnTo>
                    <a:pt x="57" y="101"/>
                  </a:lnTo>
                  <a:lnTo>
                    <a:pt x="133" y="1008"/>
                  </a:lnTo>
                  <a:lnTo>
                    <a:pt x="117" y="1196"/>
                  </a:lnTo>
                  <a:lnTo>
                    <a:pt x="160" y="1306"/>
                  </a:lnTo>
                  <a:lnTo>
                    <a:pt x="107" y="1510"/>
                  </a:lnTo>
                  <a:lnTo>
                    <a:pt x="36" y="1603"/>
                  </a:lnTo>
                  <a:lnTo>
                    <a:pt x="0" y="1748"/>
                  </a:lnTo>
                  <a:lnTo>
                    <a:pt x="35" y="1790"/>
                  </a:lnTo>
                  <a:close/>
                </a:path>
              </a:pathLst>
            </a:custGeom>
            <a:solidFill>
              <a:srgbClr val="D4F5F4"/>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9" name="Freeform 74">
              <a:extLst>
                <a:ext uri="{FF2B5EF4-FFF2-40B4-BE49-F238E27FC236}">
                  <a16:creationId xmlns:a16="http://schemas.microsoft.com/office/drawing/2014/main" id="{C7D19C4E-BD90-4F65-8B68-814ACD2734FB}"/>
                </a:ext>
              </a:extLst>
            </p:cNvPr>
            <p:cNvSpPr>
              <a:spLocks noChangeAspect="1"/>
            </p:cNvSpPr>
            <p:nvPr/>
          </p:nvSpPr>
          <p:spPr bwMode="auto">
            <a:xfrm>
              <a:off x="8999428" y="1298270"/>
              <a:ext cx="377034" cy="214783"/>
            </a:xfrm>
            <a:custGeom>
              <a:avLst/>
              <a:gdLst>
                <a:gd name="T0" fmla="*/ 29774 w 2572"/>
                <a:gd name="T1" fmla="*/ 0 h 1348"/>
                <a:gd name="T2" fmla="*/ 350259 w 2572"/>
                <a:gd name="T3" fmla="*/ 20662 h 1348"/>
                <a:gd name="T4" fmla="*/ 775453 w 2572"/>
                <a:gd name="T5" fmla="*/ 26297 h 1348"/>
                <a:gd name="T6" fmla="*/ 799205 w 2572"/>
                <a:gd name="T7" fmla="*/ 47711 h 1348"/>
                <a:gd name="T8" fmla="*/ 812586 w 2572"/>
                <a:gd name="T9" fmla="*/ 42827 h 1348"/>
                <a:gd name="T10" fmla="*/ 827306 w 2572"/>
                <a:gd name="T11" fmla="*/ 68373 h 1348"/>
                <a:gd name="T12" fmla="*/ 814594 w 2572"/>
                <a:gd name="T13" fmla="*/ 68373 h 1348"/>
                <a:gd name="T14" fmla="*/ 800543 w 2572"/>
                <a:gd name="T15" fmla="*/ 101433 h 1348"/>
                <a:gd name="T16" fmla="*/ 835000 w 2572"/>
                <a:gd name="T17" fmla="*/ 155530 h 1348"/>
                <a:gd name="T18" fmla="*/ 860425 w 2572"/>
                <a:gd name="T19" fmla="*/ 163419 h 1348"/>
                <a:gd name="T20" fmla="*/ 857080 w 2572"/>
                <a:gd name="T21" fmla="*/ 504909 h 1348"/>
                <a:gd name="T22" fmla="*/ 490763 w 2572"/>
                <a:gd name="T23" fmla="*/ 506412 h 1348"/>
                <a:gd name="T24" fmla="*/ 0 w 2572"/>
                <a:gd name="T25" fmla="*/ 481617 h 1348"/>
                <a:gd name="T26" fmla="*/ 29774 w 2572"/>
                <a:gd name="T27" fmla="*/ 0 h 1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2" h="1348">
                  <a:moveTo>
                    <a:pt x="89" y="0"/>
                  </a:moveTo>
                  <a:lnTo>
                    <a:pt x="1047" y="55"/>
                  </a:lnTo>
                  <a:lnTo>
                    <a:pt x="2318" y="70"/>
                  </a:lnTo>
                  <a:lnTo>
                    <a:pt x="2389" y="127"/>
                  </a:lnTo>
                  <a:lnTo>
                    <a:pt x="2429" y="114"/>
                  </a:lnTo>
                  <a:lnTo>
                    <a:pt x="2473" y="182"/>
                  </a:lnTo>
                  <a:lnTo>
                    <a:pt x="2435" y="182"/>
                  </a:lnTo>
                  <a:lnTo>
                    <a:pt x="2393" y="270"/>
                  </a:lnTo>
                  <a:lnTo>
                    <a:pt x="2496" y="414"/>
                  </a:lnTo>
                  <a:lnTo>
                    <a:pt x="2572" y="435"/>
                  </a:lnTo>
                  <a:lnTo>
                    <a:pt x="2562" y="1344"/>
                  </a:lnTo>
                  <a:lnTo>
                    <a:pt x="1467" y="1348"/>
                  </a:lnTo>
                  <a:lnTo>
                    <a:pt x="0" y="1282"/>
                  </a:lnTo>
                  <a:lnTo>
                    <a:pt x="89" y="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0" name="Freeform 67">
              <a:extLst>
                <a:ext uri="{FF2B5EF4-FFF2-40B4-BE49-F238E27FC236}">
                  <a16:creationId xmlns:a16="http://schemas.microsoft.com/office/drawing/2014/main" id="{4CE0AC9A-F75D-4594-A6C1-6B3972CCC34A}"/>
                </a:ext>
              </a:extLst>
            </p:cNvPr>
            <p:cNvSpPr>
              <a:spLocks noChangeAspect="1"/>
            </p:cNvSpPr>
            <p:nvPr/>
          </p:nvSpPr>
          <p:spPr bwMode="auto">
            <a:xfrm>
              <a:off x="8586917" y="911758"/>
              <a:ext cx="358252" cy="310391"/>
            </a:xfrm>
            <a:custGeom>
              <a:avLst/>
              <a:gdLst>
                <a:gd name="T0" fmla="*/ 0 w 2434"/>
                <a:gd name="T1" fmla="*/ 627877 h 1957"/>
                <a:gd name="T2" fmla="*/ 96737 w 2434"/>
                <a:gd name="T3" fmla="*/ 0 h 1957"/>
                <a:gd name="T4" fmla="*/ 419194 w 2434"/>
                <a:gd name="T5" fmla="*/ 52728 h 1957"/>
                <a:gd name="T6" fmla="*/ 817562 w 2434"/>
                <a:gd name="T7" fmla="*/ 97977 h 1957"/>
                <a:gd name="T8" fmla="*/ 790355 w 2434"/>
                <a:gd name="T9" fmla="*/ 415468 h 1957"/>
                <a:gd name="T10" fmla="*/ 763147 w 2434"/>
                <a:gd name="T11" fmla="*/ 731837 h 1957"/>
                <a:gd name="T12" fmla="*/ 219338 w 2434"/>
                <a:gd name="T13" fmla="*/ 665646 h 1957"/>
                <a:gd name="T14" fmla="*/ 0 w 2434"/>
                <a:gd name="T15" fmla="*/ 627877 h 19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4" h="1957">
                  <a:moveTo>
                    <a:pt x="0" y="1679"/>
                  </a:moveTo>
                  <a:lnTo>
                    <a:pt x="288" y="0"/>
                  </a:lnTo>
                  <a:lnTo>
                    <a:pt x="1248" y="141"/>
                  </a:lnTo>
                  <a:lnTo>
                    <a:pt x="2434" y="262"/>
                  </a:lnTo>
                  <a:lnTo>
                    <a:pt x="2353" y="1111"/>
                  </a:lnTo>
                  <a:lnTo>
                    <a:pt x="2272" y="1957"/>
                  </a:lnTo>
                  <a:lnTo>
                    <a:pt x="653" y="1780"/>
                  </a:lnTo>
                  <a:lnTo>
                    <a:pt x="0" y="1679"/>
                  </a:lnTo>
                  <a:close/>
                </a:path>
              </a:pathLst>
            </a:custGeom>
            <a:solidFill>
              <a:srgbClr val="D4F5F4"/>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 name="Freeform 71">
              <a:extLst>
                <a:ext uri="{FF2B5EF4-FFF2-40B4-BE49-F238E27FC236}">
                  <a16:creationId xmlns:a16="http://schemas.microsoft.com/office/drawing/2014/main" id="{1AD5C037-4E0F-4750-9156-3C870954DD38}"/>
                </a:ext>
              </a:extLst>
            </p:cNvPr>
            <p:cNvSpPr>
              <a:spLocks noChangeAspect="1"/>
            </p:cNvSpPr>
            <p:nvPr/>
          </p:nvSpPr>
          <p:spPr bwMode="auto">
            <a:xfrm>
              <a:off x="10070705" y="850524"/>
              <a:ext cx="299818" cy="281440"/>
            </a:xfrm>
            <a:custGeom>
              <a:avLst/>
              <a:gdLst>
                <a:gd name="T0" fmla="*/ 22696 w 2050"/>
                <a:gd name="T1" fmla="*/ 609208 h 1782"/>
                <a:gd name="T2" fmla="*/ 468269 w 2050"/>
                <a:gd name="T3" fmla="*/ 516486 h 1782"/>
                <a:gd name="T4" fmla="*/ 516664 w 2050"/>
                <a:gd name="T5" fmla="*/ 571598 h 1782"/>
                <a:gd name="T6" fmla="*/ 560053 w 2050"/>
                <a:gd name="T7" fmla="*/ 598037 h 1782"/>
                <a:gd name="T8" fmla="*/ 658847 w 2050"/>
                <a:gd name="T9" fmla="*/ 634530 h 1782"/>
                <a:gd name="T10" fmla="*/ 666524 w 2050"/>
                <a:gd name="T11" fmla="*/ 663575 h 1782"/>
                <a:gd name="T12" fmla="*/ 682544 w 2050"/>
                <a:gd name="T13" fmla="*/ 623358 h 1782"/>
                <a:gd name="T14" fmla="*/ 684213 w 2050"/>
                <a:gd name="T15" fmla="*/ 566757 h 1782"/>
                <a:gd name="T16" fmla="*/ 666524 w 2050"/>
                <a:gd name="T17" fmla="*/ 460630 h 1782"/>
                <a:gd name="T18" fmla="*/ 665522 w 2050"/>
                <a:gd name="T19" fmla="*/ 347800 h 1782"/>
                <a:gd name="T20" fmla="*/ 618128 w 2050"/>
                <a:gd name="T21" fmla="*/ 184699 h 1782"/>
                <a:gd name="T22" fmla="*/ 610452 w 2050"/>
                <a:gd name="T23" fmla="*/ 112830 h 1782"/>
                <a:gd name="T24" fmla="*/ 581080 w 2050"/>
                <a:gd name="T25" fmla="*/ 0 h 1782"/>
                <a:gd name="T26" fmla="*/ 435894 w 2050"/>
                <a:gd name="T27" fmla="*/ 36121 h 1782"/>
                <a:gd name="T28" fmla="*/ 355123 w 2050"/>
                <a:gd name="T29" fmla="*/ 131821 h 1782"/>
                <a:gd name="T30" fmla="*/ 351786 w 2050"/>
                <a:gd name="T31" fmla="*/ 155653 h 1782"/>
                <a:gd name="T32" fmla="*/ 304391 w 2050"/>
                <a:gd name="T33" fmla="*/ 212999 h 1782"/>
                <a:gd name="T34" fmla="*/ 318076 w 2050"/>
                <a:gd name="T35" fmla="*/ 233108 h 1782"/>
                <a:gd name="T36" fmla="*/ 326086 w 2050"/>
                <a:gd name="T37" fmla="*/ 247258 h 1782"/>
                <a:gd name="T38" fmla="*/ 318743 w 2050"/>
                <a:gd name="T39" fmla="*/ 253216 h 1782"/>
                <a:gd name="T40" fmla="*/ 333429 w 2050"/>
                <a:gd name="T41" fmla="*/ 274814 h 1782"/>
                <a:gd name="T42" fmla="*/ 334764 w 2050"/>
                <a:gd name="T43" fmla="*/ 294550 h 1782"/>
                <a:gd name="T44" fmla="*/ 291041 w 2050"/>
                <a:gd name="T45" fmla="*/ 341097 h 1782"/>
                <a:gd name="T46" fmla="*/ 225290 w 2050"/>
                <a:gd name="T47" fmla="*/ 363067 h 1782"/>
                <a:gd name="T48" fmla="*/ 208935 w 2050"/>
                <a:gd name="T49" fmla="*/ 375356 h 1782"/>
                <a:gd name="T50" fmla="*/ 183569 w 2050"/>
                <a:gd name="T51" fmla="*/ 364184 h 1782"/>
                <a:gd name="T52" fmla="*/ 109808 w 2050"/>
                <a:gd name="T53" fmla="*/ 373494 h 1782"/>
                <a:gd name="T54" fmla="*/ 55071 w 2050"/>
                <a:gd name="T55" fmla="*/ 397326 h 1782"/>
                <a:gd name="T56" fmla="*/ 55071 w 2050"/>
                <a:gd name="T57" fmla="*/ 428233 h 1782"/>
                <a:gd name="T58" fmla="*/ 66419 w 2050"/>
                <a:gd name="T59" fmla="*/ 449086 h 1782"/>
                <a:gd name="T60" fmla="*/ 74095 w 2050"/>
                <a:gd name="T61" fmla="*/ 448341 h 1782"/>
                <a:gd name="T62" fmla="*/ 81104 w 2050"/>
                <a:gd name="T63" fmla="*/ 474780 h 1782"/>
                <a:gd name="T64" fmla="*/ 67086 w 2050"/>
                <a:gd name="T65" fmla="*/ 487069 h 1782"/>
                <a:gd name="T66" fmla="*/ 61079 w 2050"/>
                <a:gd name="T67" fmla="*/ 509039 h 1782"/>
                <a:gd name="T68" fmla="*/ 0 w 2050"/>
                <a:gd name="T69" fmla="*/ 571598 h 1782"/>
                <a:gd name="T70" fmla="*/ 22696 w 2050"/>
                <a:gd name="T71" fmla="*/ 609208 h 17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50" h="1782">
                  <a:moveTo>
                    <a:pt x="68" y="1636"/>
                  </a:moveTo>
                  <a:lnTo>
                    <a:pt x="1403" y="1387"/>
                  </a:lnTo>
                  <a:lnTo>
                    <a:pt x="1548" y="1535"/>
                  </a:lnTo>
                  <a:lnTo>
                    <a:pt x="1678" y="1606"/>
                  </a:lnTo>
                  <a:lnTo>
                    <a:pt x="1974" y="1704"/>
                  </a:lnTo>
                  <a:lnTo>
                    <a:pt x="1997" y="1782"/>
                  </a:lnTo>
                  <a:lnTo>
                    <a:pt x="2045" y="1674"/>
                  </a:lnTo>
                  <a:lnTo>
                    <a:pt x="2050" y="1522"/>
                  </a:lnTo>
                  <a:lnTo>
                    <a:pt x="1997" y="1237"/>
                  </a:lnTo>
                  <a:lnTo>
                    <a:pt x="1994" y="934"/>
                  </a:lnTo>
                  <a:lnTo>
                    <a:pt x="1852" y="496"/>
                  </a:lnTo>
                  <a:lnTo>
                    <a:pt x="1829" y="303"/>
                  </a:lnTo>
                  <a:lnTo>
                    <a:pt x="1741" y="0"/>
                  </a:lnTo>
                  <a:lnTo>
                    <a:pt x="1306" y="97"/>
                  </a:lnTo>
                  <a:lnTo>
                    <a:pt x="1064" y="354"/>
                  </a:lnTo>
                  <a:lnTo>
                    <a:pt x="1054" y="418"/>
                  </a:lnTo>
                  <a:lnTo>
                    <a:pt x="912" y="572"/>
                  </a:lnTo>
                  <a:lnTo>
                    <a:pt x="953" y="626"/>
                  </a:lnTo>
                  <a:lnTo>
                    <a:pt x="977" y="664"/>
                  </a:lnTo>
                  <a:lnTo>
                    <a:pt x="955" y="680"/>
                  </a:lnTo>
                  <a:lnTo>
                    <a:pt x="999" y="738"/>
                  </a:lnTo>
                  <a:lnTo>
                    <a:pt x="1003" y="791"/>
                  </a:lnTo>
                  <a:lnTo>
                    <a:pt x="872" y="916"/>
                  </a:lnTo>
                  <a:lnTo>
                    <a:pt x="675" y="975"/>
                  </a:lnTo>
                  <a:lnTo>
                    <a:pt x="626" y="1008"/>
                  </a:lnTo>
                  <a:lnTo>
                    <a:pt x="550" y="978"/>
                  </a:lnTo>
                  <a:lnTo>
                    <a:pt x="329" y="1003"/>
                  </a:lnTo>
                  <a:lnTo>
                    <a:pt x="165" y="1067"/>
                  </a:lnTo>
                  <a:lnTo>
                    <a:pt x="165" y="1150"/>
                  </a:lnTo>
                  <a:lnTo>
                    <a:pt x="199" y="1206"/>
                  </a:lnTo>
                  <a:lnTo>
                    <a:pt x="222" y="1204"/>
                  </a:lnTo>
                  <a:lnTo>
                    <a:pt x="243" y="1275"/>
                  </a:lnTo>
                  <a:lnTo>
                    <a:pt x="201" y="1308"/>
                  </a:lnTo>
                  <a:lnTo>
                    <a:pt x="183" y="1367"/>
                  </a:lnTo>
                  <a:lnTo>
                    <a:pt x="0" y="1535"/>
                  </a:lnTo>
                  <a:lnTo>
                    <a:pt x="68" y="1636"/>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 name="Freeform 64">
              <a:extLst>
                <a:ext uri="{FF2B5EF4-FFF2-40B4-BE49-F238E27FC236}">
                  <a16:creationId xmlns:a16="http://schemas.microsoft.com/office/drawing/2014/main" id="{9A09E438-3094-4488-BE22-7258E8AEA773}"/>
                </a:ext>
              </a:extLst>
            </p:cNvPr>
            <p:cNvSpPr>
              <a:spLocks noChangeAspect="1"/>
            </p:cNvSpPr>
            <p:nvPr/>
          </p:nvSpPr>
          <p:spPr bwMode="auto">
            <a:xfrm>
              <a:off x="9701672" y="1160916"/>
              <a:ext cx="157909" cy="283460"/>
            </a:xfrm>
            <a:custGeom>
              <a:avLst/>
              <a:gdLst>
                <a:gd name="T0" fmla="*/ 11755 w 1073"/>
                <a:gd name="T1" fmla="*/ 668337 h 1790"/>
                <a:gd name="T2" fmla="*/ 21494 w 1073"/>
                <a:gd name="T3" fmla="*/ 650042 h 1790"/>
                <a:gd name="T4" fmla="*/ 92358 w 1073"/>
                <a:gd name="T5" fmla="*/ 645188 h 1790"/>
                <a:gd name="T6" fmla="*/ 147772 w 1073"/>
                <a:gd name="T7" fmla="*/ 624652 h 1790"/>
                <a:gd name="T8" fmla="*/ 203523 w 1073"/>
                <a:gd name="T9" fmla="*/ 586195 h 1790"/>
                <a:gd name="T10" fmla="*/ 249870 w 1073"/>
                <a:gd name="T11" fmla="*/ 584702 h 1790"/>
                <a:gd name="T12" fmla="*/ 303605 w 1073"/>
                <a:gd name="T13" fmla="*/ 487625 h 1790"/>
                <a:gd name="T14" fmla="*/ 319726 w 1073"/>
                <a:gd name="T15" fmla="*/ 493972 h 1790"/>
                <a:gd name="T16" fmla="*/ 360363 w 1073"/>
                <a:gd name="T17" fmla="*/ 461489 h 1790"/>
                <a:gd name="T18" fmla="*/ 349616 w 1073"/>
                <a:gd name="T19" fmla="*/ 436099 h 1790"/>
                <a:gd name="T20" fmla="*/ 354989 w 1073"/>
                <a:gd name="T21" fmla="*/ 421538 h 1790"/>
                <a:gd name="T22" fmla="*/ 314016 w 1073"/>
                <a:gd name="T23" fmla="*/ 9334 h 1790"/>
                <a:gd name="T24" fmla="*/ 310322 w 1073"/>
                <a:gd name="T25" fmla="*/ 0 h 1790"/>
                <a:gd name="T26" fmla="*/ 95044 w 1073"/>
                <a:gd name="T27" fmla="*/ 26509 h 1790"/>
                <a:gd name="T28" fmla="*/ 54071 w 1073"/>
                <a:gd name="T29" fmla="*/ 50405 h 1790"/>
                <a:gd name="T30" fmla="*/ 19143 w 1073"/>
                <a:gd name="T31" fmla="*/ 37711 h 1790"/>
                <a:gd name="T32" fmla="*/ 44668 w 1073"/>
                <a:gd name="T33" fmla="*/ 376360 h 1790"/>
                <a:gd name="T34" fmla="*/ 39294 w 1073"/>
                <a:gd name="T35" fmla="*/ 446554 h 1790"/>
                <a:gd name="T36" fmla="*/ 53735 w 1073"/>
                <a:gd name="T37" fmla="*/ 487625 h 1790"/>
                <a:gd name="T38" fmla="*/ 35936 w 1073"/>
                <a:gd name="T39" fmla="*/ 563793 h 1790"/>
                <a:gd name="T40" fmla="*/ 12090 w 1073"/>
                <a:gd name="T41" fmla="*/ 598516 h 1790"/>
                <a:gd name="T42" fmla="*/ 0 w 1073"/>
                <a:gd name="T43" fmla="*/ 652655 h 1790"/>
                <a:gd name="T44" fmla="*/ 11755 w 1073"/>
                <a:gd name="T45" fmla="*/ 668337 h 17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3" h="1790">
                  <a:moveTo>
                    <a:pt x="35" y="1790"/>
                  </a:moveTo>
                  <a:lnTo>
                    <a:pt x="64" y="1741"/>
                  </a:lnTo>
                  <a:lnTo>
                    <a:pt x="275" y="1728"/>
                  </a:lnTo>
                  <a:lnTo>
                    <a:pt x="440" y="1673"/>
                  </a:lnTo>
                  <a:lnTo>
                    <a:pt x="606" y="1570"/>
                  </a:lnTo>
                  <a:lnTo>
                    <a:pt x="744" y="1566"/>
                  </a:lnTo>
                  <a:lnTo>
                    <a:pt x="904" y="1306"/>
                  </a:lnTo>
                  <a:lnTo>
                    <a:pt x="952" y="1323"/>
                  </a:lnTo>
                  <a:lnTo>
                    <a:pt x="1073" y="1236"/>
                  </a:lnTo>
                  <a:lnTo>
                    <a:pt x="1041" y="1168"/>
                  </a:lnTo>
                  <a:lnTo>
                    <a:pt x="1057" y="1129"/>
                  </a:lnTo>
                  <a:lnTo>
                    <a:pt x="935" y="25"/>
                  </a:lnTo>
                  <a:lnTo>
                    <a:pt x="924" y="0"/>
                  </a:lnTo>
                  <a:lnTo>
                    <a:pt x="283" y="71"/>
                  </a:lnTo>
                  <a:lnTo>
                    <a:pt x="161" y="135"/>
                  </a:lnTo>
                  <a:lnTo>
                    <a:pt x="57" y="101"/>
                  </a:lnTo>
                  <a:lnTo>
                    <a:pt x="133" y="1008"/>
                  </a:lnTo>
                  <a:lnTo>
                    <a:pt x="117" y="1196"/>
                  </a:lnTo>
                  <a:lnTo>
                    <a:pt x="160" y="1306"/>
                  </a:lnTo>
                  <a:lnTo>
                    <a:pt x="107" y="1510"/>
                  </a:lnTo>
                  <a:lnTo>
                    <a:pt x="36" y="1603"/>
                  </a:lnTo>
                  <a:lnTo>
                    <a:pt x="0" y="1748"/>
                  </a:lnTo>
                  <a:lnTo>
                    <a:pt x="35" y="1790"/>
                  </a:lnTo>
                  <a:close/>
                </a:path>
              </a:pathLst>
            </a:custGeom>
            <a:solidFill>
              <a:srgbClr val="F9DD97"/>
            </a:soli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428004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Objectives Today</a:t>
            </a:r>
          </a:p>
        </p:txBody>
      </p:sp>
      <p:sp>
        <p:nvSpPr>
          <p:cNvPr id="3" name="Content Placeholder 2"/>
          <p:cNvSpPr>
            <a:spLocks noGrp="1"/>
          </p:cNvSpPr>
          <p:nvPr>
            <p:ph idx="1"/>
          </p:nvPr>
        </p:nvSpPr>
        <p:spPr/>
        <p:txBody>
          <a:bodyPr>
            <a:normAutofit/>
          </a:bodyPr>
          <a:lstStyle/>
          <a:p>
            <a:pPr>
              <a:lnSpc>
                <a:spcPct val="120000"/>
              </a:lnSpc>
            </a:pPr>
            <a:r>
              <a:rPr lang="en-US" sz="2800" dirty="0"/>
              <a:t>Review pooled fund study &amp; cooperative agreement arrangements</a:t>
            </a:r>
          </a:p>
          <a:p>
            <a:pPr>
              <a:lnSpc>
                <a:spcPct val="120000"/>
              </a:lnSpc>
            </a:pPr>
            <a:r>
              <a:rPr lang="en-US" sz="2800" dirty="0"/>
              <a:t>Solicit technical input</a:t>
            </a:r>
          </a:p>
          <a:p>
            <a:pPr lvl="1">
              <a:lnSpc>
                <a:spcPct val="120000"/>
              </a:lnSpc>
              <a:spcBef>
                <a:spcPts val="0"/>
              </a:spcBef>
            </a:pPr>
            <a:r>
              <a:rPr lang="en-US" sz="2400" dirty="0"/>
              <a:t>Site selection</a:t>
            </a:r>
          </a:p>
          <a:p>
            <a:pPr lvl="1">
              <a:lnSpc>
                <a:spcPct val="120000"/>
              </a:lnSpc>
              <a:spcBef>
                <a:spcPts val="0"/>
              </a:spcBef>
            </a:pPr>
            <a:r>
              <a:rPr lang="en-US" sz="2400" dirty="0"/>
              <a:t>Climate variables of interest</a:t>
            </a:r>
          </a:p>
          <a:p>
            <a:pPr lvl="1">
              <a:lnSpc>
                <a:spcPct val="120000"/>
              </a:lnSpc>
              <a:spcBef>
                <a:spcPts val="0"/>
              </a:spcBef>
            </a:pPr>
            <a:r>
              <a:rPr lang="en-US" sz="2400" dirty="0"/>
              <a:t>Preliminary analysis template</a:t>
            </a:r>
          </a:p>
          <a:p>
            <a:pPr lvl="1">
              <a:lnSpc>
                <a:spcPct val="120000"/>
              </a:lnSpc>
              <a:spcBef>
                <a:spcPts val="0"/>
              </a:spcBef>
            </a:pPr>
            <a:r>
              <a:rPr lang="en-US" sz="2400" dirty="0"/>
              <a:t>Drainage tiling</a:t>
            </a:r>
          </a:p>
          <a:p>
            <a:pPr>
              <a:lnSpc>
                <a:spcPct val="120000"/>
              </a:lnSpc>
              <a:spcBef>
                <a:spcPts val="0"/>
              </a:spcBef>
            </a:pPr>
            <a:r>
              <a:rPr lang="en-US" sz="2800" dirty="0"/>
              <a:t>Identify data needed from state agencies</a:t>
            </a:r>
          </a:p>
          <a:p>
            <a:pPr>
              <a:lnSpc>
                <a:spcPct val="120000"/>
              </a:lnSpc>
              <a:spcBef>
                <a:spcPts val="0"/>
              </a:spcBef>
            </a:pPr>
            <a:r>
              <a:rPr lang="en-US" sz="2800" dirty="0"/>
              <a:t>Plan for ongoing engagement</a:t>
            </a:r>
          </a:p>
          <a:p>
            <a:pPr lvl="1">
              <a:lnSpc>
                <a:spcPct val="120000"/>
              </a:lnSpc>
              <a:spcBef>
                <a:spcPts val="0"/>
              </a:spcBef>
            </a:pPr>
            <a:r>
              <a:rPr lang="en-US" sz="2400" dirty="0"/>
              <a:t>Quarterly reports</a:t>
            </a:r>
          </a:p>
          <a:p>
            <a:pPr lvl="1">
              <a:lnSpc>
                <a:spcPct val="120000"/>
              </a:lnSpc>
              <a:spcBef>
                <a:spcPts val="0"/>
              </a:spcBef>
            </a:pPr>
            <a:r>
              <a:rPr lang="en-US" sz="2400" dirty="0"/>
              <a:t>Quarterly online meetings</a:t>
            </a:r>
          </a:p>
          <a:p>
            <a:pPr>
              <a:lnSpc>
                <a:spcPct val="120000"/>
              </a:lnSpc>
            </a:pPr>
            <a:endParaRPr lang="en-US" sz="2800" dirty="0"/>
          </a:p>
          <a:p>
            <a:pPr lvl="1">
              <a:lnSpc>
                <a:spcPct val="150000"/>
              </a:lnSpc>
            </a:pPr>
            <a:endParaRPr lang="en-US" sz="2400" dirty="0"/>
          </a:p>
          <a:p>
            <a:pPr>
              <a:lnSpc>
                <a:spcPct val="150000"/>
              </a:lnSpc>
            </a:pPr>
            <a:endParaRPr lang="en-US" sz="2800" dirty="0"/>
          </a:p>
        </p:txBody>
      </p:sp>
    </p:spTree>
    <p:extLst>
      <p:ext uri="{BB962C8B-B14F-4D97-AF65-F5344CB8AC3E}">
        <p14:creationId xmlns:p14="http://schemas.microsoft.com/office/powerpoint/2010/main" val="58391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560B-3AB3-4AE0-A75A-1D48E054D86C}"/>
              </a:ext>
            </a:extLst>
          </p:cNvPr>
          <p:cNvSpPr>
            <a:spLocks noGrp="1"/>
          </p:cNvSpPr>
          <p:nvPr>
            <p:ph type="title"/>
          </p:nvPr>
        </p:nvSpPr>
        <p:spPr/>
        <p:txBody>
          <a:bodyPr/>
          <a:lstStyle/>
          <a:p>
            <a:r>
              <a:rPr lang="en-US" dirty="0"/>
              <a:t>Organizational Arrangement</a:t>
            </a:r>
          </a:p>
        </p:txBody>
      </p:sp>
      <p:sp>
        <p:nvSpPr>
          <p:cNvPr id="62" name="Freeform 61">
            <a:extLst>
              <a:ext uri="{FF2B5EF4-FFF2-40B4-BE49-F238E27FC236}">
                <a16:creationId xmlns:a16="http://schemas.microsoft.com/office/drawing/2014/main" id="{B6DD5F31-E4A9-442C-B532-8543A8F540A1}"/>
              </a:ext>
            </a:extLst>
          </p:cNvPr>
          <p:cNvSpPr>
            <a:spLocks noChangeAspect="1"/>
          </p:cNvSpPr>
          <p:nvPr/>
        </p:nvSpPr>
        <p:spPr bwMode="auto">
          <a:xfrm>
            <a:off x="4030016" y="3657599"/>
            <a:ext cx="918044" cy="705204"/>
          </a:xfrm>
          <a:custGeom>
            <a:avLst/>
            <a:gdLst>
              <a:gd name="T0" fmla="*/ 39787 w 2431"/>
              <a:gd name="T1" fmla="*/ 0 h 1587"/>
              <a:gd name="T2" fmla="*/ 399212 w 2431"/>
              <a:gd name="T3" fmla="*/ 28730 h 1587"/>
              <a:gd name="T4" fmla="*/ 801098 w 2431"/>
              <a:gd name="T5" fmla="*/ 42535 h 1587"/>
              <a:gd name="T6" fmla="*/ 773681 w 2431"/>
              <a:gd name="T7" fmla="*/ 98876 h 1587"/>
              <a:gd name="T8" fmla="*/ 812800 w 2431"/>
              <a:gd name="T9" fmla="*/ 140292 h 1587"/>
              <a:gd name="T10" fmla="*/ 810460 w 2431"/>
              <a:gd name="T11" fmla="*/ 430578 h 1587"/>
              <a:gd name="T12" fmla="*/ 794411 w 2431"/>
              <a:gd name="T13" fmla="*/ 429086 h 1587"/>
              <a:gd name="T14" fmla="*/ 795748 w 2431"/>
              <a:gd name="T15" fmla="*/ 466397 h 1587"/>
              <a:gd name="T16" fmla="*/ 809457 w 2431"/>
              <a:gd name="T17" fmla="*/ 495127 h 1587"/>
              <a:gd name="T18" fmla="*/ 800429 w 2431"/>
              <a:gd name="T19" fmla="*/ 523484 h 1587"/>
              <a:gd name="T20" fmla="*/ 808453 w 2431"/>
              <a:gd name="T21" fmla="*/ 592138 h 1587"/>
              <a:gd name="T22" fmla="*/ 790399 w 2431"/>
              <a:gd name="T23" fmla="*/ 585049 h 1587"/>
              <a:gd name="T24" fmla="*/ 769335 w 2431"/>
              <a:gd name="T25" fmla="*/ 558557 h 1587"/>
              <a:gd name="T26" fmla="*/ 698119 w 2431"/>
              <a:gd name="T27" fmla="*/ 532812 h 1587"/>
              <a:gd name="T28" fmla="*/ 627906 w 2431"/>
              <a:gd name="T29" fmla="*/ 535797 h 1587"/>
              <a:gd name="T30" fmla="*/ 588118 w 2431"/>
              <a:gd name="T31" fmla="*/ 502590 h 1587"/>
              <a:gd name="T32" fmla="*/ 0 w 2431"/>
              <a:gd name="T33" fmla="*/ 464532 h 1587"/>
              <a:gd name="T34" fmla="*/ 39787 w 2431"/>
              <a:gd name="T35" fmla="*/ 0 h 15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1" h="1587">
                <a:moveTo>
                  <a:pt x="119" y="0"/>
                </a:moveTo>
                <a:lnTo>
                  <a:pt x="1194" y="77"/>
                </a:lnTo>
                <a:lnTo>
                  <a:pt x="2396" y="114"/>
                </a:lnTo>
                <a:lnTo>
                  <a:pt x="2314" y="265"/>
                </a:lnTo>
                <a:lnTo>
                  <a:pt x="2431" y="376"/>
                </a:lnTo>
                <a:lnTo>
                  <a:pt x="2424" y="1154"/>
                </a:lnTo>
                <a:lnTo>
                  <a:pt x="2376" y="1150"/>
                </a:lnTo>
                <a:lnTo>
                  <a:pt x="2380" y="1250"/>
                </a:lnTo>
                <a:lnTo>
                  <a:pt x="2421" y="1327"/>
                </a:lnTo>
                <a:lnTo>
                  <a:pt x="2394" y="1403"/>
                </a:lnTo>
                <a:lnTo>
                  <a:pt x="2418" y="1587"/>
                </a:lnTo>
                <a:lnTo>
                  <a:pt x="2364" y="1568"/>
                </a:lnTo>
                <a:lnTo>
                  <a:pt x="2301" y="1497"/>
                </a:lnTo>
                <a:lnTo>
                  <a:pt x="2088" y="1428"/>
                </a:lnTo>
                <a:lnTo>
                  <a:pt x="1878" y="1436"/>
                </a:lnTo>
                <a:lnTo>
                  <a:pt x="1759" y="1347"/>
                </a:lnTo>
                <a:lnTo>
                  <a:pt x="0" y="1245"/>
                </a:lnTo>
                <a:lnTo>
                  <a:pt x="119" y="0"/>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dirty="0"/>
              <a:t>SD</a:t>
            </a:r>
          </a:p>
        </p:txBody>
      </p:sp>
      <p:cxnSp>
        <p:nvCxnSpPr>
          <p:cNvPr id="96" name="Connector: Elbow 95">
            <a:extLst>
              <a:ext uri="{FF2B5EF4-FFF2-40B4-BE49-F238E27FC236}">
                <a16:creationId xmlns:a16="http://schemas.microsoft.com/office/drawing/2014/main" id="{9BD77492-6F2C-4378-86F1-41BBE8FA8605}"/>
              </a:ext>
            </a:extLst>
          </p:cNvPr>
          <p:cNvCxnSpPr/>
          <p:nvPr/>
        </p:nvCxnSpPr>
        <p:spPr>
          <a:xfrm>
            <a:off x="2046133" y="2133600"/>
            <a:ext cx="1983885" cy="1752600"/>
          </a:xfrm>
          <a:prstGeom prst="bentConnector3">
            <a:avLst>
              <a:gd name="adj1" fmla="val 80556"/>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17DEC3A-467B-44AD-81CA-1A4CDEA4D22A}"/>
              </a:ext>
            </a:extLst>
          </p:cNvPr>
          <p:cNvCxnSpPr/>
          <p:nvPr/>
        </p:nvCxnSpPr>
        <p:spPr>
          <a:xfrm>
            <a:off x="3038075" y="2708182"/>
            <a:ext cx="610943"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E8AB5E0-6FD6-4CAC-B37F-F6D825CE18F9}"/>
              </a:ext>
            </a:extLst>
          </p:cNvPr>
          <p:cNvCxnSpPr>
            <a:cxnSpLocks/>
          </p:cNvCxnSpPr>
          <p:nvPr/>
        </p:nvCxnSpPr>
        <p:spPr>
          <a:xfrm>
            <a:off x="2125017" y="3886200"/>
            <a:ext cx="1524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DF4FA880-7F97-4D9A-8D04-E6600EDA7585}"/>
              </a:ext>
            </a:extLst>
          </p:cNvPr>
          <p:cNvCxnSpPr/>
          <p:nvPr/>
        </p:nvCxnSpPr>
        <p:spPr>
          <a:xfrm rot="5400000" flipH="1" flipV="1">
            <a:off x="2200545" y="4723730"/>
            <a:ext cx="2286000" cy="610943"/>
          </a:xfrm>
          <a:prstGeom prst="bentConnector3">
            <a:avLst>
              <a:gd name="adj1" fmla="val 4607"/>
            </a:avLst>
          </a:prstGeom>
          <a:ln w="34925"/>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EC1CE4D-1089-46BD-83CB-546F13DBE74D}"/>
              </a:ext>
            </a:extLst>
          </p:cNvPr>
          <p:cNvCxnSpPr/>
          <p:nvPr/>
        </p:nvCxnSpPr>
        <p:spPr>
          <a:xfrm>
            <a:off x="2343937" y="5143954"/>
            <a:ext cx="1305081"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B3BFEAF-09A0-4421-8C06-CBDB145C9729}"/>
              </a:ext>
            </a:extLst>
          </p:cNvPr>
          <p:cNvCxnSpPr/>
          <p:nvPr/>
        </p:nvCxnSpPr>
        <p:spPr>
          <a:xfrm>
            <a:off x="3000967" y="4439962"/>
            <a:ext cx="648051"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028" name="Picture 4" descr="USGS (@USGS) | Twitter">
            <a:extLst>
              <a:ext uri="{FF2B5EF4-FFF2-40B4-BE49-F238E27FC236}">
                <a16:creationId xmlns:a16="http://schemas.microsoft.com/office/drawing/2014/main" id="{FA9D499F-7A66-4BE9-A542-6621FF0C2C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947" y="3276023"/>
            <a:ext cx="1220354" cy="1220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GS Water Resources (@USGS_Water) | Twitter">
            <a:extLst>
              <a:ext uri="{FF2B5EF4-FFF2-40B4-BE49-F238E27FC236}">
                <a16:creationId xmlns:a16="http://schemas.microsoft.com/office/drawing/2014/main" id="{9E5CC635-660D-43AF-8A0B-E9E135B455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0420" y="167086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USGS Water Resources (@USGS_Water) | Twitter">
            <a:extLst>
              <a:ext uri="{FF2B5EF4-FFF2-40B4-BE49-F238E27FC236}">
                <a16:creationId xmlns:a16="http://schemas.microsoft.com/office/drawing/2014/main" id="{18974F1E-B6EE-4397-9794-7AAD4B3488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0420" y="292867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6" descr="USGS Water Resources (@USGS_Water) | Twitter">
            <a:extLst>
              <a:ext uri="{FF2B5EF4-FFF2-40B4-BE49-F238E27FC236}">
                <a16:creationId xmlns:a16="http://schemas.microsoft.com/office/drawing/2014/main" id="{B6CD5999-991B-42E2-91DE-52E670E0A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8797" y="409025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USGS Water Resources (@USGS_Water) | Twitter">
            <a:extLst>
              <a:ext uri="{FF2B5EF4-FFF2-40B4-BE49-F238E27FC236}">
                <a16:creationId xmlns:a16="http://schemas.microsoft.com/office/drawing/2014/main" id="{9A814934-F691-4BBA-B763-3794C374A8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0420" y="5240129"/>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14" name="Arrow: Left-Right 113">
            <a:extLst>
              <a:ext uri="{FF2B5EF4-FFF2-40B4-BE49-F238E27FC236}">
                <a16:creationId xmlns:a16="http://schemas.microsoft.com/office/drawing/2014/main" id="{99B759FE-8443-468C-9E88-3C37C2CD3CC5}"/>
              </a:ext>
            </a:extLst>
          </p:cNvPr>
          <p:cNvSpPr/>
          <p:nvPr/>
        </p:nvSpPr>
        <p:spPr>
          <a:xfrm>
            <a:off x="5077135" y="3429001"/>
            <a:ext cx="2542865" cy="1010962"/>
          </a:xfrm>
          <a:prstGeom prst="leftRightArrow">
            <a:avLst/>
          </a:prstGeom>
          <a:solidFill>
            <a:schemeClr val="bg1">
              <a:lumMod val="9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Cooperative Agreement</a:t>
            </a:r>
          </a:p>
        </p:txBody>
      </p:sp>
      <p:cxnSp>
        <p:nvCxnSpPr>
          <p:cNvPr id="117" name="Connector: Elbow 116">
            <a:extLst>
              <a:ext uri="{FF2B5EF4-FFF2-40B4-BE49-F238E27FC236}">
                <a16:creationId xmlns:a16="http://schemas.microsoft.com/office/drawing/2014/main" id="{CFE5CDB7-0433-406A-8CF9-18F14009796D}"/>
              </a:ext>
            </a:extLst>
          </p:cNvPr>
          <p:cNvCxnSpPr>
            <a:stCxn id="1030" idx="1"/>
            <a:endCxn id="1028" idx="3"/>
          </p:cNvCxnSpPr>
          <p:nvPr/>
        </p:nvCxnSpPr>
        <p:spPr>
          <a:xfrm rot="10800000" flipV="1">
            <a:off x="8993303" y="2089966"/>
            <a:ext cx="1047119" cy="1796234"/>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C1B24C2A-4BEB-42D6-AB0A-0D23B0AD5F49}"/>
              </a:ext>
            </a:extLst>
          </p:cNvPr>
          <p:cNvCxnSpPr>
            <a:cxnSpLocks/>
            <a:stCxn id="121" idx="1"/>
          </p:cNvCxnSpPr>
          <p:nvPr/>
        </p:nvCxnSpPr>
        <p:spPr>
          <a:xfrm rot="10800000">
            <a:off x="9525000" y="3886202"/>
            <a:ext cx="515420" cy="1773029"/>
          </a:xfrm>
          <a:prstGeom prst="bentConnector2">
            <a:avLst/>
          </a:prstGeom>
          <a:ln w="3175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5A83284-4568-4FA7-B67B-D3DFD7B7EAFE}"/>
              </a:ext>
            </a:extLst>
          </p:cNvPr>
          <p:cNvCxnSpPr>
            <a:cxnSpLocks/>
            <a:stCxn id="120" idx="1"/>
          </p:cNvCxnSpPr>
          <p:nvPr/>
        </p:nvCxnSpPr>
        <p:spPr>
          <a:xfrm flipH="1">
            <a:off x="9524999" y="4509353"/>
            <a:ext cx="46379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B20EE3B2-1C44-42B3-8559-A090752AF721}"/>
              </a:ext>
            </a:extLst>
          </p:cNvPr>
          <p:cNvCxnSpPr>
            <a:stCxn id="119" idx="1"/>
          </p:cNvCxnSpPr>
          <p:nvPr/>
        </p:nvCxnSpPr>
        <p:spPr>
          <a:xfrm flipH="1">
            <a:off x="9525000" y="3347770"/>
            <a:ext cx="515421" cy="503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C3A5BD-8ED0-4A18-9E7E-0DE0F932BB8E}"/>
              </a:ext>
            </a:extLst>
          </p:cNvPr>
          <p:cNvSpPr txBox="1"/>
          <p:nvPr/>
        </p:nvSpPr>
        <p:spPr>
          <a:xfrm>
            <a:off x="9220200" y="6172201"/>
            <a:ext cx="2057400" cy="369332"/>
          </a:xfrm>
          <a:prstGeom prst="rect">
            <a:avLst/>
          </a:prstGeom>
          <a:noFill/>
        </p:spPr>
        <p:txBody>
          <a:bodyPr wrap="square" rtlCol="0">
            <a:spAutoFit/>
          </a:bodyPr>
          <a:lstStyle/>
          <a:p>
            <a:pPr algn="ctr"/>
            <a:r>
              <a:rPr lang="en-US" dirty="0"/>
              <a:t>Science Centers</a:t>
            </a:r>
          </a:p>
        </p:txBody>
      </p:sp>
      <p:sp>
        <p:nvSpPr>
          <p:cNvPr id="31" name="Freeform 29">
            <a:extLst>
              <a:ext uri="{FF2B5EF4-FFF2-40B4-BE49-F238E27FC236}">
                <a16:creationId xmlns:a16="http://schemas.microsoft.com/office/drawing/2014/main" id="{8F4E3E26-B1B8-4B97-A6A6-9529477C1D08}"/>
              </a:ext>
            </a:extLst>
          </p:cNvPr>
          <p:cNvSpPr>
            <a:spLocks noChangeAspect="1"/>
          </p:cNvSpPr>
          <p:nvPr/>
        </p:nvSpPr>
        <p:spPr bwMode="auto">
          <a:xfrm>
            <a:off x="1600200" y="1785878"/>
            <a:ext cx="512812" cy="1060642"/>
          </a:xfrm>
          <a:custGeom>
            <a:avLst/>
            <a:gdLst>
              <a:gd name="T0" fmla="*/ 8352 w 1359"/>
              <a:gd name="T1" fmla="*/ 365590 h 2380"/>
              <a:gd name="T2" fmla="*/ 55124 w 1359"/>
              <a:gd name="T3" fmla="*/ 252582 h 2380"/>
              <a:gd name="T4" fmla="*/ 40759 w 1359"/>
              <a:gd name="T5" fmla="*/ 208801 h 2380"/>
              <a:gd name="T6" fmla="*/ 117933 w 1359"/>
              <a:gd name="T7" fmla="*/ 142195 h 2380"/>
              <a:gd name="T8" fmla="*/ 134303 w 1359"/>
              <a:gd name="T9" fmla="*/ 92426 h 2380"/>
              <a:gd name="T10" fmla="*/ 77508 w 1359"/>
              <a:gd name="T11" fmla="*/ 21703 h 2380"/>
              <a:gd name="T12" fmla="*/ 381194 w 1359"/>
              <a:gd name="T13" fmla="*/ 0 h 2380"/>
              <a:gd name="T14" fmla="*/ 387876 w 1359"/>
              <a:gd name="T15" fmla="*/ 53510 h 2380"/>
              <a:gd name="T16" fmla="*/ 419614 w 1359"/>
              <a:gd name="T17" fmla="*/ 118994 h 2380"/>
              <a:gd name="T18" fmla="*/ 445005 w 1359"/>
              <a:gd name="T19" fmla="*/ 458390 h 2380"/>
              <a:gd name="T20" fmla="*/ 439659 w 1359"/>
              <a:gd name="T21" fmla="*/ 528739 h 2380"/>
              <a:gd name="T22" fmla="*/ 454025 w 1359"/>
              <a:gd name="T23" fmla="*/ 569901 h 2380"/>
              <a:gd name="T24" fmla="*/ 436318 w 1359"/>
              <a:gd name="T25" fmla="*/ 646237 h 2380"/>
              <a:gd name="T26" fmla="*/ 412598 w 1359"/>
              <a:gd name="T27" fmla="*/ 681037 h 2380"/>
              <a:gd name="T28" fmla="*/ 400571 w 1359"/>
              <a:gd name="T29" fmla="*/ 735296 h 2380"/>
              <a:gd name="T30" fmla="*/ 414269 w 1359"/>
              <a:gd name="T31" fmla="*/ 754005 h 2380"/>
              <a:gd name="T32" fmla="*/ 402576 w 1359"/>
              <a:gd name="T33" fmla="*/ 785064 h 2380"/>
              <a:gd name="T34" fmla="*/ 408255 w 1359"/>
              <a:gd name="T35" fmla="*/ 797786 h 2380"/>
              <a:gd name="T36" fmla="*/ 371839 w 1359"/>
              <a:gd name="T37" fmla="*/ 812754 h 2380"/>
              <a:gd name="T38" fmla="*/ 364824 w 1359"/>
              <a:gd name="T39" fmla="*/ 869632 h 2380"/>
              <a:gd name="T40" fmla="*/ 313040 w 1359"/>
              <a:gd name="T41" fmla="*/ 850548 h 2380"/>
              <a:gd name="T42" fmla="*/ 285645 w 1359"/>
              <a:gd name="T43" fmla="*/ 890587 h 2380"/>
              <a:gd name="T44" fmla="*/ 270611 w 1359"/>
              <a:gd name="T45" fmla="*/ 887593 h 2380"/>
              <a:gd name="T46" fmla="*/ 251902 w 1359"/>
              <a:gd name="T47" fmla="*/ 850548 h 2380"/>
              <a:gd name="T48" fmla="*/ 223505 w 1359"/>
              <a:gd name="T49" fmla="*/ 764109 h 2380"/>
              <a:gd name="T50" fmla="*/ 155017 w 1359"/>
              <a:gd name="T51" fmla="*/ 717708 h 2380"/>
              <a:gd name="T52" fmla="*/ 141987 w 1359"/>
              <a:gd name="T53" fmla="*/ 672431 h 2380"/>
              <a:gd name="T54" fmla="*/ 163369 w 1359"/>
              <a:gd name="T55" fmla="*/ 603953 h 2380"/>
              <a:gd name="T56" fmla="*/ 145328 w 1359"/>
              <a:gd name="T57" fmla="*/ 589733 h 2380"/>
              <a:gd name="T58" fmla="*/ 100226 w 1359"/>
              <a:gd name="T59" fmla="*/ 590482 h 2380"/>
              <a:gd name="T60" fmla="*/ 91874 w 1359"/>
              <a:gd name="T61" fmla="*/ 546701 h 2380"/>
              <a:gd name="T62" fmla="*/ 17707 w 1359"/>
              <a:gd name="T63" fmla="*/ 462132 h 2380"/>
              <a:gd name="T64" fmla="*/ 0 w 1359"/>
              <a:gd name="T65" fmla="*/ 392532 h 2380"/>
              <a:gd name="T66" fmla="*/ 8352 w 1359"/>
              <a:gd name="T67" fmla="*/ 365590 h 2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59" h="2380">
                <a:moveTo>
                  <a:pt x="25" y="977"/>
                </a:moveTo>
                <a:lnTo>
                  <a:pt x="165" y="675"/>
                </a:lnTo>
                <a:lnTo>
                  <a:pt x="122" y="558"/>
                </a:lnTo>
                <a:lnTo>
                  <a:pt x="353" y="380"/>
                </a:lnTo>
                <a:lnTo>
                  <a:pt x="402" y="247"/>
                </a:lnTo>
                <a:lnTo>
                  <a:pt x="232" y="58"/>
                </a:lnTo>
                <a:lnTo>
                  <a:pt x="1141" y="0"/>
                </a:lnTo>
                <a:lnTo>
                  <a:pt x="1161" y="143"/>
                </a:lnTo>
                <a:lnTo>
                  <a:pt x="1256" y="318"/>
                </a:lnTo>
                <a:lnTo>
                  <a:pt x="1332" y="1225"/>
                </a:lnTo>
                <a:lnTo>
                  <a:pt x="1316" y="1413"/>
                </a:lnTo>
                <a:lnTo>
                  <a:pt x="1359" y="1523"/>
                </a:lnTo>
                <a:lnTo>
                  <a:pt x="1306" y="1727"/>
                </a:lnTo>
                <a:lnTo>
                  <a:pt x="1235" y="1820"/>
                </a:lnTo>
                <a:lnTo>
                  <a:pt x="1199" y="1965"/>
                </a:lnTo>
                <a:lnTo>
                  <a:pt x="1240" y="2015"/>
                </a:lnTo>
                <a:lnTo>
                  <a:pt x="1205" y="2098"/>
                </a:lnTo>
                <a:lnTo>
                  <a:pt x="1222" y="2132"/>
                </a:lnTo>
                <a:lnTo>
                  <a:pt x="1113" y="2172"/>
                </a:lnTo>
                <a:lnTo>
                  <a:pt x="1092" y="2324"/>
                </a:lnTo>
                <a:lnTo>
                  <a:pt x="937" y="2273"/>
                </a:lnTo>
                <a:lnTo>
                  <a:pt x="855" y="2380"/>
                </a:lnTo>
                <a:lnTo>
                  <a:pt x="810" y="2372"/>
                </a:lnTo>
                <a:lnTo>
                  <a:pt x="754" y="2273"/>
                </a:lnTo>
                <a:lnTo>
                  <a:pt x="669" y="2042"/>
                </a:lnTo>
                <a:lnTo>
                  <a:pt x="464" y="1918"/>
                </a:lnTo>
                <a:lnTo>
                  <a:pt x="425" y="1797"/>
                </a:lnTo>
                <a:lnTo>
                  <a:pt x="489" y="1614"/>
                </a:lnTo>
                <a:lnTo>
                  <a:pt x="435" y="1576"/>
                </a:lnTo>
                <a:lnTo>
                  <a:pt x="300" y="1578"/>
                </a:lnTo>
                <a:lnTo>
                  <a:pt x="275" y="1461"/>
                </a:lnTo>
                <a:lnTo>
                  <a:pt x="53" y="1235"/>
                </a:lnTo>
                <a:lnTo>
                  <a:pt x="0" y="1049"/>
                </a:lnTo>
                <a:lnTo>
                  <a:pt x="25" y="977"/>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dirty="0"/>
              <a:t>IL</a:t>
            </a:r>
          </a:p>
        </p:txBody>
      </p:sp>
      <p:sp>
        <p:nvSpPr>
          <p:cNvPr id="76" name="Freeform 77">
            <a:extLst>
              <a:ext uri="{FF2B5EF4-FFF2-40B4-BE49-F238E27FC236}">
                <a16:creationId xmlns:a16="http://schemas.microsoft.com/office/drawing/2014/main" id="{CFB457A9-4EFC-4FEA-B3C2-E5F6E19D1EF5}"/>
              </a:ext>
            </a:extLst>
          </p:cNvPr>
          <p:cNvSpPr>
            <a:spLocks noChangeAspect="1"/>
          </p:cNvSpPr>
          <p:nvPr/>
        </p:nvSpPr>
        <p:spPr bwMode="auto">
          <a:xfrm>
            <a:off x="2337429" y="2485269"/>
            <a:ext cx="778188" cy="591766"/>
          </a:xfrm>
          <a:custGeom>
            <a:avLst/>
            <a:gdLst>
              <a:gd name="T0" fmla="*/ 1332 w 2069"/>
              <a:gd name="T1" fmla="*/ 47677 h 1334"/>
              <a:gd name="T2" fmla="*/ 14985 w 2069"/>
              <a:gd name="T3" fmla="*/ 76358 h 1334"/>
              <a:gd name="T4" fmla="*/ 5994 w 2069"/>
              <a:gd name="T5" fmla="*/ 104667 h 1334"/>
              <a:gd name="T6" fmla="*/ 13986 w 2069"/>
              <a:gd name="T7" fmla="*/ 173203 h 1334"/>
              <a:gd name="T8" fmla="*/ 46287 w 2069"/>
              <a:gd name="T9" fmla="*/ 271537 h 1334"/>
              <a:gd name="T10" fmla="*/ 46953 w 2069"/>
              <a:gd name="T11" fmla="*/ 301708 h 1334"/>
              <a:gd name="T12" fmla="*/ 68598 w 2069"/>
              <a:gd name="T13" fmla="*/ 347523 h 1334"/>
              <a:gd name="T14" fmla="*/ 78588 w 2069"/>
              <a:gd name="T15" fmla="*/ 422391 h 1334"/>
              <a:gd name="T16" fmla="*/ 73260 w 2069"/>
              <a:gd name="T17" fmla="*/ 445112 h 1334"/>
              <a:gd name="T18" fmla="*/ 85914 w 2069"/>
              <a:gd name="T19" fmla="*/ 469696 h 1334"/>
              <a:gd name="T20" fmla="*/ 531133 w 2069"/>
              <a:gd name="T21" fmla="*/ 458522 h 1334"/>
              <a:gd name="T22" fmla="*/ 563434 w 2069"/>
              <a:gd name="T23" fmla="*/ 496887 h 1334"/>
              <a:gd name="T24" fmla="*/ 610054 w 2069"/>
              <a:gd name="T25" fmla="*/ 384398 h 1334"/>
              <a:gd name="T26" fmla="*/ 595735 w 2069"/>
              <a:gd name="T27" fmla="*/ 340818 h 1334"/>
              <a:gd name="T28" fmla="*/ 672658 w 2069"/>
              <a:gd name="T29" fmla="*/ 274517 h 1334"/>
              <a:gd name="T30" fmla="*/ 688975 w 2069"/>
              <a:gd name="T31" fmla="*/ 224977 h 1334"/>
              <a:gd name="T32" fmla="*/ 632365 w 2069"/>
              <a:gd name="T33" fmla="*/ 154579 h 1334"/>
              <a:gd name="T34" fmla="*/ 574756 w 2069"/>
              <a:gd name="T35" fmla="*/ 80083 h 1334"/>
              <a:gd name="T36" fmla="*/ 563434 w 2069"/>
              <a:gd name="T37" fmla="*/ 0 h 1334"/>
              <a:gd name="T38" fmla="*/ 15984 w 2069"/>
              <a:gd name="T39" fmla="*/ 11919 h 1334"/>
              <a:gd name="T40" fmla="*/ 0 w 2069"/>
              <a:gd name="T41" fmla="*/ 10429 h 1334"/>
              <a:gd name="T42" fmla="*/ 1332 w 2069"/>
              <a:gd name="T43" fmla="*/ 47677 h 13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69" h="1334">
                <a:moveTo>
                  <a:pt x="4" y="128"/>
                </a:moveTo>
                <a:lnTo>
                  <a:pt x="45" y="205"/>
                </a:lnTo>
                <a:lnTo>
                  <a:pt x="18" y="281"/>
                </a:lnTo>
                <a:lnTo>
                  <a:pt x="42" y="465"/>
                </a:lnTo>
                <a:lnTo>
                  <a:pt x="139" y="729"/>
                </a:lnTo>
                <a:lnTo>
                  <a:pt x="141" y="810"/>
                </a:lnTo>
                <a:lnTo>
                  <a:pt x="206" y="933"/>
                </a:lnTo>
                <a:lnTo>
                  <a:pt x="236" y="1134"/>
                </a:lnTo>
                <a:lnTo>
                  <a:pt x="220" y="1195"/>
                </a:lnTo>
                <a:lnTo>
                  <a:pt x="258" y="1261"/>
                </a:lnTo>
                <a:lnTo>
                  <a:pt x="1595" y="1231"/>
                </a:lnTo>
                <a:lnTo>
                  <a:pt x="1692" y="1334"/>
                </a:lnTo>
                <a:lnTo>
                  <a:pt x="1832" y="1032"/>
                </a:lnTo>
                <a:lnTo>
                  <a:pt x="1789" y="915"/>
                </a:lnTo>
                <a:lnTo>
                  <a:pt x="2020" y="737"/>
                </a:lnTo>
                <a:lnTo>
                  <a:pt x="2069" y="604"/>
                </a:lnTo>
                <a:lnTo>
                  <a:pt x="1899" y="415"/>
                </a:lnTo>
                <a:lnTo>
                  <a:pt x="1726" y="215"/>
                </a:lnTo>
                <a:lnTo>
                  <a:pt x="1692" y="0"/>
                </a:lnTo>
                <a:lnTo>
                  <a:pt x="48" y="32"/>
                </a:lnTo>
                <a:lnTo>
                  <a:pt x="0" y="28"/>
                </a:lnTo>
                <a:lnTo>
                  <a:pt x="4" y="128"/>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dirty="0"/>
              <a:t>IA</a:t>
            </a:r>
          </a:p>
        </p:txBody>
      </p:sp>
      <p:sp>
        <p:nvSpPr>
          <p:cNvPr id="66" name="Freeform 65">
            <a:extLst>
              <a:ext uri="{FF2B5EF4-FFF2-40B4-BE49-F238E27FC236}">
                <a16:creationId xmlns:a16="http://schemas.microsoft.com/office/drawing/2014/main" id="{A1A5B637-12D0-49FC-AD37-45740F1418EA}"/>
              </a:ext>
            </a:extLst>
          </p:cNvPr>
          <p:cNvSpPr>
            <a:spLocks noChangeAspect="1"/>
          </p:cNvSpPr>
          <p:nvPr/>
        </p:nvSpPr>
        <p:spPr bwMode="auto">
          <a:xfrm>
            <a:off x="1600207" y="3216673"/>
            <a:ext cx="855289" cy="1094674"/>
          </a:xfrm>
          <a:custGeom>
            <a:avLst/>
            <a:gdLst>
              <a:gd name="T0" fmla="*/ 4703 w 2254"/>
              <a:gd name="T1" fmla="*/ 175186 h 2445"/>
              <a:gd name="T2" fmla="*/ 34603 w 2254"/>
              <a:gd name="T3" fmla="*/ 281200 h 2445"/>
              <a:gd name="T4" fmla="*/ 38635 w 2254"/>
              <a:gd name="T5" fmla="*/ 418417 h 2445"/>
              <a:gd name="T6" fmla="*/ 59464 w 2254"/>
              <a:gd name="T7" fmla="*/ 528190 h 2445"/>
              <a:gd name="T8" fmla="*/ 31916 w 2254"/>
              <a:gd name="T9" fmla="*/ 584956 h 2445"/>
              <a:gd name="T10" fmla="*/ 71222 w 2254"/>
              <a:gd name="T11" fmla="*/ 626685 h 2445"/>
              <a:gd name="T12" fmla="*/ 68870 w 2254"/>
              <a:gd name="T13" fmla="*/ 919163 h 2445"/>
              <a:gd name="T14" fmla="*/ 621177 w 2254"/>
              <a:gd name="T15" fmla="*/ 907133 h 2445"/>
              <a:gd name="T16" fmla="*/ 612106 w 2254"/>
              <a:gd name="T17" fmla="*/ 849991 h 2445"/>
              <a:gd name="T18" fmla="*/ 552979 w 2254"/>
              <a:gd name="T19" fmla="*/ 799239 h 2445"/>
              <a:gd name="T20" fmla="*/ 523751 w 2254"/>
              <a:gd name="T21" fmla="*/ 763902 h 2445"/>
              <a:gd name="T22" fmla="*/ 448497 w 2254"/>
              <a:gd name="T23" fmla="*/ 712022 h 2445"/>
              <a:gd name="T24" fmla="*/ 451185 w 2254"/>
              <a:gd name="T25" fmla="*/ 627061 h 2445"/>
              <a:gd name="T26" fmla="*/ 434051 w 2254"/>
              <a:gd name="T27" fmla="*/ 572174 h 2445"/>
              <a:gd name="T28" fmla="*/ 495531 w 2254"/>
              <a:gd name="T29" fmla="*/ 490220 h 2445"/>
              <a:gd name="T30" fmla="*/ 492171 w 2254"/>
              <a:gd name="T31" fmla="*/ 409018 h 2445"/>
              <a:gd name="T32" fmla="*/ 593965 w 2254"/>
              <a:gd name="T33" fmla="*/ 325560 h 2445"/>
              <a:gd name="T34" fmla="*/ 617818 w 2254"/>
              <a:gd name="T35" fmla="*/ 277817 h 2445"/>
              <a:gd name="T36" fmla="*/ 757238 w 2254"/>
              <a:gd name="T37" fmla="*/ 196990 h 2445"/>
              <a:gd name="T38" fmla="*/ 694751 w 2254"/>
              <a:gd name="T39" fmla="*/ 166540 h 2445"/>
              <a:gd name="T40" fmla="*/ 640662 w 2254"/>
              <a:gd name="T41" fmla="*/ 172555 h 2445"/>
              <a:gd name="T42" fmla="*/ 628232 w 2254"/>
              <a:gd name="T43" fmla="*/ 149998 h 2445"/>
              <a:gd name="T44" fmla="*/ 526774 w 2254"/>
              <a:gd name="T45" fmla="*/ 147743 h 2445"/>
              <a:gd name="T46" fmla="*/ 460592 w 2254"/>
              <a:gd name="T47" fmla="*/ 125563 h 2445"/>
              <a:gd name="T48" fmla="*/ 320163 w 2254"/>
              <a:gd name="T49" fmla="*/ 111277 h 2445"/>
              <a:gd name="T50" fmla="*/ 298998 w 2254"/>
              <a:gd name="T51" fmla="*/ 82330 h 2445"/>
              <a:gd name="T52" fmla="*/ 243230 w 2254"/>
              <a:gd name="T53" fmla="*/ 57518 h 2445"/>
              <a:gd name="T54" fmla="*/ 232815 w 2254"/>
              <a:gd name="T55" fmla="*/ 0 h 2445"/>
              <a:gd name="T56" fmla="*/ 197876 w 2254"/>
              <a:gd name="T57" fmla="*/ 0 h 2445"/>
              <a:gd name="T58" fmla="*/ 197876 w 2254"/>
              <a:gd name="T59" fmla="*/ 42105 h 2445"/>
              <a:gd name="T60" fmla="*/ 0 w 2254"/>
              <a:gd name="T61" fmla="*/ 42105 h 2445"/>
              <a:gd name="T62" fmla="*/ 4703 w 2254"/>
              <a:gd name="T63" fmla="*/ 175186 h 24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54" h="2445">
                <a:moveTo>
                  <a:pt x="14" y="466"/>
                </a:moveTo>
                <a:lnTo>
                  <a:pt x="103" y="748"/>
                </a:lnTo>
                <a:lnTo>
                  <a:pt x="115" y="1113"/>
                </a:lnTo>
                <a:lnTo>
                  <a:pt x="177" y="1405"/>
                </a:lnTo>
                <a:lnTo>
                  <a:pt x="95" y="1556"/>
                </a:lnTo>
                <a:lnTo>
                  <a:pt x="212" y="1667"/>
                </a:lnTo>
                <a:lnTo>
                  <a:pt x="205" y="2445"/>
                </a:lnTo>
                <a:lnTo>
                  <a:pt x="1849" y="2413"/>
                </a:lnTo>
                <a:lnTo>
                  <a:pt x="1822" y="2261"/>
                </a:lnTo>
                <a:lnTo>
                  <a:pt x="1646" y="2126"/>
                </a:lnTo>
                <a:lnTo>
                  <a:pt x="1559" y="2032"/>
                </a:lnTo>
                <a:lnTo>
                  <a:pt x="1335" y="1894"/>
                </a:lnTo>
                <a:lnTo>
                  <a:pt x="1343" y="1668"/>
                </a:lnTo>
                <a:lnTo>
                  <a:pt x="1292" y="1522"/>
                </a:lnTo>
                <a:lnTo>
                  <a:pt x="1475" y="1304"/>
                </a:lnTo>
                <a:lnTo>
                  <a:pt x="1465" y="1088"/>
                </a:lnTo>
                <a:lnTo>
                  <a:pt x="1768" y="866"/>
                </a:lnTo>
                <a:lnTo>
                  <a:pt x="1839" y="739"/>
                </a:lnTo>
                <a:lnTo>
                  <a:pt x="2254" y="524"/>
                </a:lnTo>
                <a:lnTo>
                  <a:pt x="2068" y="443"/>
                </a:lnTo>
                <a:lnTo>
                  <a:pt x="1907" y="459"/>
                </a:lnTo>
                <a:lnTo>
                  <a:pt x="1870" y="399"/>
                </a:lnTo>
                <a:lnTo>
                  <a:pt x="1568" y="393"/>
                </a:lnTo>
                <a:lnTo>
                  <a:pt x="1371" y="334"/>
                </a:lnTo>
                <a:lnTo>
                  <a:pt x="953" y="296"/>
                </a:lnTo>
                <a:lnTo>
                  <a:pt x="890" y="219"/>
                </a:lnTo>
                <a:lnTo>
                  <a:pt x="724" y="153"/>
                </a:lnTo>
                <a:lnTo>
                  <a:pt x="693" y="0"/>
                </a:lnTo>
                <a:lnTo>
                  <a:pt x="589" y="0"/>
                </a:lnTo>
                <a:lnTo>
                  <a:pt x="589" y="112"/>
                </a:lnTo>
                <a:lnTo>
                  <a:pt x="0" y="112"/>
                </a:lnTo>
                <a:lnTo>
                  <a:pt x="14" y="466"/>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r>
              <a:rPr lang="en-US" dirty="0"/>
              <a:t>MN</a:t>
            </a:r>
          </a:p>
        </p:txBody>
      </p:sp>
      <p:sp>
        <p:nvSpPr>
          <p:cNvPr id="26" name="Freeform 23">
            <a:extLst>
              <a:ext uri="{FF2B5EF4-FFF2-40B4-BE49-F238E27FC236}">
                <a16:creationId xmlns:a16="http://schemas.microsoft.com/office/drawing/2014/main" id="{1AC7FF8C-C0BE-48CE-B760-EDFCD727EFB5}"/>
              </a:ext>
            </a:extLst>
          </p:cNvPr>
          <p:cNvSpPr>
            <a:spLocks noChangeAspect="1"/>
          </p:cNvSpPr>
          <p:nvPr/>
        </p:nvSpPr>
        <p:spPr bwMode="auto">
          <a:xfrm>
            <a:off x="2476009" y="4153354"/>
            <a:ext cx="778745" cy="777102"/>
          </a:xfrm>
          <a:custGeom>
            <a:avLst/>
            <a:gdLst>
              <a:gd name="T0" fmla="*/ 46531 w 2300"/>
              <a:gd name="T1" fmla="*/ 106287 h 1947"/>
              <a:gd name="T2" fmla="*/ 70299 w 2300"/>
              <a:gd name="T3" fmla="*/ 127619 h 1947"/>
              <a:gd name="T4" fmla="*/ 83689 w 2300"/>
              <a:gd name="T5" fmla="*/ 122754 h 1947"/>
              <a:gd name="T6" fmla="*/ 98418 w 2300"/>
              <a:gd name="T7" fmla="*/ 148203 h 1947"/>
              <a:gd name="T8" fmla="*/ 85697 w 2300"/>
              <a:gd name="T9" fmla="*/ 148203 h 1947"/>
              <a:gd name="T10" fmla="*/ 71638 w 2300"/>
              <a:gd name="T11" fmla="*/ 181137 h 1947"/>
              <a:gd name="T12" fmla="*/ 106117 w 2300"/>
              <a:gd name="T13" fmla="*/ 235028 h 1947"/>
              <a:gd name="T14" fmla="*/ 131559 w 2300"/>
              <a:gd name="T15" fmla="*/ 242888 h 1947"/>
              <a:gd name="T16" fmla="*/ 128211 w 2300"/>
              <a:gd name="T17" fmla="*/ 583080 h 1947"/>
              <a:gd name="T18" fmla="*/ 130889 w 2300"/>
              <a:gd name="T19" fmla="*/ 665415 h 1947"/>
              <a:gd name="T20" fmla="*/ 643065 w 2300"/>
              <a:gd name="T21" fmla="*/ 647825 h 1947"/>
              <a:gd name="T22" fmla="*/ 648421 w 2300"/>
              <a:gd name="T23" fmla="*/ 697975 h 1947"/>
              <a:gd name="T24" fmla="*/ 628336 w 2300"/>
              <a:gd name="T25" fmla="*/ 728663 h 1947"/>
              <a:gd name="T26" fmla="*/ 706668 w 2300"/>
              <a:gd name="T27" fmla="*/ 724921 h 1947"/>
              <a:gd name="T28" fmla="*/ 719389 w 2300"/>
              <a:gd name="T29" fmla="*/ 697975 h 1947"/>
              <a:gd name="T30" fmla="*/ 720728 w 2300"/>
              <a:gd name="T31" fmla="*/ 665415 h 1947"/>
              <a:gd name="T32" fmla="*/ 739140 w 2300"/>
              <a:gd name="T33" fmla="*/ 642960 h 1947"/>
              <a:gd name="T34" fmla="*/ 745165 w 2300"/>
              <a:gd name="T35" fmla="*/ 619382 h 1947"/>
              <a:gd name="T36" fmla="*/ 764916 w 2300"/>
              <a:gd name="T37" fmla="*/ 615640 h 1947"/>
              <a:gd name="T38" fmla="*/ 769937 w 2300"/>
              <a:gd name="T39" fmla="*/ 567362 h 1947"/>
              <a:gd name="T40" fmla="*/ 742822 w 2300"/>
              <a:gd name="T41" fmla="*/ 560625 h 1947"/>
              <a:gd name="T42" fmla="*/ 724076 w 2300"/>
              <a:gd name="T43" fmla="*/ 523574 h 1947"/>
              <a:gd name="T44" fmla="*/ 695621 w 2300"/>
              <a:gd name="T45" fmla="*/ 437123 h 1947"/>
              <a:gd name="T46" fmla="*/ 664489 w 2300"/>
              <a:gd name="T47" fmla="*/ 424024 h 1947"/>
              <a:gd name="T48" fmla="*/ 626997 w 2300"/>
              <a:gd name="T49" fmla="*/ 390716 h 1947"/>
              <a:gd name="T50" fmla="*/ 613941 w 2300"/>
              <a:gd name="T51" fmla="*/ 345432 h 1947"/>
              <a:gd name="T52" fmla="*/ 635365 w 2300"/>
              <a:gd name="T53" fmla="*/ 276944 h 1947"/>
              <a:gd name="T54" fmla="*/ 617289 w 2300"/>
              <a:gd name="T55" fmla="*/ 262723 h 1947"/>
              <a:gd name="T56" fmla="*/ 572097 w 2300"/>
              <a:gd name="T57" fmla="*/ 263471 h 1947"/>
              <a:gd name="T58" fmla="*/ 563728 w 2300"/>
              <a:gd name="T59" fmla="*/ 219684 h 1947"/>
              <a:gd name="T60" fmla="*/ 489412 w 2300"/>
              <a:gd name="T61" fmla="*/ 135104 h 1947"/>
              <a:gd name="T62" fmla="*/ 471670 w 2300"/>
              <a:gd name="T63" fmla="*/ 65494 h 1947"/>
              <a:gd name="T64" fmla="*/ 480039 w 2300"/>
              <a:gd name="T65" fmla="*/ 38548 h 1947"/>
              <a:gd name="T66" fmla="*/ 447568 w 2300"/>
              <a:gd name="T67" fmla="*/ 0 h 1947"/>
              <a:gd name="T68" fmla="*/ 0 w 2300"/>
              <a:gd name="T69" fmla="*/ 11227 h 1947"/>
              <a:gd name="T70" fmla="*/ 46531 w 2300"/>
              <a:gd name="T71" fmla="*/ 106287 h 19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00" h="1947">
                <a:moveTo>
                  <a:pt x="139" y="284"/>
                </a:moveTo>
                <a:lnTo>
                  <a:pt x="210" y="341"/>
                </a:lnTo>
                <a:lnTo>
                  <a:pt x="250" y="328"/>
                </a:lnTo>
                <a:lnTo>
                  <a:pt x="294" y="396"/>
                </a:lnTo>
                <a:lnTo>
                  <a:pt x="256" y="396"/>
                </a:lnTo>
                <a:lnTo>
                  <a:pt x="214" y="484"/>
                </a:lnTo>
                <a:lnTo>
                  <a:pt x="317" y="628"/>
                </a:lnTo>
                <a:lnTo>
                  <a:pt x="393" y="649"/>
                </a:lnTo>
                <a:lnTo>
                  <a:pt x="383" y="1558"/>
                </a:lnTo>
                <a:lnTo>
                  <a:pt x="391" y="1778"/>
                </a:lnTo>
                <a:lnTo>
                  <a:pt x="1921" y="1731"/>
                </a:lnTo>
                <a:lnTo>
                  <a:pt x="1937" y="1865"/>
                </a:lnTo>
                <a:lnTo>
                  <a:pt x="1877" y="1947"/>
                </a:lnTo>
                <a:lnTo>
                  <a:pt x="2111" y="1937"/>
                </a:lnTo>
                <a:lnTo>
                  <a:pt x="2149" y="1865"/>
                </a:lnTo>
                <a:lnTo>
                  <a:pt x="2153" y="1778"/>
                </a:lnTo>
                <a:lnTo>
                  <a:pt x="2208" y="1718"/>
                </a:lnTo>
                <a:lnTo>
                  <a:pt x="2226" y="1655"/>
                </a:lnTo>
                <a:lnTo>
                  <a:pt x="2285" y="1645"/>
                </a:lnTo>
                <a:lnTo>
                  <a:pt x="2300" y="1516"/>
                </a:lnTo>
                <a:lnTo>
                  <a:pt x="2219" y="1498"/>
                </a:lnTo>
                <a:lnTo>
                  <a:pt x="2163" y="1399"/>
                </a:lnTo>
                <a:lnTo>
                  <a:pt x="2078" y="1168"/>
                </a:lnTo>
                <a:lnTo>
                  <a:pt x="1985" y="1133"/>
                </a:lnTo>
                <a:lnTo>
                  <a:pt x="1873" y="1044"/>
                </a:lnTo>
                <a:lnTo>
                  <a:pt x="1834" y="923"/>
                </a:lnTo>
                <a:lnTo>
                  <a:pt x="1898" y="740"/>
                </a:lnTo>
                <a:lnTo>
                  <a:pt x="1844" y="702"/>
                </a:lnTo>
                <a:lnTo>
                  <a:pt x="1709" y="704"/>
                </a:lnTo>
                <a:lnTo>
                  <a:pt x="1684" y="587"/>
                </a:lnTo>
                <a:lnTo>
                  <a:pt x="1462" y="361"/>
                </a:lnTo>
                <a:lnTo>
                  <a:pt x="1409" y="175"/>
                </a:lnTo>
                <a:lnTo>
                  <a:pt x="1434" y="103"/>
                </a:lnTo>
                <a:lnTo>
                  <a:pt x="1337" y="0"/>
                </a:lnTo>
                <a:lnTo>
                  <a:pt x="0" y="30"/>
                </a:lnTo>
                <a:lnTo>
                  <a:pt x="139" y="284"/>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dirty="0"/>
              <a:t>MO</a:t>
            </a:r>
          </a:p>
        </p:txBody>
      </p:sp>
      <p:sp>
        <p:nvSpPr>
          <p:cNvPr id="63" name="Freeform 62">
            <a:extLst>
              <a:ext uri="{FF2B5EF4-FFF2-40B4-BE49-F238E27FC236}">
                <a16:creationId xmlns:a16="http://schemas.microsoft.com/office/drawing/2014/main" id="{F3982376-6F41-485F-B004-DE05FBCAE692}"/>
              </a:ext>
            </a:extLst>
          </p:cNvPr>
          <p:cNvSpPr>
            <a:spLocks noChangeAspect="1"/>
          </p:cNvSpPr>
          <p:nvPr/>
        </p:nvSpPr>
        <p:spPr bwMode="auto">
          <a:xfrm>
            <a:off x="1600207" y="4876801"/>
            <a:ext cx="858875" cy="614455"/>
          </a:xfrm>
          <a:custGeom>
            <a:avLst/>
            <a:gdLst>
              <a:gd name="T0" fmla="*/ 39407 w 2277"/>
              <a:gd name="T1" fmla="*/ 0 h 1393"/>
              <a:gd name="T2" fmla="*/ 701302 w 2277"/>
              <a:gd name="T3" fmla="*/ 37038 h 1393"/>
              <a:gd name="T4" fmla="*/ 705978 w 2277"/>
              <a:gd name="T5" fmla="*/ 168152 h 1393"/>
              <a:gd name="T6" fmla="*/ 735699 w 2277"/>
              <a:gd name="T7" fmla="*/ 272599 h 1393"/>
              <a:gd name="T8" fmla="*/ 739707 w 2277"/>
              <a:gd name="T9" fmla="*/ 407787 h 1393"/>
              <a:gd name="T10" fmla="*/ 760412 w 2277"/>
              <a:gd name="T11" fmla="*/ 515938 h 1393"/>
              <a:gd name="T12" fmla="*/ 359000 w 2277"/>
              <a:gd name="T13" fmla="*/ 502234 h 1393"/>
              <a:gd name="T14" fmla="*/ 0 w 2277"/>
              <a:gd name="T15" fmla="*/ 473715 h 1393"/>
              <a:gd name="T16" fmla="*/ 39407 w 2277"/>
              <a:gd name="T17" fmla="*/ 0 h 13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7" h="1393">
                <a:moveTo>
                  <a:pt x="118" y="0"/>
                </a:moveTo>
                <a:lnTo>
                  <a:pt x="2100" y="100"/>
                </a:lnTo>
                <a:lnTo>
                  <a:pt x="2114" y="454"/>
                </a:lnTo>
                <a:lnTo>
                  <a:pt x="2203" y="736"/>
                </a:lnTo>
                <a:lnTo>
                  <a:pt x="2215" y="1101"/>
                </a:lnTo>
                <a:lnTo>
                  <a:pt x="2277" y="1393"/>
                </a:lnTo>
                <a:lnTo>
                  <a:pt x="1075" y="1356"/>
                </a:lnTo>
                <a:lnTo>
                  <a:pt x="0" y="1279"/>
                </a:lnTo>
                <a:lnTo>
                  <a:pt x="118" y="0"/>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dirty="0"/>
              <a:t>ND</a:t>
            </a:r>
          </a:p>
        </p:txBody>
      </p:sp>
      <p:sp>
        <p:nvSpPr>
          <p:cNvPr id="80" name="Freeform 83">
            <a:extLst>
              <a:ext uri="{FF2B5EF4-FFF2-40B4-BE49-F238E27FC236}">
                <a16:creationId xmlns:a16="http://schemas.microsoft.com/office/drawing/2014/main" id="{88DFD072-2AF5-41D4-A450-1D1B9B8AD7EA}"/>
              </a:ext>
            </a:extLst>
          </p:cNvPr>
          <p:cNvSpPr>
            <a:spLocks noChangeAspect="1"/>
          </p:cNvSpPr>
          <p:nvPr/>
        </p:nvSpPr>
        <p:spPr bwMode="auto">
          <a:xfrm>
            <a:off x="2437788" y="5714999"/>
            <a:ext cx="690328" cy="835658"/>
          </a:xfrm>
          <a:custGeom>
            <a:avLst/>
            <a:gdLst>
              <a:gd name="T0" fmla="*/ 16996 w 1834"/>
              <a:gd name="T1" fmla="*/ 267109 h 1873"/>
              <a:gd name="T2" fmla="*/ 14330 w 1834"/>
              <a:gd name="T3" fmla="*/ 351774 h 1873"/>
              <a:gd name="T4" fmla="*/ 88979 w 1834"/>
              <a:gd name="T5" fmla="*/ 403472 h 1873"/>
              <a:gd name="T6" fmla="*/ 117972 w 1834"/>
              <a:gd name="T7" fmla="*/ 438687 h 1873"/>
              <a:gd name="T8" fmla="*/ 176625 w 1834"/>
              <a:gd name="T9" fmla="*/ 489262 h 1873"/>
              <a:gd name="T10" fmla="*/ 185623 w 1834"/>
              <a:gd name="T11" fmla="*/ 546205 h 1873"/>
              <a:gd name="T12" fmla="*/ 196953 w 1834"/>
              <a:gd name="T13" fmla="*/ 626750 h 1873"/>
              <a:gd name="T14" fmla="*/ 254606 w 1834"/>
              <a:gd name="T15" fmla="*/ 701675 h 1873"/>
              <a:gd name="T16" fmla="*/ 557534 w 1834"/>
              <a:gd name="T17" fmla="*/ 679947 h 1873"/>
              <a:gd name="T18" fmla="*/ 540205 w 1834"/>
              <a:gd name="T19" fmla="*/ 572054 h 1873"/>
              <a:gd name="T20" fmla="*/ 567532 w 1834"/>
              <a:gd name="T21" fmla="*/ 408717 h 1873"/>
              <a:gd name="T22" fmla="*/ 566199 w 1834"/>
              <a:gd name="T23" fmla="*/ 363387 h 1873"/>
              <a:gd name="T24" fmla="*/ 611188 w 1834"/>
              <a:gd name="T25" fmla="*/ 234891 h 1873"/>
              <a:gd name="T26" fmla="*/ 599191 w 1834"/>
              <a:gd name="T27" fmla="*/ 230395 h 1873"/>
              <a:gd name="T28" fmla="*/ 571864 w 1834"/>
              <a:gd name="T29" fmla="*/ 303447 h 1873"/>
              <a:gd name="T30" fmla="*/ 547203 w 1834"/>
              <a:gd name="T31" fmla="*/ 307943 h 1873"/>
              <a:gd name="T32" fmla="*/ 536206 w 1834"/>
              <a:gd name="T33" fmla="*/ 339786 h 1873"/>
              <a:gd name="T34" fmla="*/ 510545 w 1834"/>
              <a:gd name="T35" fmla="*/ 361140 h 1873"/>
              <a:gd name="T36" fmla="*/ 529207 w 1834"/>
              <a:gd name="T37" fmla="*/ 292583 h 1873"/>
              <a:gd name="T38" fmla="*/ 547203 w 1834"/>
              <a:gd name="T39" fmla="*/ 266734 h 1873"/>
              <a:gd name="T40" fmla="*/ 515211 w 1834"/>
              <a:gd name="T41" fmla="*/ 169331 h 1873"/>
              <a:gd name="T42" fmla="*/ 492216 w 1834"/>
              <a:gd name="T43" fmla="*/ 161839 h 1873"/>
              <a:gd name="T44" fmla="*/ 483552 w 1834"/>
              <a:gd name="T45" fmla="*/ 138986 h 1873"/>
              <a:gd name="T46" fmla="*/ 246941 w 1834"/>
              <a:gd name="T47" fmla="*/ 56943 h 1873"/>
              <a:gd name="T48" fmla="*/ 218281 w 1834"/>
              <a:gd name="T49" fmla="*/ 41584 h 1873"/>
              <a:gd name="T50" fmla="*/ 200952 w 1834"/>
              <a:gd name="T51" fmla="*/ 56194 h 1873"/>
              <a:gd name="T52" fmla="*/ 194954 w 1834"/>
              <a:gd name="T53" fmla="*/ 52448 h 1873"/>
              <a:gd name="T54" fmla="*/ 204951 w 1834"/>
              <a:gd name="T55" fmla="*/ 23601 h 1873"/>
              <a:gd name="T56" fmla="*/ 210283 w 1834"/>
              <a:gd name="T57" fmla="*/ 3746 h 1873"/>
              <a:gd name="T58" fmla="*/ 201952 w 1834"/>
              <a:gd name="T59" fmla="*/ 0 h 1873"/>
              <a:gd name="T60" fmla="*/ 105308 w 1834"/>
              <a:gd name="T61" fmla="*/ 45704 h 1873"/>
              <a:gd name="T62" fmla="*/ 94977 w 1834"/>
              <a:gd name="T63" fmla="*/ 46079 h 1873"/>
              <a:gd name="T64" fmla="*/ 75649 w 1834"/>
              <a:gd name="T65" fmla="*/ 36339 h 1873"/>
              <a:gd name="T66" fmla="*/ 57653 w 1834"/>
              <a:gd name="T67" fmla="*/ 49825 h 1873"/>
              <a:gd name="T68" fmla="*/ 60985 w 1834"/>
              <a:gd name="T69" fmla="*/ 130745 h 1873"/>
              <a:gd name="T70" fmla="*/ 0 w 1834"/>
              <a:gd name="T71" fmla="*/ 212413 h 1873"/>
              <a:gd name="T72" fmla="*/ 16996 w 1834"/>
              <a:gd name="T73" fmla="*/ 267109 h 1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34" h="1873">
                <a:moveTo>
                  <a:pt x="51" y="713"/>
                </a:moveTo>
                <a:lnTo>
                  <a:pt x="43" y="939"/>
                </a:lnTo>
                <a:lnTo>
                  <a:pt x="267" y="1077"/>
                </a:lnTo>
                <a:lnTo>
                  <a:pt x="354" y="1171"/>
                </a:lnTo>
                <a:lnTo>
                  <a:pt x="530" y="1306"/>
                </a:lnTo>
                <a:lnTo>
                  <a:pt x="557" y="1458"/>
                </a:lnTo>
                <a:lnTo>
                  <a:pt x="591" y="1673"/>
                </a:lnTo>
                <a:lnTo>
                  <a:pt x="764" y="1873"/>
                </a:lnTo>
                <a:lnTo>
                  <a:pt x="1673" y="1815"/>
                </a:lnTo>
                <a:lnTo>
                  <a:pt x="1621" y="1527"/>
                </a:lnTo>
                <a:lnTo>
                  <a:pt x="1703" y="1091"/>
                </a:lnTo>
                <a:lnTo>
                  <a:pt x="1699" y="970"/>
                </a:lnTo>
                <a:lnTo>
                  <a:pt x="1834" y="627"/>
                </a:lnTo>
                <a:lnTo>
                  <a:pt x="1798" y="615"/>
                </a:lnTo>
                <a:lnTo>
                  <a:pt x="1716" y="810"/>
                </a:lnTo>
                <a:lnTo>
                  <a:pt x="1642" y="822"/>
                </a:lnTo>
                <a:lnTo>
                  <a:pt x="1609" y="907"/>
                </a:lnTo>
                <a:lnTo>
                  <a:pt x="1532" y="964"/>
                </a:lnTo>
                <a:lnTo>
                  <a:pt x="1588" y="781"/>
                </a:lnTo>
                <a:lnTo>
                  <a:pt x="1642" y="712"/>
                </a:lnTo>
                <a:lnTo>
                  <a:pt x="1546" y="452"/>
                </a:lnTo>
                <a:lnTo>
                  <a:pt x="1477" y="432"/>
                </a:lnTo>
                <a:lnTo>
                  <a:pt x="1451" y="371"/>
                </a:lnTo>
                <a:lnTo>
                  <a:pt x="741" y="152"/>
                </a:lnTo>
                <a:lnTo>
                  <a:pt x="655" y="111"/>
                </a:lnTo>
                <a:lnTo>
                  <a:pt x="603" y="150"/>
                </a:lnTo>
                <a:lnTo>
                  <a:pt x="585" y="140"/>
                </a:lnTo>
                <a:lnTo>
                  <a:pt x="615" y="63"/>
                </a:lnTo>
                <a:lnTo>
                  <a:pt x="631" y="10"/>
                </a:lnTo>
                <a:lnTo>
                  <a:pt x="606" y="0"/>
                </a:lnTo>
                <a:lnTo>
                  <a:pt x="316" y="122"/>
                </a:lnTo>
                <a:lnTo>
                  <a:pt x="285" y="123"/>
                </a:lnTo>
                <a:lnTo>
                  <a:pt x="227" y="97"/>
                </a:lnTo>
                <a:lnTo>
                  <a:pt x="173" y="133"/>
                </a:lnTo>
                <a:lnTo>
                  <a:pt x="183" y="349"/>
                </a:lnTo>
                <a:lnTo>
                  <a:pt x="0" y="567"/>
                </a:lnTo>
                <a:lnTo>
                  <a:pt x="51" y="713"/>
                </a:lnTo>
                <a:close/>
              </a:path>
            </a:pathLst>
          </a:custGeom>
          <a:gradFill rotWithShape="1">
            <a:gsLst>
              <a:gs pos="0">
                <a:srgbClr val="91E3E3"/>
              </a:gs>
              <a:gs pos="100000">
                <a:srgbClr val="33CCCC"/>
              </a:gs>
            </a:gsLst>
            <a:lin ang="18900000" scaled="1"/>
          </a:gradFill>
          <a:ln w="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dirty="0"/>
              <a:t>WI</a:t>
            </a:r>
          </a:p>
        </p:txBody>
      </p:sp>
      <p:sp>
        <p:nvSpPr>
          <p:cNvPr id="27" name="TextBox 26">
            <a:extLst>
              <a:ext uri="{FF2B5EF4-FFF2-40B4-BE49-F238E27FC236}">
                <a16:creationId xmlns:a16="http://schemas.microsoft.com/office/drawing/2014/main" id="{3F4E8B89-216E-486C-AB26-3EC57799C2E6}"/>
              </a:ext>
            </a:extLst>
          </p:cNvPr>
          <p:cNvSpPr txBox="1"/>
          <p:nvPr/>
        </p:nvSpPr>
        <p:spPr>
          <a:xfrm>
            <a:off x="34558" y="3578929"/>
            <a:ext cx="1483116" cy="646331"/>
          </a:xfrm>
          <a:prstGeom prst="rect">
            <a:avLst/>
          </a:prstGeom>
          <a:noFill/>
        </p:spPr>
        <p:txBody>
          <a:bodyPr wrap="square" rtlCol="0">
            <a:spAutoFit/>
          </a:bodyPr>
          <a:lstStyle/>
          <a:p>
            <a:pPr algn="ctr"/>
            <a:r>
              <a:rPr lang="en-US" dirty="0"/>
              <a:t>State</a:t>
            </a:r>
            <a:br>
              <a:rPr lang="en-US" dirty="0"/>
            </a:br>
            <a:r>
              <a:rPr lang="en-US" dirty="0"/>
              <a:t>Sponsors</a:t>
            </a:r>
          </a:p>
        </p:txBody>
      </p:sp>
      <p:pic>
        <p:nvPicPr>
          <p:cNvPr id="1026" name="Picture 2" descr="Federal Highway Administration | Intelligent Transportation Society of  Georgia">
            <a:extLst>
              <a:ext uri="{FF2B5EF4-FFF2-40B4-BE49-F238E27FC236}">
                <a16:creationId xmlns:a16="http://schemas.microsoft.com/office/drawing/2014/main" id="{68EE50AB-8DCE-4216-BC59-496313E3E0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8454" y="1854068"/>
            <a:ext cx="1032537" cy="10325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7A38279-C050-4263-9F6F-667E0972461F}"/>
              </a:ext>
            </a:extLst>
          </p:cNvPr>
          <p:cNvCxnSpPr>
            <a:cxnSpLocks/>
          </p:cNvCxnSpPr>
          <p:nvPr/>
        </p:nvCxnSpPr>
        <p:spPr>
          <a:xfrm flipH="1">
            <a:off x="4543734" y="2875573"/>
            <a:ext cx="557273" cy="781017"/>
          </a:xfrm>
          <a:prstGeom prst="straightConnector1">
            <a:avLst/>
          </a:prstGeom>
          <a:ln w="349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67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9356-E1FE-46B3-B6C2-48F1175C1995}"/>
              </a:ext>
            </a:extLst>
          </p:cNvPr>
          <p:cNvSpPr>
            <a:spLocks noGrp="1"/>
          </p:cNvSpPr>
          <p:nvPr>
            <p:ph type="title"/>
          </p:nvPr>
        </p:nvSpPr>
        <p:spPr/>
        <p:txBody>
          <a:bodyPr/>
          <a:lstStyle/>
          <a:p>
            <a:r>
              <a:rPr lang="en-US" dirty="0"/>
              <a:t>Roles &amp; Responsibilities</a:t>
            </a:r>
          </a:p>
        </p:txBody>
      </p:sp>
      <p:graphicFrame>
        <p:nvGraphicFramePr>
          <p:cNvPr id="6" name="Table 6">
            <a:extLst>
              <a:ext uri="{FF2B5EF4-FFF2-40B4-BE49-F238E27FC236}">
                <a16:creationId xmlns:a16="http://schemas.microsoft.com/office/drawing/2014/main" id="{1D3437A5-A230-4A0B-880F-A41B01467A6C}"/>
              </a:ext>
            </a:extLst>
          </p:cNvPr>
          <p:cNvGraphicFramePr>
            <a:graphicFrameLocks noGrp="1"/>
          </p:cNvGraphicFramePr>
          <p:nvPr>
            <p:ph idx="1"/>
            <p:extLst>
              <p:ext uri="{D42A27DB-BD31-4B8C-83A1-F6EECF244321}">
                <p14:modId xmlns:p14="http://schemas.microsoft.com/office/powerpoint/2010/main" val="754789377"/>
              </p:ext>
            </p:extLst>
          </p:nvPr>
        </p:nvGraphicFramePr>
        <p:xfrm>
          <a:off x="685800" y="1524000"/>
          <a:ext cx="10820400" cy="522732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1370114622"/>
                    </a:ext>
                  </a:extLst>
                </a:gridCol>
                <a:gridCol w="1202268">
                  <a:extLst>
                    <a:ext uri="{9D8B030D-6E8A-4147-A177-3AD203B41FA5}">
                      <a16:colId xmlns:a16="http://schemas.microsoft.com/office/drawing/2014/main" val="1123678872"/>
                    </a:ext>
                  </a:extLst>
                </a:gridCol>
                <a:gridCol w="1603022">
                  <a:extLst>
                    <a:ext uri="{9D8B030D-6E8A-4147-A177-3AD203B41FA5}">
                      <a16:colId xmlns:a16="http://schemas.microsoft.com/office/drawing/2014/main" val="856506008"/>
                    </a:ext>
                  </a:extLst>
                </a:gridCol>
                <a:gridCol w="1252360">
                  <a:extLst>
                    <a:ext uri="{9D8B030D-6E8A-4147-A177-3AD203B41FA5}">
                      <a16:colId xmlns:a16="http://schemas.microsoft.com/office/drawing/2014/main" val="1150394970"/>
                    </a:ext>
                  </a:extLst>
                </a:gridCol>
                <a:gridCol w="1352550">
                  <a:extLst>
                    <a:ext uri="{9D8B030D-6E8A-4147-A177-3AD203B41FA5}">
                      <a16:colId xmlns:a16="http://schemas.microsoft.com/office/drawing/2014/main" val="2297127632"/>
                    </a:ext>
                  </a:extLst>
                </a:gridCol>
              </a:tblGrid>
              <a:tr h="370840">
                <a:tc>
                  <a:txBody>
                    <a:bodyPr/>
                    <a:lstStyle/>
                    <a:p>
                      <a:pPr algn="ctr"/>
                      <a:r>
                        <a:rPr lang="en-US" dirty="0"/>
                        <a:t>Role</a:t>
                      </a:r>
                    </a:p>
                  </a:txBody>
                  <a:tcPr anchor="b"/>
                </a:tc>
                <a:tc>
                  <a:txBody>
                    <a:bodyPr/>
                    <a:lstStyle/>
                    <a:p>
                      <a:pPr algn="ctr"/>
                      <a:r>
                        <a:rPr lang="en-US" dirty="0"/>
                        <a:t>Lead State</a:t>
                      </a:r>
                    </a:p>
                  </a:txBody>
                  <a:tcPr anchor="b"/>
                </a:tc>
                <a:tc>
                  <a:txBody>
                    <a:bodyPr/>
                    <a:lstStyle/>
                    <a:p>
                      <a:pPr algn="ctr"/>
                      <a:r>
                        <a:rPr lang="en-US" dirty="0"/>
                        <a:t>Sponsor States</a:t>
                      </a:r>
                    </a:p>
                  </a:txBody>
                  <a:tcPr anchor="b"/>
                </a:tc>
                <a:tc>
                  <a:txBody>
                    <a:bodyPr/>
                    <a:lstStyle/>
                    <a:p>
                      <a:pPr algn="ctr"/>
                      <a:r>
                        <a:rPr lang="en-US" dirty="0"/>
                        <a:t>USGS</a:t>
                      </a:r>
                    </a:p>
                  </a:txBody>
                  <a:tcPr anchor="b"/>
                </a:tc>
                <a:tc>
                  <a:txBody>
                    <a:bodyPr/>
                    <a:lstStyle/>
                    <a:p>
                      <a:pPr algn="ctr"/>
                      <a:r>
                        <a:rPr lang="en-US" dirty="0"/>
                        <a:t>Friends</a:t>
                      </a:r>
                    </a:p>
                  </a:txBody>
                  <a:tcPr anchor="b"/>
                </a:tc>
                <a:extLst>
                  <a:ext uri="{0D108BD9-81ED-4DB2-BD59-A6C34878D82A}">
                    <a16:rowId xmlns:a16="http://schemas.microsoft.com/office/drawing/2014/main" val="1572072864"/>
                  </a:ext>
                </a:extLst>
              </a:tr>
              <a:tr h="370840">
                <a:tc>
                  <a:txBody>
                    <a:bodyPr/>
                    <a:lstStyle/>
                    <a:p>
                      <a:r>
                        <a:rPr lang="en-US" sz="2000" dirty="0"/>
                        <a:t>Define Scope of Work</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a:p>
                  </a:txBody>
                  <a:tcPr/>
                </a:tc>
                <a:extLst>
                  <a:ext uri="{0D108BD9-81ED-4DB2-BD59-A6C34878D82A}">
                    <a16:rowId xmlns:a16="http://schemas.microsoft.com/office/drawing/2014/main" val="2487083419"/>
                  </a:ext>
                </a:extLst>
              </a:tr>
              <a:tr h="370840">
                <a:tc>
                  <a:txBody>
                    <a:bodyPr/>
                    <a:lstStyle/>
                    <a:p>
                      <a:pPr lvl="1"/>
                      <a:r>
                        <a:rPr lang="en-US" sz="2000" dirty="0"/>
                        <a:t>Develop Proposal</a:t>
                      </a:r>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a:p>
                  </a:txBody>
                  <a:tcPr/>
                </a:tc>
                <a:extLst>
                  <a:ext uri="{0D108BD9-81ED-4DB2-BD59-A6C34878D82A}">
                    <a16:rowId xmlns:a16="http://schemas.microsoft.com/office/drawing/2014/main" val="3336273314"/>
                  </a:ext>
                </a:extLst>
              </a:tr>
              <a:tr h="370840">
                <a:tc>
                  <a:txBody>
                    <a:bodyPr/>
                    <a:lstStyle/>
                    <a:p>
                      <a:pPr lvl="1"/>
                      <a:r>
                        <a:rPr lang="en-US" sz="2000" dirty="0"/>
                        <a:t>Review Proposal</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pPr algn="ctr"/>
                      <a:endParaRPr lang="en-US" sz="2000" dirty="0"/>
                    </a:p>
                  </a:txBody>
                  <a:tcPr/>
                </a:tc>
                <a:tc>
                  <a:txBody>
                    <a:bodyPr/>
                    <a:lstStyle/>
                    <a:p>
                      <a:pPr algn="ctr"/>
                      <a:endParaRPr lang="en-US" sz="2000"/>
                    </a:p>
                  </a:txBody>
                  <a:tcPr/>
                </a:tc>
                <a:extLst>
                  <a:ext uri="{0D108BD9-81ED-4DB2-BD59-A6C34878D82A}">
                    <a16:rowId xmlns:a16="http://schemas.microsoft.com/office/drawing/2014/main" val="2653623367"/>
                  </a:ext>
                </a:extLst>
              </a:tr>
              <a:tr h="370840">
                <a:tc>
                  <a:txBody>
                    <a:bodyPr/>
                    <a:lstStyle/>
                    <a:p>
                      <a:r>
                        <a:rPr lang="en-US" sz="2000" dirty="0"/>
                        <a:t>Perform Research</a:t>
                      </a:r>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extLst>
                  <a:ext uri="{0D108BD9-81ED-4DB2-BD59-A6C34878D82A}">
                    <a16:rowId xmlns:a16="http://schemas.microsoft.com/office/drawing/2014/main" val="1030902467"/>
                  </a:ext>
                </a:extLst>
              </a:tr>
              <a:tr h="370840">
                <a:tc>
                  <a:txBody>
                    <a:bodyPr/>
                    <a:lstStyle/>
                    <a:p>
                      <a:r>
                        <a:rPr lang="en-US" sz="2000" dirty="0"/>
                        <a:t>Review Work Products</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tc>
                  <a:txBody>
                    <a:bodyPr/>
                    <a:lstStyle/>
                    <a:p>
                      <a:pPr algn="ctr"/>
                      <a:r>
                        <a:rPr lang="en-US" sz="2000" dirty="0"/>
                        <a:t>(</a:t>
                      </a:r>
                      <a:r>
                        <a:rPr lang="en-US" sz="2000" dirty="0">
                          <a:sym typeface="Wingdings" panose="05000000000000000000" pitchFamily="2" charset="2"/>
                        </a:rPr>
                        <a:t>)</a:t>
                      </a:r>
                      <a:endParaRPr lang="en-US" sz="2000" dirty="0"/>
                    </a:p>
                  </a:txBody>
                  <a:tcPr/>
                </a:tc>
                <a:extLst>
                  <a:ext uri="{0D108BD9-81ED-4DB2-BD59-A6C34878D82A}">
                    <a16:rowId xmlns:a16="http://schemas.microsoft.com/office/drawing/2014/main" val="1655099913"/>
                  </a:ext>
                </a:extLst>
              </a:tr>
              <a:tr h="370840">
                <a:tc>
                  <a:txBody>
                    <a:bodyPr/>
                    <a:lstStyle/>
                    <a:p>
                      <a:r>
                        <a:rPr lang="en-US" sz="2000" dirty="0"/>
                        <a:t>Use the Research Findings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extLst>
                  <a:ext uri="{0D108BD9-81ED-4DB2-BD59-A6C34878D82A}">
                    <a16:rowId xmlns:a16="http://schemas.microsoft.com/office/drawing/2014/main" val="2050104620"/>
                  </a:ext>
                </a:extLst>
              </a:tr>
              <a:tr h="182880">
                <a:tc>
                  <a:txBody>
                    <a:bodyPr/>
                    <a:lstStyle/>
                    <a:p>
                      <a:endParaRPr lang="en-US" sz="900" dirty="0"/>
                    </a:p>
                  </a:txBody>
                  <a:tcPr/>
                </a:tc>
                <a:tc>
                  <a:txBody>
                    <a:bodyPr/>
                    <a:lstStyle/>
                    <a:p>
                      <a:pPr algn="ctr"/>
                      <a:endParaRPr lang="en-US" sz="900" dirty="0"/>
                    </a:p>
                  </a:txBody>
                  <a:tcPr/>
                </a:tc>
                <a:tc>
                  <a:txBody>
                    <a:bodyPr/>
                    <a:lstStyle/>
                    <a:p>
                      <a:pPr algn="ctr"/>
                      <a:endParaRPr lang="en-US" sz="900" dirty="0"/>
                    </a:p>
                  </a:txBody>
                  <a:tcPr/>
                </a:tc>
                <a:tc>
                  <a:txBody>
                    <a:bodyPr/>
                    <a:lstStyle/>
                    <a:p>
                      <a:pPr algn="ctr"/>
                      <a:endParaRPr lang="en-US" sz="900" dirty="0"/>
                    </a:p>
                  </a:txBody>
                  <a:tcPr/>
                </a:tc>
                <a:tc>
                  <a:txBody>
                    <a:bodyPr/>
                    <a:lstStyle/>
                    <a:p>
                      <a:pPr algn="ctr"/>
                      <a:endParaRPr lang="en-US" sz="900" dirty="0"/>
                    </a:p>
                  </a:txBody>
                  <a:tcPr/>
                </a:tc>
                <a:extLst>
                  <a:ext uri="{0D108BD9-81ED-4DB2-BD59-A6C34878D82A}">
                    <a16:rowId xmlns:a16="http://schemas.microsoft.com/office/drawing/2014/main" val="4280102212"/>
                  </a:ext>
                </a:extLst>
              </a:tr>
              <a:tr h="370840">
                <a:tc>
                  <a:txBody>
                    <a:bodyPr/>
                    <a:lstStyle/>
                    <a:p>
                      <a:r>
                        <a:rPr lang="en-US" sz="2000" dirty="0"/>
                        <a:t>Fund the Work</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extLst>
                  <a:ext uri="{0D108BD9-81ED-4DB2-BD59-A6C34878D82A}">
                    <a16:rowId xmlns:a16="http://schemas.microsoft.com/office/drawing/2014/main" val="261036425"/>
                  </a:ext>
                </a:extLst>
              </a:tr>
              <a:tr h="370840">
                <a:tc>
                  <a:txBody>
                    <a:bodyPr/>
                    <a:lstStyle/>
                    <a:p>
                      <a:r>
                        <a:rPr lang="en-US" sz="2000" dirty="0"/>
                        <a:t>Convene Meetings</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extLst>
                  <a:ext uri="{0D108BD9-81ED-4DB2-BD59-A6C34878D82A}">
                    <a16:rowId xmlns:a16="http://schemas.microsoft.com/office/drawing/2014/main" val="3746262615"/>
                  </a:ext>
                </a:extLst>
              </a:tr>
              <a:tr h="370840">
                <a:tc>
                  <a:txBody>
                    <a:bodyPr/>
                    <a:lstStyle/>
                    <a:p>
                      <a:r>
                        <a:rPr lang="en-US" sz="2000" dirty="0"/>
                        <a:t>Administer Cooperative Agreement</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extLst>
                  <a:ext uri="{0D108BD9-81ED-4DB2-BD59-A6C34878D82A}">
                    <a16:rowId xmlns:a16="http://schemas.microsoft.com/office/drawing/2014/main" val="3379319317"/>
                  </a:ext>
                </a:extLst>
              </a:tr>
              <a:tr h="370840">
                <a:tc>
                  <a:txBody>
                    <a:bodyPr/>
                    <a:lstStyle/>
                    <a:p>
                      <a:r>
                        <a:rPr lang="en-US" sz="2000" dirty="0"/>
                        <a:t>Fiscal Accountability</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extLst>
                  <a:ext uri="{0D108BD9-81ED-4DB2-BD59-A6C34878D82A}">
                    <a16:rowId xmlns:a16="http://schemas.microsoft.com/office/drawing/2014/main" val="2233290178"/>
                  </a:ext>
                </a:extLst>
              </a:tr>
              <a:tr h="370840">
                <a:tc>
                  <a:txBody>
                    <a:bodyPr/>
                    <a:lstStyle/>
                    <a:p>
                      <a:r>
                        <a:rPr lang="en-US" sz="2000" dirty="0"/>
                        <a:t>Report to FHWA</a:t>
                      </a:r>
                    </a:p>
                  </a:txBody>
                  <a:tcPr/>
                </a:tc>
                <a:tc>
                  <a:txBody>
                    <a:bodyPr/>
                    <a:lstStyle/>
                    <a:p>
                      <a:pPr algn="ctr"/>
                      <a:r>
                        <a:rPr lang="en-US" sz="2000" dirty="0">
                          <a:sym typeface="Wingdings" panose="05000000000000000000" pitchFamily="2" charset="2"/>
                        </a:rPr>
                        <a:t></a:t>
                      </a:r>
                      <a:endParaRPr lang="en-US" sz="2000" dirty="0"/>
                    </a:p>
                  </a:txBody>
                  <a:tcPr/>
                </a:tc>
                <a:tc>
                  <a:txBody>
                    <a:bodyPr/>
                    <a:lstStyle/>
                    <a:p>
                      <a:pPr algn="ctr"/>
                      <a:endParaRPr lang="en-US" sz="2000" dirty="0"/>
                    </a:p>
                  </a:txBody>
                  <a:tcPr/>
                </a:tc>
                <a:tc>
                  <a:txBody>
                    <a:bodyPr/>
                    <a:lstStyle/>
                    <a:p>
                      <a:pPr algn="ctr"/>
                      <a:r>
                        <a:rPr lang="en-US" sz="2000" dirty="0"/>
                        <a:t>(</a:t>
                      </a:r>
                      <a:r>
                        <a:rPr lang="en-US" sz="2000" dirty="0">
                          <a:sym typeface="Wingdings" panose="05000000000000000000" pitchFamily="2" charset="2"/>
                        </a:rPr>
                        <a:t>)</a:t>
                      </a:r>
                      <a:endParaRPr lang="en-US" sz="2000" dirty="0"/>
                    </a:p>
                  </a:txBody>
                  <a:tcPr/>
                </a:tc>
                <a:tc>
                  <a:txBody>
                    <a:bodyPr/>
                    <a:lstStyle/>
                    <a:p>
                      <a:pPr algn="ctr"/>
                      <a:endParaRPr lang="en-US" sz="2000" dirty="0"/>
                    </a:p>
                  </a:txBody>
                  <a:tcPr/>
                </a:tc>
                <a:extLst>
                  <a:ext uri="{0D108BD9-81ED-4DB2-BD59-A6C34878D82A}">
                    <a16:rowId xmlns:a16="http://schemas.microsoft.com/office/drawing/2014/main" val="3259186563"/>
                  </a:ext>
                </a:extLst>
              </a:tr>
            </a:tbl>
          </a:graphicData>
        </a:graphic>
      </p:graphicFrame>
    </p:spTree>
    <p:extLst>
      <p:ext uri="{BB962C8B-B14F-4D97-AF65-F5344CB8AC3E}">
        <p14:creationId xmlns:p14="http://schemas.microsoft.com/office/powerpoint/2010/main" val="190402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3063-05B9-4453-BA6A-597A6B35A47F}"/>
              </a:ext>
            </a:extLst>
          </p:cNvPr>
          <p:cNvSpPr>
            <a:spLocks noGrp="1"/>
          </p:cNvSpPr>
          <p:nvPr>
            <p:ph type="title"/>
          </p:nvPr>
        </p:nvSpPr>
        <p:spPr/>
        <p:txBody>
          <a:bodyPr/>
          <a:lstStyle/>
          <a:p>
            <a:r>
              <a:rPr lang="en-US" dirty="0"/>
              <a:t>Cooperative Agreement Funding</a:t>
            </a:r>
          </a:p>
        </p:txBody>
      </p:sp>
      <p:graphicFrame>
        <p:nvGraphicFramePr>
          <p:cNvPr id="4" name="Table 4">
            <a:extLst>
              <a:ext uri="{FF2B5EF4-FFF2-40B4-BE49-F238E27FC236}">
                <a16:creationId xmlns:a16="http://schemas.microsoft.com/office/drawing/2014/main" id="{76B5D7CE-46FA-465E-BF93-FA19E78C1F85}"/>
              </a:ext>
            </a:extLst>
          </p:cNvPr>
          <p:cNvGraphicFramePr>
            <a:graphicFrameLocks noGrp="1"/>
          </p:cNvGraphicFramePr>
          <p:nvPr>
            <p:ph idx="1"/>
            <p:extLst>
              <p:ext uri="{D42A27DB-BD31-4B8C-83A1-F6EECF244321}">
                <p14:modId xmlns:p14="http://schemas.microsoft.com/office/powerpoint/2010/main" val="2355372851"/>
              </p:ext>
            </p:extLst>
          </p:nvPr>
        </p:nvGraphicFramePr>
        <p:xfrm>
          <a:off x="609600" y="1600200"/>
          <a:ext cx="10972801" cy="1828800"/>
        </p:xfrm>
        <a:graphic>
          <a:graphicData uri="http://schemas.openxmlformats.org/drawingml/2006/table">
            <a:tbl>
              <a:tblPr firstRow="1" bandRow="1">
                <a:tableStyleId>{5C22544A-7EE6-4342-B048-85BDC9FD1C3A}</a:tableStyleId>
              </a:tblPr>
              <a:tblGrid>
                <a:gridCol w="3798277">
                  <a:extLst>
                    <a:ext uri="{9D8B030D-6E8A-4147-A177-3AD203B41FA5}">
                      <a16:colId xmlns:a16="http://schemas.microsoft.com/office/drawing/2014/main" val="3476962903"/>
                    </a:ext>
                  </a:extLst>
                </a:gridCol>
                <a:gridCol w="3587262">
                  <a:extLst>
                    <a:ext uri="{9D8B030D-6E8A-4147-A177-3AD203B41FA5}">
                      <a16:colId xmlns:a16="http://schemas.microsoft.com/office/drawing/2014/main" val="2144585271"/>
                    </a:ext>
                  </a:extLst>
                </a:gridCol>
                <a:gridCol w="3587262">
                  <a:extLst>
                    <a:ext uri="{9D8B030D-6E8A-4147-A177-3AD203B41FA5}">
                      <a16:colId xmlns:a16="http://schemas.microsoft.com/office/drawing/2014/main" val="3503886728"/>
                    </a:ext>
                  </a:extLst>
                </a:gridCol>
              </a:tblGrid>
              <a:tr h="370840">
                <a:tc>
                  <a:txBody>
                    <a:bodyPr/>
                    <a:lstStyle/>
                    <a:p>
                      <a:pPr algn="ctr"/>
                      <a:r>
                        <a:rPr lang="en-US" sz="2400" dirty="0"/>
                        <a:t>Source</a:t>
                      </a:r>
                    </a:p>
                  </a:txBody>
                  <a:tcPr marL="92728" marR="92728"/>
                </a:tc>
                <a:tc>
                  <a:txBody>
                    <a:bodyPr/>
                    <a:lstStyle/>
                    <a:p>
                      <a:pPr algn="ctr"/>
                      <a:r>
                        <a:rPr lang="en-US" sz="2400" dirty="0"/>
                        <a:t>$/Agency/Year</a:t>
                      </a:r>
                    </a:p>
                  </a:txBody>
                  <a:tcPr marL="92728" marR="92728"/>
                </a:tc>
                <a:tc>
                  <a:txBody>
                    <a:bodyPr/>
                    <a:lstStyle/>
                    <a:p>
                      <a:pPr algn="ctr"/>
                      <a:r>
                        <a:rPr lang="en-US" sz="2400" dirty="0"/>
                        <a:t>4-Year Total</a:t>
                      </a:r>
                    </a:p>
                  </a:txBody>
                  <a:tcPr marL="92728" marR="92728"/>
                </a:tc>
                <a:extLst>
                  <a:ext uri="{0D108BD9-81ED-4DB2-BD59-A6C34878D82A}">
                    <a16:rowId xmlns:a16="http://schemas.microsoft.com/office/drawing/2014/main" val="481715945"/>
                  </a:ext>
                </a:extLst>
              </a:tr>
              <a:tr h="370840">
                <a:tc>
                  <a:txBody>
                    <a:bodyPr/>
                    <a:lstStyle/>
                    <a:p>
                      <a:r>
                        <a:rPr lang="en-US" sz="2400" dirty="0"/>
                        <a:t>Sponsor States</a:t>
                      </a:r>
                    </a:p>
                  </a:txBody>
                  <a:tcPr marL="92728" marR="92728"/>
                </a:tc>
                <a:tc>
                  <a:txBody>
                    <a:bodyPr/>
                    <a:lstStyle/>
                    <a:p>
                      <a:pPr algn="ctr"/>
                      <a:r>
                        <a:rPr lang="en-US" sz="2400" dirty="0"/>
                        <a:t>$55,600</a:t>
                      </a:r>
                    </a:p>
                  </a:txBody>
                  <a:tcPr marL="92728" marR="92728"/>
                </a:tc>
                <a:tc>
                  <a:txBody>
                    <a:bodyPr/>
                    <a:lstStyle/>
                    <a:p>
                      <a:pPr algn="ctr"/>
                      <a:r>
                        <a:rPr lang="en-US" sz="2400" dirty="0"/>
                        <a:t>$1.50 M</a:t>
                      </a:r>
                    </a:p>
                  </a:txBody>
                  <a:tcPr marL="92728" marR="92728"/>
                </a:tc>
                <a:extLst>
                  <a:ext uri="{0D108BD9-81ED-4DB2-BD59-A6C34878D82A}">
                    <a16:rowId xmlns:a16="http://schemas.microsoft.com/office/drawing/2014/main" val="2305044094"/>
                  </a:ext>
                </a:extLst>
              </a:tr>
              <a:tr h="370840">
                <a:tc>
                  <a:txBody>
                    <a:bodyPr/>
                    <a:lstStyle/>
                    <a:p>
                      <a:r>
                        <a:rPr lang="en-US" sz="2400" dirty="0"/>
                        <a:t>USGS Science Centers</a:t>
                      </a:r>
                    </a:p>
                  </a:txBody>
                  <a:tcPr marL="92728" marR="92728"/>
                </a:tc>
                <a:tc>
                  <a:txBody>
                    <a:bodyPr/>
                    <a:lstStyle/>
                    <a:p>
                      <a:pPr algn="ctr"/>
                      <a:r>
                        <a:rPr lang="en-US" sz="2400" dirty="0"/>
                        <a:t>$30,000 - $90,000</a:t>
                      </a:r>
                    </a:p>
                  </a:txBody>
                  <a:tcPr marL="92728" marR="92728"/>
                </a:tc>
                <a:tc>
                  <a:txBody>
                    <a:bodyPr/>
                    <a:lstStyle/>
                    <a:p>
                      <a:pPr algn="ctr"/>
                      <a:r>
                        <a:rPr lang="en-US" sz="2400" dirty="0"/>
                        <a:t>$0.84 M</a:t>
                      </a:r>
                    </a:p>
                  </a:txBody>
                  <a:tcPr marL="92728" marR="92728"/>
                </a:tc>
                <a:extLst>
                  <a:ext uri="{0D108BD9-81ED-4DB2-BD59-A6C34878D82A}">
                    <a16:rowId xmlns:a16="http://schemas.microsoft.com/office/drawing/2014/main" val="837282284"/>
                  </a:ext>
                </a:extLst>
              </a:tr>
              <a:tr h="370840">
                <a:tc gridSpan="2">
                  <a:txBody>
                    <a:bodyPr/>
                    <a:lstStyle/>
                    <a:p>
                      <a:pPr algn="r"/>
                      <a:r>
                        <a:rPr lang="en-US" sz="2400" dirty="0"/>
                        <a:t>Total</a:t>
                      </a:r>
                    </a:p>
                  </a:txBody>
                  <a:tcPr marL="92728" marR="92728"/>
                </a:tc>
                <a:tc hMerge="1">
                  <a:txBody>
                    <a:bodyPr/>
                    <a:lstStyle/>
                    <a:p>
                      <a:pPr algn="ctr"/>
                      <a:endParaRPr lang="en-US" dirty="0"/>
                    </a:p>
                  </a:txBody>
                  <a:tcPr/>
                </a:tc>
                <a:tc>
                  <a:txBody>
                    <a:bodyPr/>
                    <a:lstStyle/>
                    <a:p>
                      <a:pPr algn="ctr"/>
                      <a:r>
                        <a:rPr lang="en-US" sz="2400" dirty="0"/>
                        <a:t>$2.34 M</a:t>
                      </a:r>
                    </a:p>
                  </a:txBody>
                  <a:tcPr marL="92728" marR="92728"/>
                </a:tc>
                <a:extLst>
                  <a:ext uri="{0D108BD9-81ED-4DB2-BD59-A6C34878D82A}">
                    <a16:rowId xmlns:a16="http://schemas.microsoft.com/office/drawing/2014/main" val="428945329"/>
                  </a:ext>
                </a:extLst>
              </a:tr>
            </a:tbl>
          </a:graphicData>
        </a:graphic>
      </p:graphicFrame>
      <p:sp>
        <p:nvSpPr>
          <p:cNvPr id="5" name="TextBox 4">
            <a:extLst>
              <a:ext uri="{FF2B5EF4-FFF2-40B4-BE49-F238E27FC236}">
                <a16:creationId xmlns:a16="http://schemas.microsoft.com/office/drawing/2014/main" id="{237BEE04-D51E-4E5C-820B-511C6C215D55}"/>
              </a:ext>
            </a:extLst>
          </p:cNvPr>
          <p:cNvSpPr txBox="1"/>
          <p:nvPr/>
        </p:nvSpPr>
        <p:spPr>
          <a:xfrm>
            <a:off x="1981200" y="4343400"/>
            <a:ext cx="8229600" cy="461665"/>
          </a:xfrm>
          <a:prstGeom prst="rect">
            <a:avLst/>
          </a:prstGeom>
          <a:noFill/>
        </p:spPr>
        <p:txBody>
          <a:bodyPr wrap="square" rtlCol="0">
            <a:spAutoFit/>
          </a:bodyPr>
          <a:lstStyle/>
          <a:p>
            <a:r>
              <a:rPr lang="en-US" sz="2400" dirty="0"/>
              <a:t>Agreement Period: February 1, 2021 – December 31, 2024</a:t>
            </a:r>
          </a:p>
        </p:txBody>
      </p:sp>
    </p:spTree>
    <p:extLst>
      <p:ext uri="{BB962C8B-B14F-4D97-AF65-F5344CB8AC3E}">
        <p14:creationId xmlns:p14="http://schemas.microsoft.com/office/powerpoint/2010/main" val="208749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828C-57DC-43CD-AC1C-F425E8EF1C5E}"/>
              </a:ext>
            </a:extLst>
          </p:cNvPr>
          <p:cNvSpPr>
            <a:spLocks noGrp="1"/>
          </p:cNvSpPr>
          <p:nvPr>
            <p:ph type="title"/>
          </p:nvPr>
        </p:nvSpPr>
        <p:spPr/>
        <p:txBody>
          <a:bodyPr/>
          <a:lstStyle/>
          <a:p>
            <a:r>
              <a:rPr lang="en-US" dirty="0"/>
              <a:t>Technical Discussion (led by USGS)</a:t>
            </a:r>
          </a:p>
        </p:txBody>
      </p:sp>
      <p:sp>
        <p:nvSpPr>
          <p:cNvPr id="3" name="Content Placeholder 2">
            <a:extLst>
              <a:ext uri="{FF2B5EF4-FFF2-40B4-BE49-F238E27FC236}">
                <a16:creationId xmlns:a16="http://schemas.microsoft.com/office/drawing/2014/main" id="{B346FBC9-1B26-4AFB-9091-3943EA014E00}"/>
              </a:ext>
            </a:extLst>
          </p:cNvPr>
          <p:cNvSpPr>
            <a:spLocks noGrp="1"/>
          </p:cNvSpPr>
          <p:nvPr>
            <p:ph idx="1"/>
          </p:nvPr>
        </p:nvSpPr>
        <p:spPr/>
        <p:txBody>
          <a:bodyPr>
            <a:normAutofit/>
          </a:bodyPr>
          <a:lstStyle/>
          <a:p>
            <a:pPr>
              <a:lnSpc>
                <a:spcPct val="150000"/>
              </a:lnSpc>
            </a:pPr>
            <a:r>
              <a:rPr lang="en-US" sz="2800" dirty="0"/>
              <a:t>Site selection</a:t>
            </a:r>
          </a:p>
          <a:p>
            <a:pPr>
              <a:lnSpc>
                <a:spcPct val="150000"/>
              </a:lnSpc>
            </a:pPr>
            <a:r>
              <a:rPr lang="en-US" sz="2800" dirty="0"/>
              <a:t>Climate variables of interest</a:t>
            </a:r>
          </a:p>
          <a:p>
            <a:pPr>
              <a:lnSpc>
                <a:spcPct val="150000"/>
              </a:lnSpc>
            </a:pPr>
            <a:r>
              <a:rPr lang="en-US" sz="2800" dirty="0"/>
              <a:t>Tile drainage</a:t>
            </a:r>
          </a:p>
          <a:p>
            <a:pPr>
              <a:lnSpc>
                <a:spcPct val="150000"/>
              </a:lnSpc>
            </a:pPr>
            <a:r>
              <a:rPr lang="en-US" sz="2800" dirty="0"/>
              <a:t>Preliminary analysis template</a:t>
            </a:r>
          </a:p>
          <a:p>
            <a:pPr>
              <a:lnSpc>
                <a:spcPct val="150000"/>
              </a:lnSpc>
            </a:pPr>
            <a:r>
              <a:rPr lang="en-US" sz="2800" dirty="0"/>
              <a:t>Data needed from state agencies</a:t>
            </a:r>
          </a:p>
          <a:p>
            <a:endParaRPr lang="en-US" sz="2800" dirty="0"/>
          </a:p>
          <a:p>
            <a:endParaRPr lang="en-US" sz="2800" dirty="0"/>
          </a:p>
          <a:p>
            <a:endParaRPr lang="en-US" sz="2800" dirty="0"/>
          </a:p>
        </p:txBody>
      </p:sp>
    </p:spTree>
    <p:extLst>
      <p:ext uri="{BB962C8B-B14F-4D97-AF65-F5344CB8AC3E}">
        <p14:creationId xmlns:p14="http://schemas.microsoft.com/office/powerpoint/2010/main" val="210660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7094-F787-45A3-BFFC-E8651C02FA23}"/>
              </a:ext>
            </a:extLst>
          </p:cNvPr>
          <p:cNvSpPr>
            <a:spLocks noGrp="1"/>
          </p:cNvSpPr>
          <p:nvPr>
            <p:ph type="title"/>
          </p:nvPr>
        </p:nvSpPr>
        <p:spPr/>
        <p:txBody>
          <a:bodyPr/>
          <a:lstStyle/>
          <a:p>
            <a:r>
              <a:rPr lang="en-US" dirty="0"/>
              <a:t>Ongoing Engagement</a:t>
            </a:r>
          </a:p>
        </p:txBody>
      </p:sp>
      <p:sp>
        <p:nvSpPr>
          <p:cNvPr id="4" name="Content Placeholder 3">
            <a:extLst>
              <a:ext uri="{FF2B5EF4-FFF2-40B4-BE49-F238E27FC236}">
                <a16:creationId xmlns:a16="http://schemas.microsoft.com/office/drawing/2014/main" id="{D52A6ABD-3CE9-4BDE-B37E-15248ED91FB3}"/>
              </a:ext>
            </a:extLst>
          </p:cNvPr>
          <p:cNvSpPr>
            <a:spLocks noGrp="1"/>
          </p:cNvSpPr>
          <p:nvPr>
            <p:ph sz="half" idx="1"/>
          </p:nvPr>
        </p:nvSpPr>
        <p:spPr/>
        <p:txBody>
          <a:bodyPr>
            <a:normAutofit/>
          </a:bodyPr>
          <a:lstStyle/>
          <a:p>
            <a:r>
              <a:rPr lang="en-US" dirty="0"/>
              <a:t> Quarterly Reports</a:t>
            </a:r>
          </a:p>
          <a:p>
            <a:endParaRPr lang="en-US" dirty="0"/>
          </a:p>
          <a:p>
            <a:r>
              <a:rPr lang="en-US" dirty="0"/>
              <a:t> Quarterly Online Progress Meetings</a:t>
            </a:r>
          </a:p>
          <a:p>
            <a:endParaRPr lang="en-US" dirty="0"/>
          </a:p>
          <a:p>
            <a:r>
              <a:rPr lang="en-US" dirty="0"/>
              <a:t> E-mail (as needed)</a:t>
            </a:r>
          </a:p>
          <a:p>
            <a:endParaRPr lang="en-US" dirty="0"/>
          </a:p>
          <a:p>
            <a:r>
              <a:rPr lang="en-US" dirty="0"/>
              <a:t> Face-to-Face Meetings</a:t>
            </a:r>
            <a:br>
              <a:rPr lang="en-US" dirty="0"/>
            </a:br>
            <a:r>
              <a:rPr lang="en-US" dirty="0"/>
              <a:t>	(maybe someday)</a:t>
            </a:r>
          </a:p>
        </p:txBody>
      </p:sp>
      <p:sp>
        <p:nvSpPr>
          <p:cNvPr id="5" name="Content Placeholder 4">
            <a:extLst>
              <a:ext uri="{FF2B5EF4-FFF2-40B4-BE49-F238E27FC236}">
                <a16:creationId xmlns:a16="http://schemas.microsoft.com/office/drawing/2014/main" id="{881FF970-9042-4D7C-9050-D631A3F195CF}"/>
              </a:ext>
            </a:extLst>
          </p:cNvPr>
          <p:cNvSpPr>
            <a:spLocks noGrp="1"/>
          </p:cNvSpPr>
          <p:nvPr>
            <p:ph sz="half" idx="2"/>
          </p:nvPr>
        </p:nvSpPr>
        <p:spPr>
          <a:xfrm>
            <a:off x="6629400" y="1673352"/>
            <a:ext cx="4953000" cy="4718304"/>
          </a:xfrm>
        </p:spPr>
        <p:txBody>
          <a:bodyPr>
            <a:normAutofit/>
          </a:bodyPr>
          <a:lstStyle/>
          <a:p>
            <a:pPr marL="0" indent="0">
              <a:lnSpc>
                <a:spcPct val="110000"/>
              </a:lnSpc>
              <a:spcBef>
                <a:spcPts val="600"/>
              </a:spcBef>
              <a:spcAft>
                <a:spcPts val="600"/>
              </a:spcAft>
              <a:buNone/>
            </a:pPr>
            <a:r>
              <a:rPr lang="en-US" b="1" dirty="0"/>
              <a:t>Contact</a:t>
            </a:r>
          </a:p>
          <a:p>
            <a:pPr marL="0" indent="0">
              <a:lnSpc>
                <a:spcPct val="110000"/>
              </a:lnSpc>
              <a:spcBef>
                <a:spcPts val="600"/>
              </a:spcBef>
              <a:spcAft>
                <a:spcPts val="600"/>
              </a:spcAft>
              <a:buNone/>
            </a:pPr>
            <a:r>
              <a:rPr lang="en-US" dirty="0"/>
              <a:t>Dave Huft</a:t>
            </a:r>
          </a:p>
          <a:p>
            <a:pPr marL="0" indent="-457200">
              <a:lnSpc>
                <a:spcPct val="110000"/>
              </a:lnSpc>
              <a:spcBef>
                <a:spcPts val="600"/>
              </a:spcBef>
              <a:spcAft>
                <a:spcPts val="600"/>
              </a:spcAft>
              <a:buNone/>
            </a:pPr>
            <a:r>
              <a:rPr lang="en-US" dirty="0"/>
              <a:t>Research Program Manager</a:t>
            </a:r>
          </a:p>
          <a:p>
            <a:pPr marL="0" indent="-457200">
              <a:lnSpc>
                <a:spcPct val="110000"/>
              </a:lnSpc>
              <a:spcBef>
                <a:spcPts val="600"/>
              </a:spcBef>
              <a:spcAft>
                <a:spcPts val="600"/>
              </a:spcAft>
              <a:buNone/>
            </a:pPr>
            <a:r>
              <a:rPr lang="en-US" dirty="0"/>
              <a:t>SD Department of Transportation</a:t>
            </a:r>
          </a:p>
          <a:p>
            <a:pPr marL="0" indent="0">
              <a:lnSpc>
                <a:spcPct val="110000"/>
              </a:lnSpc>
              <a:spcBef>
                <a:spcPts val="600"/>
              </a:spcBef>
              <a:spcAft>
                <a:spcPts val="600"/>
              </a:spcAft>
              <a:buNone/>
            </a:pPr>
            <a:r>
              <a:rPr lang="en-US" dirty="0">
                <a:hlinkClick r:id="rId2"/>
              </a:rPr>
              <a:t>dave.huft@state.sd.us</a:t>
            </a:r>
            <a:endParaRPr lang="en-US" dirty="0"/>
          </a:p>
          <a:p>
            <a:pPr marL="0" indent="0">
              <a:lnSpc>
                <a:spcPct val="110000"/>
              </a:lnSpc>
              <a:spcBef>
                <a:spcPts val="600"/>
              </a:spcBef>
              <a:spcAft>
                <a:spcPts val="600"/>
              </a:spcAft>
              <a:buNone/>
            </a:pPr>
            <a:r>
              <a:rPr lang="en-US" dirty="0"/>
              <a:t>605.773.3358</a:t>
            </a:r>
          </a:p>
        </p:txBody>
      </p:sp>
    </p:spTree>
    <p:extLst>
      <p:ext uri="{BB962C8B-B14F-4D97-AF65-F5344CB8AC3E}">
        <p14:creationId xmlns:p14="http://schemas.microsoft.com/office/powerpoint/2010/main" val="1579737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1282</TotalTime>
  <Words>694</Words>
  <Application>Microsoft Office PowerPoint</Application>
  <PresentationFormat>Widescreen</PresentationFormat>
  <Paragraphs>149</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Clarity</vt:lpstr>
      <vt:lpstr>Flood-Frequency Analysis in the Midwest: Addressing Potential Nonstationary Annual Peak-Flow Records</vt:lpstr>
      <vt:lpstr>Welcome!</vt:lpstr>
      <vt:lpstr>Our Objectives Today</vt:lpstr>
      <vt:lpstr>Organizational Arrangement</vt:lpstr>
      <vt:lpstr>Roles &amp; Responsibilities</vt:lpstr>
      <vt:lpstr>Cooperative Agreement Funding</vt:lpstr>
      <vt:lpstr>Technical Discussion (led by USGS)</vt:lpstr>
      <vt:lpstr>Ongoing Engagement</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4-STATE Virtual Peer Exchange</dc:title>
  <dc:creator>Huft, Dave</dc:creator>
  <cp:lastModifiedBy>Dave Huft</cp:lastModifiedBy>
  <cp:revision>81</cp:revision>
  <cp:lastPrinted>2021-02-24T16:27:02Z</cp:lastPrinted>
  <dcterms:created xsi:type="dcterms:W3CDTF">2015-11-13T20:57:37Z</dcterms:created>
  <dcterms:modified xsi:type="dcterms:W3CDTF">2021-02-24T16:37:18Z</dcterms:modified>
</cp:coreProperties>
</file>