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96" r:id="rId4"/>
  </p:sldMasterIdLst>
  <p:notesMasterIdLst>
    <p:notesMasterId r:id="rId21"/>
  </p:notesMasterIdLst>
  <p:sldIdLst>
    <p:sldId id="256" r:id="rId5"/>
    <p:sldId id="257" r:id="rId6"/>
    <p:sldId id="283" r:id="rId7"/>
    <p:sldId id="307" r:id="rId8"/>
    <p:sldId id="268" r:id="rId9"/>
    <p:sldId id="302" r:id="rId10"/>
    <p:sldId id="274" r:id="rId11"/>
    <p:sldId id="303" r:id="rId12"/>
    <p:sldId id="308" r:id="rId13"/>
    <p:sldId id="309" r:id="rId14"/>
    <p:sldId id="296" r:id="rId15"/>
    <p:sldId id="306" r:id="rId16"/>
    <p:sldId id="304" r:id="rId17"/>
    <p:sldId id="278" r:id="rId18"/>
    <p:sldId id="281" r:id="rId19"/>
    <p:sldId id="287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sz="3200" kern="1200">
        <a:solidFill>
          <a:schemeClr val="bg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tkinsonjen" initials="JA" lastIdx="13" clrIdx="0"/>
  <p:cmAuthor id="1" name="owner" initials="o" lastIdx="15" clrIdx="1"/>
  <p:cmAuthor id="2" name="Atkinson, William R." initials="WRA" lastIdx="4" clrIdx="2"/>
  <p:cmAuthor id="3" name="Atkinson, Jennifer E." initials="JEA" lastIdx="2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5B1B"/>
    <a:srgbClr val="F4EEE2"/>
    <a:srgbClr val="D6C3A6"/>
    <a:srgbClr val="B2B2B2"/>
    <a:srgbClr val="C0C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47" autoAdjust="0"/>
    <p:restoredTop sz="86171" autoAdjust="0"/>
  </p:normalViewPr>
  <p:slideViewPr>
    <p:cSldViewPr snapToGrid="0">
      <p:cViewPr varScale="1">
        <p:scale>
          <a:sx n="96" d="100"/>
          <a:sy n="96" d="100"/>
        </p:scale>
        <p:origin x="-198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E68F9E8-620D-48A8-AB20-D8FD2F46F9DB}" type="doc">
      <dgm:prSet loTypeId="urn:microsoft.com/office/officeart/2005/8/layout/hProcess11" loCatId="process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8486601-7491-4A31-8894-93308D28074A}">
      <dgm:prSet phldrT="[Text]" custT="1"/>
      <dgm:spPr/>
      <dgm:t>
        <a:bodyPr/>
        <a:lstStyle/>
        <a:p>
          <a:r>
            <a:rPr lang="en-US" sz="1200" b="1" dirty="0"/>
            <a:t>Programming</a:t>
          </a:r>
        </a:p>
      </dgm:t>
    </dgm:pt>
    <dgm:pt modelId="{DEF09C16-0C47-4C65-810D-56D4AE442475}" type="parTrans" cxnId="{94DFCCD3-20D6-4B2C-9B02-4B1CD5DBD31D}">
      <dgm:prSet/>
      <dgm:spPr/>
      <dgm:t>
        <a:bodyPr/>
        <a:lstStyle/>
        <a:p>
          <a:endParaRPr lang="en-US" sz="1200"/>
        </a:p>
      </dgm:t>
    </dgm:pt>
    <dgm:pt modelId="{25CBEE36-ED97-42E1-8442-1AD3D5C5028F}" type="sibTrans" cxnId="{94DFCCD3-20D6-4B2C-9B02-4B1CD5DBD31D}">
      <dgm:prSet/>
      <dgm:spPr/>
      <dgm:t>
        <a:bodyPr/>
        <a:lstStyle/>
        <a:p>
          <a:endParaRPr lang="en-US" sz="1200"/>
        </a:p>
      </dgm:t>
    </dgm:pt>
    <dgm:pt modelId="{00A7A76D-30FA-40CF-91B5-6C9B219F8E7E}">
      <dgm:prSet phldrT="[Text]" custT="1"/>
      <dgm:spPr/>
      <dgm:t>
        <a:bodyPr/>
        <a:lstStyle/>
        <a:p>
          <a:r>
            <a:rPr lang="en-US" sz="1200" b="1" dirty="0"/>
            <a:t>Planning/Scoping</a:t>
          </a:r>
        </a:p>
      </dgm:t>
    </dgm:pt>
    <dgm:pt modelId="{10DBBB66-0783-4794-B88B-6579E4ED56C4}" type="parTrans" cxnId="{079768C9-FE75-41E2-A9A7-29FDE6879CF1}">
      <dgm:prSet/>
      <dgm:spPr/>
      <dgm:t>
        <a:bodyPr/>
        <a:lstStyle/>
        <a:p>
          <a:endParaRPr lang="en-US" sz="1200"/>
        </a:p>
      </dgm:t>
    </dgm:pt>
    <dgm:pt modelId="{DCCCBF33-6A99-47EA-9657-9F94EBF26BC9}" type="sibTrans" cxnId="{079768C9-FE75-41E2-A9A7-29FDE6879CF1}">
      <dgm:prSet/>
      <dgm:spPr/>
      <dgm:t>
        <a:bodyPr/>
        <a:lstStyle/>
        <a:p>
          <a:endParaRPr lang="en-US" sz="1200"/>
        </a:p>
      </dgm:t>
    </dgm:pt>
    <dgm:pt modelId="{87EA3CB4-33D7-4456-8D0B-2E4A86A969B5}">
      <dgm:prSet phldrT="[Text]" custT="1"/>
      <dgm:spPr/>
      <dgm:t>
        <a:bodyPr/>
        <a:lstStyle/>
        <a:p>
          <a:r>
            <a:rPr lang="en-US" sz="1200" b="1" dirty="0"/>
            <a:t>Preliminary and Final Design</a:t>
          </a:r>
        </a:p>
      </dgm:t>
    </dgm:pt>
    <dgm:pt modelId="{E2002E3B-DEA2-452A-93AA-BF7BDF571353}" type="parTrans" cxnId="{55EB1BDB-7DC6-4D71-9686-F4999EE9EF43}">
      <dgm:prSet/>
      <dgm:spPr/>
      <dgm:t>
        <a:bodyPr/>
        <a:lstStyle/>
        <a:p>
          <a:endParaRPr lang="en-US" sz="1200"/>
        </a:p>
      </dgm:t>
    </dgm:pt>
    <dgm:pt modelId="{10A2AAB6-69FF-4437-A7E1-EB2897EC5F36}" type="sibTrans" cxnId="{55EB1BDB-7DC6-4D71-9686-F4999EE9EF43}">
      <dgm:prSet/>
      <dgm:spPr/>
      <dgm:t>
        <a:bodyPr/>
        <a:lstStyle/>
        <a:p>
          <a:endParaRPr lang="en-US" sz="1200"/>
        </a:p>
      </dgm:t>
    </dgm:pt>
    <dgm:pt modelId="{A432B65C-4DED-40B0-9F8D-D2D3190565A5}">
      <dgm:prSet phldrT="[Text]" custT="1"/>
      <dgm:spPr/>
      <dgm:t>
        <a:bodyPr/>
        <a:lstStyle/>
        <a:p>
          <a:r>
            <a:rPr lang="en-US" sz="1200" b="1" dirty="0"/>
            <a:t>Construction</a:t>
          </a:r>
        </a:p>
      </dgm:t>
    </dgm:pt>
    <dgm:pt modelId="{20E06ACF-0A02-4EFF-867A-783153CEB8F6}" type="sibTrans" cxnId="{F0C7EF20-BA66-4103-91C3-8A06B5944926}">
      <dgm:prSet/>
      <dgm:spPr/>
      <dgm:t>
        <a:bodyPr/>
        <a:lstStyle/>
        <a:p>
          <a:endParaRPr lang="en-US" sz="1200"/>
        </a:p>
      </dgm:t>
    </dgm:pt>
    <dgm:pt modelId="{E75AD541-8659-4C8C-B6C1-9B590F5B59F5}" type="parTrans" cxnId="{F0C7EF20-BA66-4103-91C3-8A06B5944926}">
      <dgm:prSet/>
      <dgm:spPr/>
      <dgm:t>
        <a:bodyPr/>
        <a:lstStyle/>
        <a:p>
          <a:endParaRPr lang="en-US" sz="1200"/>
        </a:p>
      </dgm:t>
    </dgm:pt>
    <dgm:pt modelId="{6E5144AE-1F72-46D4-8031-3D4253F604FF}" type="pres">
      <dgm:prSet presAssocID="{6E68F9E8-620D-48A8-AB20-D8FD2F46F9DB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E5829CD-19BE-4BA8-A55A-2F03A9DE68A6}" type="pres">
      <dgm:prSet presAssocID="{6E68F9E8-620D-48A8-AB20-D8FD2F46F9DB}" presName="arrow" presStyleLbl="bgShp" presStyleIdx="0" presStyleCnt="1" custScaleX="80027" custLinFactNeighborX="0"/>
      <dgm:spPr/>
      <dgm:t>
        <a:bodyPr/>
        <a:lstStyle/>
        <a:p>
          <a:endParaRPr lang="en-US"/>
        </a:p>
      </dgm:t>
    </dgm:pt>
    <dgm:pt modelId="{0FCF480F-9DEB-48DF-8680-A1E757486A86}" type="pres">
      <dgm:prSet presAssocID="{6E68F9E8-620D-48A8-AB20-D8FD2F46F9DB}" presName="points" presStyleCnt="0"/>
      <dgm:spPr/>
      <dgm:t>
        <a:bodyPr/>
        <a:lstStyle/>
        <a:p>
          <a:endParaRPr lang="en-US"/>
        </a:p>
      </dgm:t>
    </dgm:pt>
    <dgm:pt modelId="{3B562494-6C40-4740-B955-1A815FF1C543}" type="pres">
      <dgm:prSet presAssocID="{B8486601-7491-4A31-8894-93308D28074A}" presName="compositeA" presStyleCnt="0"/>
      <dgm:spPr/>
    </dgm:pt>
    <dgm:pt modelId="{77544B73-F016-4B84-ACAD-4DD161278E5E}" type="pres">
      <dgm:prSet presAssocID="{B8486601-7491-4A31-8894-93308D28074A}" presName="textA" presStyleLbl="revTx" presStyleIdx="0" presStyleCnt="4" custLinFactNeighborX="2642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2C975FF-E5E2-4562-9223-8C9658ED6FE3}" type="pres">
      <dgm:prSet presAssocID="{B8486601-7491-4A31-8894-93308D28074A}" presName="circleA" presStyleLbl="node1" presStyleIdx="0" presStyleCnt="4" custLinFactX="59855" custLinFactNeighborX="100000" custLinFactNeighborY="7992"/>
      <dgm:spPr/>
    </dgm:pt>
    <dgm:pt modelId="{415D1A00-37B4-409C-A827-551DE9B08318}" type="pres">
      <dgm:prSet presAssocID="{B8486601-7491-4A31-8894-93308D28074A}" presName="spaceA" presStyleCnt="0"/>
      <dgm:spPr/>
    </dgm:pt>
    <dgm:pt modelId="{93A29A01-885E-43EE-88CE-49FCD31A8B74}" type="pres">
      <dgm:prSet presAssocID="{25CBEE36-ED97-42E1-8442-1AD3D5C5028F}" presName="space" presStyleCnt="0"/>
      <dgm:spPr/>
      <dgm:t>
        <a:bodyPr/>
        <a:lstStyle/>
        <a:p>
          <a:endParaRPr lang="en-US"/>
        </a:p>
      </dgm:t>
    </dgm:pt>
    <dgm:pt modelId="{3CB85E25-4C16-44E9-8B04-5A49C33E8BC1}" type="pres">
      <dgm:prSet presAssocID="{00A7A76D-30FA-40CF-91B5-6C9B219F8E7E}" presName="compositeB" presStyleCnt="0"/>
      <dgm:spPr/>
    </dgm:pt>
    <dgm:pt modelId="{2E1D77C8-A6B4-480F-A462-A2BADE1DD493}" type="pres">
      <dgm:prSet presAssocID="{00A7A76D-30FA-40CF-91B5-6C9B219F8E7E}" presName="textB" presStyleLbl="revTx" presStyleIdx="1" presStyleCnt="4" custScaleX="12306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784035-3F73-4099-92E1-0C3AEA1E1115}" type="pres">
      <dgm:prSet presAssocID="{00A7A76D-30FA-40CF-91B5-6C9B219F8E7E}" presName="circleB" presStyleLbl="node1" presStyleIdx="1" presStyleCnt="4"/>
      <dgm:spPr/>
    </dgm:pt>
    <dgm:pt modelId="{7E05A1F9-D24C-46C5-9667-1AB3D07B6AF3}" type="pres">
      <dgm:prSet presAssocID="{00A7A76D-30FA-40CF-91B5-6C9B219F8E7E}" presName="spaceB" presStyleCnt="0"/>
      <dgm:spPr/>
    </dgm:pt>
    <dgm:pt modelId="{81027569-2726-4320-BBA8-2DEAB38EA9DF}" type="pres">
      <dgm:prSet presAssocID="{DCCCBF33-6A99-47EA-9657-9F94EBF26BC9}" presName="space" presStyleCnt="0"/>
      <dgm:spPr/>
      <dgm:t>
        <a:bodyPr/>
        <a:lstStyle/>
        <a:p>
          <a:endParaRPr lang="en-US"/>
        </a:p>
      </dgm:t>
    </dgm:pt>
    <dgm:pt modelId="{8A298ABF-627D-4D0C-82BD-7AF0710778C9}" type="pres">
      <dgm:prSet presAssocID="{87EA3CB4-33D7-4456-8D0B-2E4A86A969B5}" presName="compositeA" presStyleCnt="0"/>
      <dgm:spPr/>
    </dgm:pt>
    <dgm:pt modelId="{745252BA-7B18-4CEE-A678-11548D0A73F7}" type="pres">
      <dgm:prSet presAssocID="{87EA3CB4-33D7-4456-8D0B-2E4A86A969B5}" presName="textA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CF40A9D-E493-4D93-A5A3-0933B700A011}" type="pres">
      <dgm:prSet presAssocID="{87EA3CB4-33D7-4456-8D0B-2E4A86A969B5}" presName="circleA" presStyleLbl="node1" presStyleIdx="2" presStyleCnt="4"/>
      <dgm:spPr/>
    </dgm:pt>
    <dgm:pt modelId="{64175D91-29F7-4BE7-A5D1-008C8CC1520E}" type="pres">
      <dgm:prSet presAssocID="{87EA3CB4-33D7-4456-8D0B-2E4A86A969B5}" presName="spaceA" presStyleCnt="0"/>
      <dgm:spPr/>
    </dgm:pt>
    <dgm:pt modelId="{C0E5BE00-DD04-4396-BB5F-EF966B27F135}" type="pres">
      <dgm:prSet presAssocID="{10A2AAB6-69FF-4437-A7E1-EB2897EC5F36}" presName="space" presStyleCnt="0"/>
      <dgm:spPr/>
      <dgm:t>
        <a:bodyPr/>
        <a:lstStyle/>
        <a:p>
          <a:endParaRPr lang="en-US"/>
        </a:p>
      </dgm:t>
    </dgm:pt>
    <dgm:pt modelId="{971ED58B-9E29-4E7B-9F7E-B1ED741A117F}" type="pres">
      <dgm:prSet presAssocID="{A432B65C-4DED-40B0-9F8D-D2D3190565A5}" presName="compositeB" presStyleCnt="0"/>
      <dgm:spPr/>
    </dgm:pt>
    <dgm:pt modelId="{A25ED8AB-0393-40B6-B69D-98C7CC0296D0}" type="pres">
      <dgm:prSet presAssocID="{A432B65C-4DED-40B0-9F8D-D2D3190565A5}" presName="textB" presStyleLbl="revTx" presStyleIdx="3" presStyleCnt="4" custScaleY="83060" custLinFactNeighborY="-19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C8FFB70-2055-4C56-87BD-5A228233534A}" type="pres">
      <dgm:prSet presAssocID="{A432B65C-4DED-40B0-9F8D-D2D3190565A5}" presName="circleB" presStyleLbl="node1" presStyleIdx="3" presStyleCnt="4"/>
      <dgm:spPr/>
    </dgm:pt>
    <dgm:pt modelId="{4DE27A8C-641F-460E-AB97-7D4BD9E14F53}" type="pres">
      <dgm:prSet presAssocID="{A432B65C-4DED-40B0-9F8D-D2D3190565A5}" presName="spaceB" presStyleCnt="0"/>
      <dgm:spPr/>
    </dgm:pt>
  </dgm:ptLst>
  <dgm:cxnLst>
    <dgm:cxn modelId="{0CB5EF4C-3355-4977-AB81-C70A282047BF}" type="presOf" srcId="{00A7A76D-30FA-40CF-91B5-6C9B219F8E7E}" destId="{2E1D77C8-A6B4-480F-A462-A2BADE1DD493}" srcOrd="0" destOrd="0" presId="urn:microsoft.com/office/officeart/2005/8/layout/hProcess11"/>
    <dgm:cxn modelId="{F0C7EF20-BA66-4103-91C3-8A06B5944926}" srcId="{6E68F9E8-620D-48A8-AB20-D8FD2F46F9DB}" destId="{A432B65C-4DED-40B0-9F8D-D2D3190565A5}" srcOrd="3" destOrd="0" parTransId="{E75AD541-8659-4C8C-B6C1-9B590F5B59F5}" sibTransId="{20E06ACF-0A02-4EFF-867A-783153CEB8F6}"/>
    <dgm:cxn modelId="{079768C9-FE75-41E2-A9A7-29FDE6879CF1}" srcId="{6E68F9E8-620D-48A8-AB20-D8FD2F46F9DB}" destId="{00A7A76D-30FA-40CF-91B5-6C9B219F8E7E}" srcOrd="1" destOrd="0" parTransId="{10DBBB66-0783-4794-B88B-6579E4ED56C4}" sibTransId="{DCCCBF33-6A99-47EA-9657-9F94EBF26BC9}"/>
    <dgm:cxn modelId="{9AA6FB3F-AA38-4ABC-87AA-D7FD58E51131}" type="presOf" srcId="{6E68F9E8-620D-48A8-AB20-D8FD2F46F9DB}" destId="{6E5144AE-1F72-46D4-8031-3D4253F604FF}" srcOrd="0" destOrd="0" presId="urn:microsoft.com/office/officeart/2005/8/layout/hProcess11"/>
    <dgm:cxn modelId="{79D0C5A9-F6BA-4C01-AA44-F2FB72DC6611}" type="presOf" srcId="{B8486601-7491-4A31-8894-93308D28074A}" destId="{77544B73-F016-4B84-ACAD-4DD161278E5E}" srcOrd="0" destOrd="0" presId="urn:microsoft.com/office/officeart/2005/8/layout/hProcess11"/>
    <dgm:cxn modelId="{94DFCCD3-20D6-4B2C-9B02-4B1CD5DBD31D}" srcId="{6E68F9E8-620D-48A8-AB20-D8FD2F46F9DB}" destId="{B8486601-7491-4A31-8894-93308D28074A}" srcOrd="0" destOrd="0" parTransId="{DEF09C16-0C47-4C65-810D-56D4AE442475}" sibTransId="{25CBEE36-ED97-42E1-8442-1AD3D5C5028F}"/>
    <dgm:cxn modelId="{D61B3D79-6B64-49BE-9312-AFD082F5C822}" type="presOf" srcId="{87EA3CB4-33D7-4456-8D0B-2E4A86A969B5}" destId="{745252BA-7B18-4CEE-A678-11548D0A73F7}" srcOrd="0" destOrd="0" presId="urn:microsoft.com/office/officeart/2005/8/layout/hProcess11"/>
    <dgm:cxn modelId="{793D51BA-363C-441E-AAF6-925EA79A6BE7}" type="presOf" srcId="{A432B65C-4DED-40B0-9F8D-D2D3190565A5}" destId="{A25ED8AB-0393-40B6-B69D-98C7CC0296D0}" srcOrd="0" destOrd="0" presId="urn:microsoft.com/office/officeart/2005/8/layout/hProcess11"/>
    <dgm:cxn modelId="{55EB1BDB-7DC6-4D71-9686-F4999EE9EF43}" srcId="{6E68F9E8-620D-48A8-AB20-D8FD2F46F9DB}" destId="{87EA3CB4-33D7-4456-8D0B-2E4A86A969B5}" srcOrd="2" destOrd="0" parTransId="{E2002E3B-DEA2-452A-93AA-BF7BDF571353}" sibTransId="{10A2AAB6-69FF-4437-A7E1-EB2897EC5F36}"/>
    <dgm:cxn modelId="{C0149FB3-AFA6-4C18-8666-6F50E34E0966}" type="presParOf" srcId="{6E5144AE-1F72-46D4-8031-3D4253F604FF}" destId="{EE5829CD-19BE-4BA8-A55A-2F03A9DE68A6}" srcOrd="0" destOrd="0" presId="urn:microsoft.com/office/officeart/2005/8/layout/hProcess11"/>
    <dgm:cxn modelId="{4CB023E0-4CA9-4366-829F-A22F87A58875}" type="presParOf" srcId="{6E5144AE-1F72-46D4-8031-3D4253F604FF}" destId="{0FCF480F-9DEB-48DF-8680-A1E757486A86}" srcOrd="1" destOrd="0" presId="urn:microsoft.com/office/officeart/2005/8/layout/hProcess11"/>
    <dgm:cxn modelId="{641F50B0-C707-4817-B166-07ED2C722914}" type="presParOf" srcId="{0FCF480F-9DEB-48DF-8680-A1E757486A86}" destId="{3B562494-6C40-4740-B955-1A815FF1C543}" srcOrd="0" destOrd="0" presId="urn:microsoft.com/office/officeart/2005/8/layout/hProcess11"/>
    <dgm:cxn modelId="{E4698C21-9256-43F9-996B-026EC157FD27}" type="presParOf" srcId="{3B562494-6C40-4740-B955-1A815FF1C543}" destId="{77544B73-F016-4B84-ACAD-4DD161278E5E}" srcOrd="0" destOrd="0" presId="urn:microsoft.com/office/officeart/2005/8/layout/hProcess11"/>
    <dgm:cxn modelId="{B30599BA-2D87-4854-B997-5E53C5CD92ED}" type="presParOf" srcId="{3B562494-6C40-4740-B955-1A815FF1C543}" destId="{B2C975FF-E5E2-4562-9223-8C9658ED6FE3}" srcOrd="1" destOrd="0" presId="urn:microsoft.com/office/officeart/2005/8/layout/hProcess11"/>
    <dgm:cxn modelId="{A9B7BD11-ADD8-4144-A881-8A305EA5DA93}" type="presParOf" srcId="{3B562494-6C40-4740-B955-1A815FF1C543}" destId="{415D1A00-37B4-409C-A827-551DE9B08318}" srcOrd="2" destOrd="0" presId="urn:microsoft.com/office/officeart/2005/8/layout/hProcess11"/>
    <dgm:cxn modelId="{75AFD36B-1732-4CB6-873D-E788A2804470}" type="presParOf" srcId="{0FCF480F-9DEB-48DF-8680-A1E757486A86}" destId="{93A29A01-885E-43EE-88CE-49FCD31A8B74}" srcOrd="1" destOrd="0" presId="urn:microsoft.com/office/officeart/2005/8/layout/hProcess11"/>
    <dgm:cxn modelId="{49A8987F-71F5-4EB9-A141-82B2860A9E1F}" type="presParOf" srcId="{0FCF480F-9DEB-48DF-8680-A1E757486A86}" destId="{3CB85E25-4C16-44E9-8B04-5A49C33E8BC1}" srcOrd="2" destOrd="0" presId="urn:microsoft.com/office/officeart/2005/8/layout/hProcess11"/>
    <dgm:cxn modelId="{E8ECD381-FE85-46C1-B3AC-A7A371733315}" type="presParOf" srcId="{3CB85E25-4C16-44E9-8B04-5A49C33E8BC1}" destId="{2E1D77C8-A6B4-480F-A462-A2BADE1DD493}" srcOrd="0" destOrd="0" presId="urn:microsoft.com/office/officeart/2005/8/layout/hProcess11"/>
    <dgm:cxn modelId="{D7B0CC39-0FEA-4AC0-B73B-5B4329B59F6A}" type="presParOf" srcId="{3CB85E25-4C16-44E9-8B04-5A49C33E8BC1}" destId="{BF784035-3F73-4099-92E1-0C3AEA1E1115}" srcOrd="1" destOrd="0" presId="urn:microsoft.com/office/officeart/2005/8/layout/hProcess11"/>
    <dgm:cxn modelId="{A202CD96-6AB0-4167-8AD0-4A365E8BB2B2}" type="presParOf" srcId="{3CB85E25-4C16-44E9-8B04-5A49C33E8BC1}" destId="{7E05A1F9-D24C-46C5-9667-1AB3D07B6AF3}" srcOrd="2" destOrd="0" presId="urn:microsoft.com/office/officeart/2005/8/layout/hProcess11"/>
    <dgm:cxn modelId="{04888053-1459-4C85-BD6F-78064CC3E008}" type="presParOf" srcId="{0FCF480F-9DEB-48DF-8680-A1E757486A86}" destId="{81027569-2726-4320-BBA8-2DEAB38EA9DF}" srcOrd="3" destOrd="0" presId="urn:microsoft.com/office/officeart/2005/8/layout/hProcess11"/>
    <dgm:cxn modelId="{4C155B2B-0410-4D0A-8520-9203ACFE60DB}" type="presParOf" srcId="{0FCF480F-9DEB-48DF-8680-A1E757486A86}" destId="{8A298ABF-627D-4D0C-82BD-7AF0710778C9}" srcOrd="4" destOrd="0" presId="urn:microsoft.com/office/officeart/2005/8/layout/hProcess11"/>
    <dgm:cxn modelId="{F4A7FBFE-D3A3-4518-B0E3-67859B9E380F}" type="presParOf" srcId="{8A298ABF-627D-4D0C-82BD-7AF0710778C9}" destId="{745252BA-7B18-4CEE-A678-11548D0A73F7}" srcOrd="0" destOrd="0" presId="urn:microsoft.com/office/officeart/2005/8/layout/hProcess11"/>
    <dgm:cxn modelId="{2918CA99-22C5-4A29-A721-8B5A27370AFF}" type="presParOf" srcId="{8A298ABF-627D-4D0C-82BD-7AF0710778C9}" destId="{7CF40A9D-E493-4D93-A5A3-0933B700A011}" srcOrd="1" destOrd="0" presId="urn:microsoft.com/office/officeart/2005/8/layout/hProcess11"/>
    <dgm:cxn modelId="{286ADC3C-756D-4842-A4A9-1CDE570F26A0}" type="presParOf" srcId="{8A298ABF-627D-4D0C-82BD-7AF0710778C9}" destId="{64175D91-29F7-4BE7-A5D1-008C8CC1520E}" srcOrd="2" destOrd="0" presId="urn:microsoft.com/office/officeart/2005/8/layout/hProcess11"/>
    <dgm:cxn modelId="{12244357-B86B-43CC-8457-EFF58363D08B}" type="presParOf" srcId="{0FCF480F-9DEB-48DF-8680-A1E757486A86}" destId="{C0E5BE00-DD04-4396-BB5F-EF966B27F135}" srcOrd="5" destOrd="0" presId="urn:microsoft.com/office/officeart/2005/8/layout/hProcess11"/>
    <dgm:cxn modelId="{4A095E82-B882-45A8-891B-1B27D4D14D71}" type="presParOf" srcId="{0FCF480F-9DEB-48DF-8680-A1E757486A86}" destId="{971ED58B-9E29-4E7B-9F7E-B1ED741A117F}" srcOrd="6" destOrd="0" presId="urn:microsoft.com/office/officeart/2005/8/layout/hProcess11"/>
    <dgm:cxn modelId="{DDCAC19F-D97E-49B7-993B-EB4741A1D3F7}" type="presParOf" srcId="{971ED58B-9E29-4E7B-9F7E-B1ED741A117F}" destId="{A25ED8AB-0393-40B6-B69D-98C7CC0296D0}" srcOrd="0" destOrd="0" presId="urn:microsoft.com/office/officeart/2005/8/layout/hProcess11"/>
    <dgm:cxn modelId="{D4B869B3-3A28-413F-B45E-BA6A564504CD}" type="presParOf" srcId="{971ED58B-9E29-4E7B-9F7E-B1ED741A117F}" destId="{CC8FFB70-2055-4C56-87BD-5A228233534A}" srcOrd="1" destOrd="0" presId="urn:microsoft.com/office/officeart/2005/8/layout/hProcess11"/>
    <dgm:cxn modelId="{BFC51EDE-91F1-4491-8C3A-C816AC6C0F9B}" type="presParOf" srcId="{971ED58B-9E29-4E7B-9F7E-B1ED741A117F}" destId="{4DE27A8C-641F-460E-AB97-7D4BD9E14F53}" srcOrd="2" destOrd="0" presId="urn:microsoft.com/office/officeart/2005/8/layout/hProcess11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5829CD-19BE-4BA8-A55A-2F03A9DE68A6}">
      <dsp:nvSpPr>
        <dsp:cNvPr id="0" name=""/>
        <dsp:cNvSpPr/>
      </dsp:nvSpPr>
      <dsp:spPr>
        <a:xfrm>
          <a:off x="941683" y="512254"/>
          <a:ext cx="5030931" cy="683006"/>
        </a:xfrm>
        <a:prstGeom prst="notched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8700000"/>
          </a:lightRig>
        </a:scene3d>
        <a:sp3d contourW="12700">
          <a:bevelT w="0" h="0"/>
          <a:contourClr>
            <a:schemeClr val="accent1">
              <a:tint val="40000"/>
              <a:hueOff val="0"/>
              <a:satOff val="0"/>
              <a:lumOff val="0"/>
              <a:alphaOff val="0"/>
              <a:shade val="80000"/>
            </a:schemeClr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77544B73-F016-4B84-ACAD-4DD161278E5E}">
      <dsp:nvSpPr>
        <dsp:cNvPr id="0" name=""/>
        <dsp:cNvSpPr/>
      </dsp:nvSpPr>
      <dsp:spPr>
        <a:xfrm>
          <a:off x="655216" y="0"/>
          <a:ext cx="1291534" cy="683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/>
            <a:t>Programming</a:t>
          </a:r>
        </a:p>
      </dsp:txBody>
      <dsp:txXfrm>
        <a:off x="655216" y="0"/>
        <a:ext cx="1291534" cy="683006"/>
      </dsp:txXfrm>
    </dsp:sp>
    <dsp:sp modelId="{B2C975FF-E5E2-4562-9223-8C9658ED6FE3}">
      <dsp:nvSpPr>
        <dsp:cNvPr id="0" name=""/>
        <dsp:cNvSpPr/>
      </dsp:nvSpPr>
      <dsp:spPr>
        <a:xfrm>
          <a:off x="1147274" y="782028"/>
          <a:ext cx="170751" cy="17075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2E1D77C8-A6B4-480F-A462-A2BADE1DD493}">
      <dsp:nvSpPr>
        <dsp:cNvPr id="0" name=""/>
        <dsp:cNvSpPr/>
      </dsp:nvSpPr>
      <dsp:spPr>
        <a:xfrm>
          <a:off x="1670039" y="1024509"/>
          <a:ext cx="1589452" cy="683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/>
            <a:t>Planning/Scoping</a:t>
          </a:r>
        </a:p>
      </dsp:txBody>
      <dsp:txXfrm>
        <a:off x="1670039" y="1024509"/>
        <a:ext cx="1589452" cy="683006"/>
      </dsp:txXfrm>
    </dsp:sp>
    <dsp:sp modelId="{BF784035-3F73-4099-92E1-0C3AEA1E1115}">
      <dsp:nvSpPr>
        <dsp:cNvPr id="0" name=""/>
        <dsp:cNvSpPr/>
      </dsp:nvSpPr>
      <dsp:spPr>
        <a:xfrm>
          <a:off x="2379390" y="768381"/>
          <a:ext cx="170751" cy="17075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45252BA-7B18-4CEE-A678-11548D0A73F7}">
      <dsp:nvSpPr>
        <dsp:cNvPr id="0" name=""/>
        <dsp:cNvSpPr/>
      </dsp:nvSpPr>
      <dsp:spPr>
        <a:xfrm>
          <a:off x="3324069" y="0"/>
          <a:ext cx="1291534" cy="6830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b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/>
            <a:t>Preliminary and Final Design</a:t>
          </a:r>
        </a:p>
      </dsp:txBody>
      <dsp:txXfrm>
        <a:off x="3324069" y="0"/>
        <a:ext cx="1291534" cy="683006"/>
      </dsp:txXfrm>
    </dsp:sp>
    <dsp:sp modelId="{7CF40A9D-E493-4D93-A5A3-0933B700A011}">
      <dsp:nvSpPr>
        <dsp:cNvPr id="0" name=""/>
        <dsp:cNvSpPr/>
      </dsp:nvSpPr>
      <dsp:spPr>
        <a:xfrm>
          <a:off x="3884460" y="768381"/>
          <a:ext cx="170751" cy="17075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A25ED8AB-0393-40B6-B69D-98C7CC0296D0}">
      <dsp:nvSpPr>
        <dsp:cNvPr id="0" name=""/>
        <dsp:cNvSpPr/>
      </dsp:nvSpPr>
      <dsp:spPr>
        <a:xfrm>
          <a:off x="4680180" y="1097638"/>
          <a:ext cx="1291534" cy="56730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85344" bIns="85344" numCol="1" spcCol="1270" anchor="t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200" b="1" kern="1200" dirty="0"/>
            <a:t>Construction</a:t>
          </a:r>
        </a:p>
      </dsp:txBody>
      <dsp:txXfrm>
        <a:off x="4680180" y="1097638"/>
        <a:ext cx="1291534" cy="567304"/>
      </dsp:txXfrm>
    </dsp:sp>
    <dsp:sp modelId="{CC8FFB70-2055-4C56-87BD-5A228233534A}">
      <dsp:nvSpPr>
        <dsp:cNvPr id="0" name=""/>
        <dsp:cNvSpPr/>
      </dsp:nvSpPr>
      <dsp:spPr>
        <a:xfrm>
          <a:off x="5240572" y="797307"/>
          <a:ext cx="170751" cy="170751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2000"/>
                <a:satMod val="170000"/>
              </a:schemeClr>
            </a:gs>
            <a:gs pos="15000">
              <a:schemeClr val="accent1">
                <a:hueOff val="0"/>
                <a:satOff val="0"/>
                <a:lumOff val="0"/>
                <a:alphaOff val="0"/>
                <a:tint val="92000"/>
                <a:shade val="99000"/>
                <a:satMod val="170000"/>
              </a:schemeClr>
            </a:gs>
            <a:gs pos="62000">
              <a:schemeClr val="accent1">
                <a:hueOff val="0"/>
                <a:satOff val="0"/>
                <a:lumOff val="0"/>
                <a:alphaOff val="0"/>
                <a:tint val="96000"/>
                <a:shade val="80000"/>
                <a:satMod val="170000"/>
              </a:schemeClr>
            </a:gs>
            <a:gs pos="97000">
              <a:schemeClr val="accent1">
                <a:hueOff val="0"/>
                <a:satOff val="0"/>
                <a:lumOff val="0"/>
                <a:alphaOff val="0"/>
                <a:tint val="98000"/>
                <a:shade val="63000"/>
                <a:satMod val="17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  <a:ln>
          <a:noFill/>
        </a:ln>
        <a:effectLst>
          <a:outerShdw blurRad="63500" dist="25400" dir="5400000" rotWithShape="0">
            <a:srgbClr val="000000">
              <a:alpha val="43137"/>
            </a:srgbClr>
          </a:outerShdw>
        </a:effectLst>
        <a:scene3d>
          <a:camera prst="orthographicFront" fov="0">
            <a:rot lat="0" lon="0" rev="0"/>
          </a:camera>
          <a:lightRig rig="brightRoom" dir="tl">
            <a:rot lat="0" lon="0" rev="5400000"/>
          </a:lightRig>
        </a:scene3d>
        <a:sp3d contourW="12700">
          <a:bevelT w="25400" h="50800" prst="angle"/>
          <a:contourClr>
            <a:schemeClr val="accent1">
              <a:hueOff val="0"/>
              <a:satOff val="0"/>
              <a:lumOff val="0"/>
              <a:alphaOff val="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11">
  <dgm:title val=""/>
  <dgm:desc val=""/>
  <dgm:catLst>
    <dgm:cat type="process" pri="8000"/>
    <dgm:cat type="convert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l" for="ch" forName="arrow"/>
          <dgm:constr type="w" for="ch" forName="points" refType="w" fact="0.9"/>
          <dgm:constr type="h" for="ch" forName="points" refType="h"/>
          <dgm:constr type="t" for="ch" forName="points"/>
          <dgm:constr type="l" for="ch" forName="points"/>
        </dgm:constrLst>
      </dgm:if>
      <dgm:else name="Name3">
        <dgm:constrLst>
          <dgm:constr type="w" for="ch" forName="arrow" refType="w"/>
          <dgm:constr type="h" for="ch" forName="arrow" refType="h" fact="0.4"/>
          <dgm:constr type="ctrY" for="ch" forName="arrow" refType="h" fact="0.5"/>
          <dgm:constr type="r" for="ch" forName="arrow" refType="w"/>
          <dgm:constr type="w" for="ch" forName="points" refType="w" fact="0.9"/>
          <dgm:constr type="h" for="ch" forName="points" refType="h"/>
          <dgm:constr type="t" for="ch" forName="points"/>
          <dgm:constr type="r" for="ch" forName="points" refType="w"/>
        </dgm:constrLst>
      </dgm:else>
    </dgm:choose>
    <dgm:ruleLst/>
    <dgm:layoutNode name="arrow" styleLbl="bgShp">
      <dgm:alg type="sp"/>
      <dgm:choose name="Name4">
        <dgm:if name="Name5" func="var" arg="dir" op="equ" val="norm">
          <dgm:shape xmlns:r="http://schemas.openxmlformats.org/officeDocument/2006/relationships" type="notchedRightArrow" r:blip="">
            <dgm:adjLst/>
          </dgm:shape>
        </dgm:if>
        <dgm:else name="Name6">
          <dgm:shape xmlns:r="http://schemas.openxmlformats.org/officeDocument/2006/relationships" rot="180" type="notchedRightArrow" r:blip="">
            <dgm:adjLst/>
          </dgm:shape>
        </dgm:else>
      </dgm:choose>
      <dgm:presOf/>
      <dgm:constrLst/>
      <dgm:ruleLst/>
    </dgm:layoutNode>
    <dgm:layoutNode name="points">
      <dgm:choose name="Name7">
        <dgm:if name="Name8" func="var" arg="dir" op="equ" val="norm">
          <dgm:alg type="lin">
            <dgm:param type="linDir" val="fromL"/>
          </dgm:alg>
        </dgm:if>
        <dgm:else name="Name9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ositeA" refType="w"/>
        <dgm:constr type="h" for="ch" forName="compositeA" refType="h"/>
        <dgm:constr type="w" for="ch" forName="compositeB" refType="w" refFor="ch" refForName="compositeA" op="equ"/>
        <dgm:constr type="h" for="ch" forName="compositeB" refType="h" refFor="ch" refForName="compositeA" op="equ"/>
        <dgm:constr type="primFontSz" for="des" ptType="node" op="equ" val="65"/>
        <dgm:constr type="w" for="ch" forName="space" refType="w" refFor="ch" refForName="compositeA" op="equ" fact="0.05"/>
      </dgm:constrLst>
      <dgm:ruleLst/>
      <dgm:forEach name="Name10" axis="ch" ptType="node">
        <dgm:choose name="Name11">
          <dgm:if name="Name12" axis="self" ptType="node" func="posOdd" op="equ" val="1">
            <dgm:layoutNode name="compositeA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A" refType="w"/>
                <dgm:constr type="h" for="ch" forName="textA" refType="h" fact="0.4"/>
                <dgm:constr type="t" for="ch" forName="textA"/>
                <dgm:constr type="l" for="ch" forName="textA"/>
                <dgm:constr type="h" for="ch" forName="circleA" refType="h" fact="0.1"/>
                <dgm:constr type="h" for="ch" forName="circleA" refType="w" op="lte"/>
                <dgm:constr type="w" for="ch" forName="circleA" refType="h" refFor="ch" refForName="circleA" op="equ"/>
                <dgm:constr type="ctrY" for="ch" forName="circleA" refType="h" fact="0.5"/>
                <dgm:constr type="ctrX" for="ch" forName="circleA" refType="w" refFor="ch" refForName="textA" fact="0.5"/>
                <dgm:constr type="w" for="ch" forName="spaceA" refType="w"/>
                <dgm:constr type="h" for="ch" forName="spaceA" refType="h" fact="0.4"/>
                <dgm:constr type="b" for="ch" forName="spaceA" refType="h"/>
                <dgm:constr type="l" for="ch" forName="spaceA"/>
              </dgm:constrLst>
              <dgm:ruleLst/>
              <dgm:layoutNode name="textA" styleLbl="revTx">
                <dgm:varLst>
                  <dgm:bulletEnabled val="1"/>
                </dgm:varLst>
                <dgm:alg type="tx">
                  <dgm:param type="txAnchorVert" val="b"/>
                  <dgm:param type="txAnchorVertCh" val="b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A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A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13">
            <dgm:layoutNode name="compositeB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extB" refType="w"/>
                <dgm:constr type="h" for="ch" forName="textB" refType="h" fact="0.4"/>
                <dgm:constr type="b" for="ch" forName="textB" refType="h"/>
                <dgm:constr type="l" for="ch" forName="textB"/>
                <dgm:constr type="h" for="ch" forName="circleB" refType="h" fact="0.1"/>
                <dgm:constr type="w" for="ch" forName="circleB" refType="h" refFor="ch" refForName="circleB" op="equ"/>
                <dgm:constr type="h" for="ch" forName="circleB" refType="w" op="lte"/>
                <dgm:constr type="ctrY" for="ch" forName="circleB" refType="h" fact="0.5"/>
                <dgm:constr type="ctrX" for="ch" forName="circleB" refType="w" refFor="ch" refForName="textB" fact="0.5"/>
                <dgm:constr type="w" for="ch" forName="spaceB" refType="w"/>
                <dgm:constr type="h" for="ch" forName="spaceB" refType="h" fact="0.4"/>
                <dgm:constr type="t" for="ch" forName="spaceB"/>
                <dgm:constr type="l" for="ch" forName="spaceB"/>
              </dgm:constrLst>
              <dgm:ruleLst/>
              <dgm:layoutNode name="textB" styleLbl="revTx">
                <dgm:varLst>
                  <dgm:bulletEnabled val="1"/>
                </dgm:varLst>
                <dgm:alg type="tx">
                  <dgm:param type="txAnchorVert" val="t"/>
                  <dgm:param type="txAnchorVertCh" val="t"/>
                  <dgm:param type="txAnchorHorzCh" val="ctr"/>
                </dgm:alg>
                <dgm:shape xmlns:r="http://schemas.openxmlformats.org/officeDocument/2006/relationships" type="rect" r:blip="">
                  <dgm:adjLst/>
                </dgm:shape>
                <dgm:presOf axis="desOrSelf" ptType="node"/>
                <dgm:constrLst/>
                <dgm:ruleLst>
                  <dgm:rule type="primFontSz" val="5" fact="NaN" max="NaN"/>
                </dgm:ruleLst>
              </dgm:layoutNode>
              <dgm:layoutNode name="circleB">
                <dgm:alg type="sp"/>
                <dgm:shape xmlns:r="http://schemas.openxmlformats.org/officeDocument/2006/relationships" type="ellipse" r:blip="">
                  <dgm:adjLst/>
                </dgm:shape>
                <dgm:presOf/>
                <dgm:constrLst/>
                <dgm:ruleLst/>
              </dgm:layoutNode>
              <dgm:layoutNode name="spaceB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else>
        </dgm:choos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Tx/>
              <a:buChar char="•"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buFontTx/>
              <a:buChar char="•"/>
              <a:defRPr sz="1200"/>
            </a:lvl1pPr>
          </a:lstStyle>
          <a:p>
            <a:pPr>
              <a:defRPr/>
            </a:pPr>
            <a:fld id="{44929648-7C62-4172-BA4B-4488681EA51C}" type="datetimeFigureOut">
              <a:rPr lang="en-US"/>
              <a:pPr>
                <a:defRPr/>
              </a:pPr>
              <a:t>10/13/2014</a:t>
            </a:fld>
            <a:endParaRPr lang="en-US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86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20000"/>
              </a:spcBef>
              <a:buFontTx/>
              <a:buChar char="•"/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86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20000"/>
              </a:spcBef>
              <a:buFontTx/>
              <a:buChar char="•"/>
              <a:defRPr sz="1200"/>
            </a:lvl1pPr>
          </a:lstStyle>
          <a:p>
            <a:pPr>
              <a:defRPr/>
            </a:pPr>
            <a:fld id="{FCE552FF-6E08-4779-86CD-4C75D50A32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1192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E552FF-6E08-4779-86CD-4C75D50A32D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7249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We propose the following draft outline, to be discussed and revised during project kick-off as needed:</a:t>
            </a:r>
          </a:p>
          <a:p>
            <a:endParaRPr lang="en-US" dirty="0" smtClean="0"/>
          </a:p>
          <a:p>
            <a:r>
              <a:rPr lang="en-US" dirty="0" smtClean="0"/>
              <a:t>1.  Background</a:t>
            </a:r>
          </a:p>
          <a:p>
            <a:r>
              <a:rPr lang="en-US" dirty="0" smtClean="0"/>
              <a:t>2.  Overview</a:t>
            </a:r>
          </a:p>
          <a:p>
            <a:r>
              <a:rPr lang="en-US" dirty="0" smtClean="0"/>
              <a:t>3.  HSM Approach Compared to Traditional Safety Evaluation</a:t>
            </a:r>
          </a:p>
          <a:p>
            <a:r>
              <a:rPr lang="en-US" dirty="0" smtClean="0"/>
              <a:t>	a.  Traditional Method Overview (pros and cons)</a:t>
            </a:r>
          </a:p>
          <a:p>
            <a:r>
              <a:rPr lang="en-US" dirty="0" smtClean="0"/>
              <a:t>	b.  Enhanced Analysis using HSM Approach</a:t>
            </a:r>
          </a:p>
          <a:p>
            <a:r>
              <a:rPr lang="en-US" dirty="0" smtClean="0"/>
              <a:t>	c.  Introduction of Continuous Case Study Example</a:t>
            </a:r>
          </a:p>
          <a:p>
            <a:r>
              <a:rPr lang="en-US" dirty="0" smtClean="0"/>
              <a:t>4.  Incorporating Safety into Project Planning</a:t>
            </a:r>
          </a:p>
          <a:p>
            <a:r>
              <a:rPr lang="en-US" dirty="0" smtClean="0"/>
              <a:t>	a.  Project Prioritization</a:t>
            </a:r>
          </a:p>
          <a:p>
            <a:r>
              <a:rPr lang="en-US" dirty="0" smtClean="0"/>
              <a:t>	b.  Project Scoping</a:t>
            </a:r>
          </a:p>
          <a:p>
            <a:r>
              <a:rPr lang="en-US" dirty="0" smtClean="0"/>
              <a:t>	c.  Case Study (continued)</a:t>
            </a:r>
          </a:p>
          <a:p>
            <a:r>
              <a:rPr lang="en-US" dirty="0" smtClean="0"/>
              <a:t>5.  Incorporating Safety into Alternative Identification and Evaluation</a:t>
            </a:r>
          </a:p>
          <a:p>
            <a:r>
              <a:rPr lang="en-US" dirty="0" smtClean="0"/>
              <a:t>	a.  Field Reviews</a:t>
            </a:r>
          </a:p>
          <a:p>
            <a:r>
              <a:rPr lang="en-US" dirty="0" smtClean="0"/>
              <a:t>	b.  Scoping and Identifying Practical Safety Related Limitations</a:t>
            </a:r>
          </a:p>
          <a:p>
            <a:r>
              <a:rPr lang="en-US" dirty="0" smtClean="0"/>
              <a:t>	c.  Concept Safety Assessment</a:t>
            </a:r>
          </a:p>
          <a:p>
            <a:r>
              <a:rPr lang="en-US" dirty="0" smtClean="0"/>
              <a:t>	d.  Safety in the Decision Matrix Process</a:t>
            </a:r>
          </a:p>
          <a:p>
            <a:r>
              <a:rPr lang="en-US" dirty="0" smtClean="0"/>
              <a:t>	e.  Case Study (continued)</a:t>
            </a:r>
          </a:p>
          <a:p>
            <a:r>
              <a:rPr lang="en-US" dirty="0" smtClean="0"/>
              <a:t>6.  Incorporating Safety into Preliminary Design</a:t>
            </a:r>
          </a:p>
          <a:p>
            <a:r>
              <a:rPr lang="en-US" dirty="0" smtClean="0"/>
              <a:t>	a.  Design Alternatives</a:t>
            </a:r>
          </a:p>
          <a:p>
            <a:r>
              <a:rPr lang="en-US" dirty="0" smtClean="0"/>
              <a:t>	b.  Horizontal and Vertical Alignment</a:t>
            </a:r>
          </a:p>
          <a:p>
            <a:r>
              <a:rPr lang="en-US" dirty="0" smtClean="0"/>
              <a:t>	c.  Access Management</a:t>
            </a:r>
          </a:p>
          <a:p>
            <a:r>
              <a:rPr lang="en-US" dirty="0" smtClean="0"/>
              <a:t>	d.  Signing and Marking</a:t>
            </a:r>
          </a:p>
          <a:p>
            <a:r>
              <a:rPr lang="en-US" dirty="0" smtClean="0"/>
              <a:t>	e.  Case Study (continued)</a:t>
            </a:r>
          </a:p>
          <a:p>
            <a:r>
              <a:rPr lang="en-US" dirty="0" smtClean="0"/>
              <a:t>7.  Incorporating Safety into Final Design</a:t>
            </a:r>
          </a:p>
          <a:p>
            <a:r>
              <a:rPr lang="en-US" dirty="0" smtClean="0"/>
              <a:t>	a.  Design Exceptions</a:t>
            </a:r>
          </a:p>
          <a:p>
            <a:r>
              <a:rPr lang="en-US" dirty="0" smtClean="0"/>
              <a:t>	b.  Maintenance of Traffic Plans</a:t>
            </a:r>
          </a:p>
          <a:p>
            <a:r>
              <a:rPr lang="en-US" dirty="0" smtClean="0"/>
              <a:t>	c.  Safety Impacts in Project Public Information</a:t>
            </a:r>
          </a:p>
          <a:p>
            <a:r>
              <a:rPr lang="en-US" dirty="0" smtClean="0"/>
              <a:t>	d.  Case Study (continued)</a:t>
            </a:r>
          </a:p>
          <a:p>
            <a:r>
              <a:rPr lang="en-US" dirty="0" smtClean="0"/>
              <a:t>8.  Transportation Safety Process</a:t>
            </a:r>
          </a:p>
          <a:p>
            <a:r>
              <a:rPr lang="en-US" dirty="0" smtClean="0"/>
              <a:t>	a.  Design Tree</a:t>
            </a:r>
          </a:p>
          <a:p>
            <a:r>
              <a:rPr lang="en-US" dirty="0" smtClean="0"/>
              <a:t>		</a:t>
            </a:r>
            <a:r>
              <a:rPr lang="en-US" dirty="0" err="1" smtClean="0"/>
              <a:t>i</a:t>
            </a:r>
            <a:r>
              <a:rPr lang="en-US" dirty="0" smtClean="0"/>
              <a:t>.  Crash Modification Methods</a:t>
            </a:r>
          </a:p>
          <a:p>
            <a:r>
              <a:rPr lang="en-US" dirty="0" smtClean="0"/>
              <a:t>		ii.  Safety Performance Function Methods</a:t>
            </a:r>
          </a:p>
          <a:p>
            <a:r>
              <a:rPr lang="en-US" dirty="0" smtClean="0"/>
              <a:t>	b.  Case Study (continued)</a:t>
            </a:r>
          </a:p>
          <a:p>
            <a:r>
              <a:rPr lang="en-US" dirty="0" smtClean="0"/>
              <a:t>9.  Additional Resources</a:t>
            </a:r>
          </a:p>
          <a:p>
            <a:r>
              <a:rPr lang="en-US" dirty="0" smtClean="0"/>
              <a:t>	a.  Standalone Procedural Flow Charts</a:t>
            </a:r>
          </a:p>
          <a:p>
            <a:r>
              <a:rPr lang="en-US" dirty="0" smtClean="0"/>
              <a:t>	b.  Evaluation Tools and Example Applications</a:t>
            </a:r>
          </a:p>
          <a:p>
            <a:r>
              <a:rPr lang="en-US" dirty="0" smtClean="0"/>
              <a:t>	c.  Supplemental Case Studies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E552FF-6E08-4779-86CD-4C75D50A32D8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b="0" i="0" u="none" strike="noStrike" baseline="0" dirty="0" smtClean="0">
                <a:latin typeface="Arial"/>
              </a:rPr>
              <a:t>After submitting the annotated outline, the SAIC team will engage stakeholders to discuss the project and provide feedback. We will extend invites for participation to the following groups:</a:t>
            </a:r>
          </a:p>
          <a:p>
            <a:endParaRPr lang="en-US" sz="1200" b="0" i="0" u="none" strike="noStrike" baseline="0" dirty="0" smtClean="0">
              <a:latin typeface="Arial"/>
            </a:endParaRPr>
          </a:p>
          <a:p>
            <a:r>
              <a:rPr lang="en-US" sz="1200" b="0" i="0" u="none" strike="noStrike" baseline="0" dirty="0" smtClean="0">
                <a:latin typeface="Arial"/>
              </a:rPr>
              <a:t>FHWA COTM and other designees</a:t>
            </a:r>
          </a:p>
          <a:p>
            <a:r>
              <a:rPr lang="en-US" sz="1200" b="0" i="0" u="none" strike="noStrike" baseline="0" dirty="0" smtClean="0">
                <a:latin typeface="Arial"/>
              </a:rPr>
              <a:t>Representatives from States participating in the HSM Implementation Pooled- Fund Study, including representatives from planning and roadway design</a:t>
            </a:r>
          </a:p>
          <a:p>
            <a:endParaRPr lang="en-US" sz="1200" b="0" i="0" u="none" strike="noStrike" baseline="0" dirty="0" smtClean="0">
              <a:latin typeface="Arial"/>
            </a:endParaRPr>
          </a:p>
          <a:p>
            <a:r>
              <a:rPr lang="en-US" sz="1200" b="0" i="0" u="none" strike="noStrike" baseline="0" dirty="0" smtClean="0">
                <a:latin typeface="Arial"/>
              </a:rPr>
              <a:t>California</a:t>
            </a:r>
          </a:p>
          <a:p>
            <a:r>
              <a:rPr lang="en-US" sz="1200" b="0" i="0" u="none" strike="noStrike" baseline="0" dirty="0" smtClean="0">
                <a:latin typeface="Arial"/>
              </a:rPr>
              <a:t>Idaho</a:t>
            </a:r>
          </a:p>
          <a:p>
            <a:r>
              <a:rPr lang="en-US" sz="1200" b="0" i="0" u="none" strike="noStrike" baseline="0" dirty="0" smtClean="0">
                <a:latin typeface="Arial"/>
              </a:rPr>
              <a:t>Illinois</a:t>
            </a:r>
          </a:p>
          <a:p>
            <a:r>
              <a:rPr lang="en-US" sz="1200" b="0" i="0" u="none" strike="noStrike" baseline="0" dirty="0" smtClean="0">
                <a:latin typeface="Arial"/>
              </a:rPr>
              <a:t>Kansas</a:t>
            </a:r>
          </a:p>
          <a:p>
            <a:r>
              <a:rPr lang="en-US" sz="1200" b="0" i="0" u="none" strike="noStrike" baseline="0" dirty="0" smtClean="0">
                <a:latin typeface="Arial"/>
              </a:rPr>
              <a:t>Louisiana</a:t>
            </a:r>
          </a:p>
          <a:p>
            <a:r>
              <a:rPr lang="en-US" sz="1200" b="0" i="0" u="none" strike="noStrike" baseline="0" dirty="0" smtClean="0">
                <a:latin typeface="Arial"/>
              </a:rPr>
              <a:t>Missouri</a:t>
            </a:r>
          </a:p>
          <a:p>
            <a:r>
              <a:rPr lang="en-US" sz="1200" b="0" i="0" u="none" strike="noStrike" baseline="0" dirty="0" smtClean="0">
                <a:latin typeface="Arial"/>
              </a:rPr>
              <a:t>Mississippi</a:t>
            </a:r>
          </a:p>
          <a:p>
            <a:r>
              <a:rPr lang="en-US" sz="1200" b="0" i="0" u="none" strike="noStrike" baseline="0" dirty="0" smtClean="0">
                <a:latin typeface="Arial"/>
              </a:rPr>
              <a:t>Nevada</a:t>
            </a:r>
          </a:p>
          <a:p>
            <a:r>
              <a:rPr lang="en-US" sz="1200" b="0" i="0" u="none" strike="noStrike" baseline="0" dirty="0" smtClean="0">
                <a:latin typeface="Arial"/>
              </a:rPr>
              <a:t>Ohio</a:t>
            </a:r>
          </a:p>
          <a:p>
            <a:r>
              <a:rPr lang="en-US" sz="1200" b="0" i="0" u="none" strike="noStrike" baseline="0" dirty="0" smtClean="0">
                <a:latin typeface="Arial"/>
              </a:rPr>
              <a:t>Oklahoma</a:t>
            </a:r>
          </a:p>
          <a:p>
            <a:r>
              <a:rPr lang="en-US" sz="1200" b="0" i="0" u="none" strike="noStrike" baseline="0" dirty="0" smtClean="0">
                <a:latin typeface="Arial"/>
              </a:rPr>
              <a:t>Oregon</a:t>
            </a:r>
          </a:p>
          <a:p>
            <a:r>
              <a:rPr lang="en-US" sz="1200" b="0" i="0" u="none" strike="noStrike" baseline="0" dirty="0" smtClean="0">
                <a:latin typeface="Arial"/>
              </a:rPr>
              <a:t>Pennsylvania</a:t>
            </a:r>
          </a:p>
          <a:p>
            <a:pPr marR="5180"/>
            <a:r>
              <a:rPr lang="en-US" sz="1200" b="0" i="0" u="none" strike="noStrike" baseline="0" dirty="0" smtClean="0">
                <a:latin typeface="Arial"/>
              </a:rPr>
              <a:t>North Carolina</a:t>
            </a:r>
          </a:p>
          <a:p>
            <a:r>
              <a:rPr lang="en-US" sz="1200" b="0" i="0" u="none" strike="noStrike" baseline="0" dirty="0" smtClean="0">
                <a:latin typeface="Arial"/>
              </a:rPr>
              <a:t>Washington</a:t>
            </a:r>
          </a:p>
          <a:p>
            <a:r>
              <a:rPr lang="en-US" sz="1200" b="0" i="0" u="none" strike="noStrike" baseline="0" dirty="0" smtClean="0">
                <a:latin typeface="Arial"/>
              </a:rPr>
              <a:t>West Virginia</a:t>
            </a:r>
          </a:p>
          <a:p>
            <a:r>
              <a:rPr lang="en-US" sz="1200" b="0" i="0" u="none" strike="noStrike" baseline="0" dirty="0" smtClean="0">
                <a:latin typeface="Arial"/>
              </a:rPr>
              <a:t>Wisconsin</a:t>
            </a:r>
          </a:p>
          <a:p>
            <a:endParaRPr lang="en-US" sz="800" b="0" i="0" u="none" strike="noStrike" baseline="0" dirty="0" smtClean="0">
              <a:latin typeface="Arial"/>
            </a:endParaRPr>
          </a:p>
          <a:p>
            <a:pPr marR="5910"/>
            <a:r>
              <a:rPr lang="en-US" sz="1200" b="0" i="0" u="none" strike="noStrike" baseline="0" dirty="0" smtClean="0">
                <a:latin typeface="Arial"/>
              </a:rPr>
              <a:t>In order to comply with the Paperwork Reduction Act, we recommend limiting the stakeholder review panel to no more than nine non-FHWA members plus additional</a:t>
            </a:r>
          </a:p>
          <a:p>
            <a:r>
              <a:rPr lang="en-US" sz="1200" b="0" i="0" u="none" strike="noStrike" baseline="0" dirty="0" smtClean="0">
                <a:latin typeface="Arial"/>
              </a:rPr>
              <a:t>FHWA designees. 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E552FF-6E08-4779-86CD-4C75D50A32D8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E552FF-6E08-4779-86CD-4C75D50A32D8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E552FF-6E08-4779-86CD-4C75D50A32D8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E552FF-6E08-4779-86CD-4C75D50A32D8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CE552FF-6E08-4779-86CD-4C75D50A32D8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96864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57288" y="1344613"/>
            <a:ext cx="63500" cy="65087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0E4186-B497-4E7D-A5A5-316C7A06FB9B}" type="datetime1">
              <a:rPr lang="en-US" smtClean="0"/>
              <a:t>10/13/2014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7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  <a:extLst/>
          </a:lstStyle>
          <a:p>
            <a:pPr>
              <a:defRPr/>
            </a:pPr>
            <a:fld id="{9A51E534-177F-4113-AAAF-9BDF4758A9C0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6D74E03-5357-48BE-94EB-AEDB1DF48685}" type="datetime1">
              <a:rPr lang="en-US" smtClean="0"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  <a:extLst/>
          </a:lstStyle>
          <a:p>
            <a:pPr>
              <a:defRPr/>
            </a:pPr>
            <a:fld id="{2B1318AD-27AC-41F9-B86D-9D64C7C72B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3E2F189-CA97-4D28-82E1-04722EFBACD4}" type="datetime1">
              <a:rPr lang="en-US" smtClean="0"/>
              <a:t>10/13/2014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  <a:extLst/>
          </a:lstStyle>
          <a:p>
            <a:pPr>
              <a:defRPr/>
            </a:pPr>
            <a:fld id="{2ADDB98E-AF86-4C96-BFB3-B70B2B995239}" type="slidenum">
              <a:rPr lang="en-US"/>
              <a:pPr>
                <a:defRPr/>
              </a:pPr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3B888AA5-32A2-4840-B2B2-0C5EB33C80D3}" type="datetime1">
              <a:rPr lang="en-US" smtClean="0"/>
              <a:t>10/13/2014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  <a:extLst/>
          </a:lstStyle>
          <a:p>
            <a:pPr>
              <a:defRPr/>
            </a:pPr>
            <a:fld id="{50847C5D-0369-4EF6-9D76-86FDF84CD4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2282825" y="0"/>
            <a:ext cx="68580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2286000" y="0"/>
            <a:ext cx="76200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2408238" y="2746375"/>
            <a:ext cx="63500" cy="63500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EE1C233-A4A1-40BB-B01F-CF8AEE748E3F}" type="datetime1">
              <a:rPr lang="en-US" smtClean="0"/>
              <a:t>10/13/2014</a:t>
            </a:fld>
            <a:endParaRPr lang="en-US">
              <a:solidFill>
                <a:schemeClr val="tx2"/>
              </a:solidFill>
            </a:endParaRP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  <a:extLst/>
          </a:lstStyle>
          <a:p>
            <a:pPr>
              <a:defRPr/>
            </a:pPr>
            <a:fld id="{51B264EF-BFBC-42BE-85EB-B9532878DC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7A4436A-9FEF-4045-917F-8341F274E1AC}" type="datetime1">
              <a:rPr lang="en-US" smtClean="0"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  <a:extLst/>
          </a:lstStyle>
          <a:p>
            <a:pPr>
              <a:defRPr/>
            </a:pPr>
            <a:fld id="{2AB9552C-A0A4-4877-A8C5-924A7366C7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/>
          <a:lstStyle>
            <a:lvl1pPr algn="ctr">
              <a:defRPr sz="45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5EA884A4-60BA-4C8F-A851-944A9D3B968A}" type="datetime1">
              <a:rPr lang="en-US" smtClean="0"/>
              <a:t>10/13/2014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  <a:extLst/>
          </a:lstStyle>
          <a:p>
            <a:pPr>
              <a:defRPr/>
            </a:pPr>
            <a:fld id="{BA12A3EE-5588-4EFE-8EC4-D9A453998F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8547BBE-9B44-4E14-9570-E50F2F3494D9}" type="datetime1">
              <a:rPr lang="en-US" smtClean="0"/>
              <a:t>10/13/2014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  <a:extLst/>
          </a:lstStyle>
          <a:p>
            <a:pPr>
              <a:defRPr/>
            </a:pPr>
            <a:fld id="{9BF99E96-A087-4E50-8268-76138B9BE2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14413" y="0"/>
            <a:ext cx="8129587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3" name="Rectangle 2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4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E1E3EA6-574F-40E1-A431-94696E64DD41}" type="datetime1">
              <a:rPr lang="en-US" smtClean="0"/>
              <a:t>10/13/2014</a:t>
            </a:fld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/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  <a:extLst/>
          </a:lstStyle>
          <a:p>
            <a:pPr>
              <a:defRPr/>
            </a:pPr>
            <a:fld id="{07E5F37F-2EF3-4A7C-9AFE-BB1BF72CDC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E441DAA-5716-49BE-B2A4-C6C905FF05A1}" type="datetime1">
              <a:rPr lang="en-US" smtClean="0"/>
              <a:t>10/13/2014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  <a:extLst/>
          </a:lstStyle>
          <a:p>
            <a:pPr>
              <a:defRPr/>
            </a:pPr>
            <a:fld id="{A5D91636-B04C-4688-8178-53744FC4B2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tIns="274320">
            <a:normAutofit/>
          </a:bodyPr>
          <a:lstStyle>
            <a:extLst/>
          </a:lstStyle>
          <a:p>
            <a:pPr indent="-283464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  <a:defRPr/>
            </a:pPr>
            <a:endParaRPr lang="en-US">
              <a:solidFill>
                <a:schemeClr val="tx1"/>
              </a:solidFill>
              <a:latin typeface="+mn-lt"/>
              <a:ea typeface="+mn-ea"/>
            </a:endParaRPr>
          </a:p>
        </p:txBody>
      </p:sp>
      <p:sp>
        <p:nvSpPr>
          <p:cNvPr id="6" name="Flowchart: Process 5"/>
          <p:cNvSpPr/>
          <p:nvPr/>
        </p:nvSpPr>
        <p:spPr>
          <a:xfrm rot="19468671">
            <a:off x="396875" y="954088"/>
            <a:ext cx="685800" cy="204787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7" name="Flowchart: Process 6"/>
          <p:cNvSpPr/>
          <p:nvPr/>
        </p:nvSpPr>
        <p:spPr>
          <a:xfrm rot="2103354" flipH="1">
            <a:off x="5003800" y="936625"/>
            <a:ext cx="649288" cy="204788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tIns="274320"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82D5C6CF-AF48-440C-9776-EA0A8CA4A207}" type="datetime1">
              <a:rPr lang="en-US" smtClean="0"/>
              <a:t>10/13/2014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ctr">
              <a:defRPr/>
            </a:lvl1pPr>
            <a:extLst/>
          </a:lstStyle>
          <a:p>
            <a:pPr>
              <a:defRPr/>
            </a:pPr>
            <a:fld id="{6C206B31-D234-4A9C-8E26-6251F1641C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75" y="-815975"/>
            <a:ext cx="1638300" cy="1638300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68275" y="20638"/>
            <a:ext cx="1703388" cy="1703387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100" y="274638"/>
            <a:ext cx="749935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33" name="Text Placeholder 8"/>
          <p:cNvSpPr>
            <a:spLocks noGrp="1"/>
          </p:cNvSpPr>
          <p:nvPr>
            <p:ph type="body" idx="1"/>
          </p:nvPr>
        </p:nvSpPr>
        <p:spPr bwMode="auto">
          <a:xfrm>
            <a:off x="1435100" y="1447800"/>
            <a:ext cx="749935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>
              <a:defRPr/>
            </a:pPr>
            <a:fld id="{8F714E15-8DF6-4C6B-8F2B-726917EA6235}" type="datetime1">
              <a:rPr lang="en-US" smtClean="0"/>
              <a:t>10/13/2014</a:t>
            </a:fld>
            <a:endParaRPr lang="en-US" sz="1000" dirty="0">
              <a:solidFill>
                <a:schemeClr val="tx2"/>
              </a:solidFill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000" dirty="0">
                <a:solidFill>
                  <a:schemeClr val="tx2"/>
                </a:solidFill>
                <a:effectLst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775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 smtClean="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>
              <a:defRPr/>
            </a:pPr>
            <a:fld id="{EAEB7904-0B52-4B5E-8714-F9ED6AC2C5D1}" type="slidenum">
              <a:rPr lang="en-US"/>
              <a:pPr>
                <a:defRPr/>
              </a:pPr>
              <a:t>‹#›</a:t>
            </a:fld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15" name="Rectangle 14"/>
          <p:cNvSpPr/>
          <p:nvPr/>
        </p:nvSpPr>
        <p:spPr bwMode="invGray">
          <a:xfrm>
            <a:off x="1014413" y="0"/>
            <a:ext cx="73025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>
              <a:defRPr/>
            </a:pPr>
            <a:endParaRPr lang="en-US"/>
          </a:p>
        </p:txBody>
      </p:sp>
      <p:pic>
        <p:nvPicPr>
          <p:cNvPr id="1038" name="Picture 12" descr="TTI-transp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086600" y="6324600"/>
            <a:ext cx="1398588" cy="269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9" r:id="rId1"/>
    <p:sldLayoutId id="2147483720" r:id="rId2"/>
    <p:sldLayoutId id="2147483721" r:id="rId3"/>
    <p:sldLayoutId id="2147483722" r:id="rId4"/>
    <p:sldLayoutId id="2147483723" r:id="rId5"/>
    <p:sldLayoutId id="2147483724" r:id="rId6"/>
    <p:sldLayoutId id="2147483725" r:id="rId7"/>
    <p:sldLayoutId id="2147483726" r:id="rId8"/>
    <p:sldLayoutId id="2147483727" r:id="rId9"/>
    <p:sldLayoutId id="2147483728" r:id="rId10"/>
    <p:sldLayoutId id="2147483729" r:id="rId11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300" kern="1200">
          <a:solidFill>
            <a:srgbClr val="572314"/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300">
          <a:solidFill>
            <a:srgbClr val="572314"/>
          </a:solidFill>
          <a:latin typeface="Gill Sans MT" pitchFamily="34" charset="0"/>
        </a:defRPr>
      </a:lvl9pPr>
      <a:extLst/>
    </p:titleStyle>
    <p:bodyStyle>
      <a:lvl1pPr marL="365125" indent="-282575" algn="l" rtl="0" fontAlgn="base">
        <a:spcBef>
          <a:spcPts val="6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36538" algn="l" rtl="0" fontAlgn="base">
        <a:spcBef>
          <a:spcPts val="550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5825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173038" algn="l" rtl="0" fontAlgn="base">
        <a:spcBef>
          <a:spcPct val="20000"/>
        </a:spcBef>
        <a:spcAft>
          <a:spcPct val="0"/>
        </a:spcAft>
        <a:buClr>
          <a:srgbClr val="C32D2E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6988" indent="-182563" algn="l" rtl="0" fontAlgn="base">
        <a:spcBef>
          <a:spcPct val="20000"/>
        </a:spcBef>
        <a:spcAft>
          <a:spcPct val="0"/>
        </a:spcAft>
        <a:buClr>
          <a:srgbClr val="84AA33"/>
        </a:buClr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mailto:K-Dixon@tamu.edu" TargetMode="External"/><Relationship Id="rId2" Type="http://schemas.openxmlformats.org/officeDocument/2006/relationships/hyperlink" Target="mailto:Jennifer.E.Atkinson@leidos.com" TargetMode="External"/><Relationship Id="rId1" Type="http://schemas.openxmlformats.org/officeDocument/2006/relationships/slideLayout" Target="../slideLayouts/slideLayout6.xml"/><Relationship Id="rId4" Type="http://schemas.openxmlformats.org/officeDocument/2006/relationships/hyperlink" Target="mailto:Mike.Colety@kimley-horn.com" TargetMode="Externa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1.xml"/><Relationship Id="rId3" Type="http://schemas.openxmlformats.org/officeDocument/2006/relationships/hyperlink" Target="http://www.google.com/url?url=http://safety.fhwa.dot.gov/hsm/&amp;rct=j&amp;frm=1&amp;q=&amp;esrc=s&amp;sa=U&amp;ei=O4YZVLqcF4atyAT7xoCoDA&amp;ved=0CBYQ9QEwAA&amp;usg=AFQjCNGTF0nm7s5WjtfVKQVBGx0DrEjn8w" TargetMode="External"/><Relationship Id="rId7" Type="http://schemas.openxmlformats.org/officeDocument/2006/relationships/diagramQuickStyle" Target="../diagrams/quickStyle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1.xml"/><Relationship Id="rId5" Type="http://schemas.openxmlformats.org/officeDocument/2006/relationships/diagramData" Target="../diagrams/data1.xml"/><Relationship Id="rId4" Type="http://schemas.openxmlformats.org/officeDocument/2006/relationships/image" Target="../media/image3.jpeg"/><Relationship Id="rId9" Type="http://schemas.microsoft.com/office/2007/relationships/diagramDrawing" Target="../diagrams/drawing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73175" y="196850"/>
            <a:ext cx="7524750" cy="28702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4000" dirty="0" smtClean="0">
                <a:solidFill>
                  <a:schemeClr val="tx2">
                    <a:satMod val="130000"/>
                  </a:schemeClr>
                </a:solidFill>
              </a:rPr>
              <a:t>Scale and Scope of Highway Safety Manual Implementation in the Project Development Process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73175" y="4191000"/>
            <a:ext cx="7413625" cy="1905000"/>
          </a:xfrm>
        </p:spPr>
        <p:txBody>
          <a:bodyPr>
            <a:normAutofit fontScale="92500" lnSpcReduction="20000"/>
          </a:bodyPr>
          <a:lstStyle/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/>
              <a:t>For 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/>
              <a:t>the </a:t>
            </a:r>
            <a:r>
              <a:rPr lang="en-US" sz="2000" b="1" dirty="0" smtClean="0"/>
              <a:t>Federal Highway Administration (FHWA)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endParaRPr lang="en-US" sz="2000" dirty="0" smtClean="0"/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n-US" sz="2000" dirty="0" smtClean="0"/>
              <a:t>By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n-US" sz="2000" b="1" dirty="0" smtClean="0"/>
              <a:t>Science Applications International Corporation (SAIC)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n-US" sz="2000" b="1" dirty="0" smtClean="0"/>
              <a:t>Texas A&amp;M Transportation Institute (TTI)</a:t>
            </a:r>
          </a:p>
          <a:p>
            <a:pPr fontAlgn="auto">
              <a:lnSpc>
                <a:spcPct val="80000"/>
              </a:lnSpc>
              <a:spcAft>
                <a:spcPts val="0"/>
              </a:spcAft>
              <a:buFont typeface="Wingdings 2"/>
              <a:buNone/>
              <a:defRPr/>
            </a:pPr>
            <a:r>
              <a:rPr lang="en-US" sz="2000" b="1" dirty="0" err="1" smtClean="0"/>
              <a:t>Kimley</a:t>
            </a:r>
            <a:r>
              <a:rPr lang="en-US" sz="2000" b="1" dirty="0" smtClean="0"/>
              <a:t>-Horn &amp; Associates (K-H)</a:t>
            </a:r>
            <a:endParaRPr lang="en-US" sz="20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Preliminary Outline Structure for Informational Guide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900" indent="-514350">
              <a:buFont typeface="+mj-lt"/>
              <a:buAutoNum type="arabicPeriod" startAt="6"/>
            </a:pPr>
            <a:r>
              <a:rPr lang="en-US" dirty="0" smtClean="0"/>
              <a:t>Incorporating Safety into Preliminary Design</a:t>
            </a:r>
          </a:p>
          <a:p>
            <a:pPr marL="596900" indent="-514350">
              <a:buFont typeface="+mj-lt"/>
              <a:buAutoNum type="arabicPeriod" startAt="6"/>
            </a:pPr>
            <a:r>
              <a:rPr lang="en-US" dirty="0" smtClean="0"/>
              <a:t>Incorporating Safety into Final Design</a:t>
            </a:r>
          </a:p>
          <a:p>
            <a:pPr marL="596900" indent="-514350">
              <a:buFont typeface="+mj-lt"/>
              <a:buAutoNum type="arabicPeriod" startAt="6"/>
            </a:pPr>
            <a:r>
              <a:rPr lang="en-US" dirty="0" smtClean="0"/>
              <a:t>Transportation Safety Processes</a:t>
            </a:r>
          </a:p>
          <a:p>
            <a:pPr marL="596900" indent="-514350">
              <a:buFont typeface="+mj-lt"/>
              <a:buAutoNum type="arabicPeriod" startAt="6"/>
            </a:pPr>
            <a:r>
              <a:rPr lang="en-US" dirty="0" smtClean="0"/>
              <a:t>Additional Resources and Tools</a:t>
            </a:r>
          </a:p>
          <a:p>
            <a:pPr marL="596900" indent="-514350">
              <a:buFont typeface="+mj-lt"/>
              <a:buAutoNum type="arabicPeriod" startAt="6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47C5D-0369-4EF6-9D76-86FDF84CD4AA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7525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273175" y="304800"/>
            <a:ext cx="7662863" cy="870857"/>
          </a:xfrm>
        </p:spPr>
        <p:txBody>
          <a:bodyPr lIns="45720" rIns="45720"/>
          <a:lstStyle/>
          <a:p>
            <a:pPr marL="509588" indent="-509588">
              <a:spcBef>
                <a:spcPct val="20000"/>
              </a:spcBef>
            </a:pPr>
            <a:r>
              <a:rPr lang="en-US" sz="3600" dirty="0" smtClean="0"/>
              <a:t>Task 3.  Write </a:t>
            </a:r>
            <a:r>
              <a:rPr lang="en-US" sz="3600" dirty="0"/>
              <a:t>Informational Guide</a:t>
            </a:r>
          </a:p>
        </p:txBody>
      </p:sp>
      <p:sp>
        <p:nvSpPr>
          <p:cNvPr id="18435" name="Content Placeholder 5"/>
          <p:cNvSpPr>
            <a:spLocks noGrp="1"/>
          </p:cNvSpPr>
          <p:nvPr>
            <p:ph idx="1"/>
          </p:nvPr>
        </p:nvSpPr>
        <p:spPr>
          <a:xfrm>
            <a:off x="1135063" y="1155927"/>
            <a:ext cx="7662862" cy="4983162"/>
          </a:xfrm>
        </p:spPr>
        <p:txBody>
          <a:bodyPr/>
          <a:lstStyle/>
          <a:p>
            <a:pPr lvl="0">
              <a:buClr>
                <a:srgbClr val="3891A7"/>
              </a:buClr>
            </a:pPr>
            <a:r>
              <a:rPr lang="en-US" sz="2400" dirty="0">
                <a:solidFill>
                  <a:prstClr val="black"/>
                </a:solidFill>
              </a:rPr>
              <a:t>Subtask </a:t>
            </a:r>
            <a:r>
              <a:rPr lang="en-US" sz="2400" dirty="0" smtClean="0">
                <a:solidFill>
                  <a:prstClr val="black"/>
                </a:solidFill>
              </a:rPr>
              <a:t>3a</a:t>
            </a:r>
            <a:r>
              <a:rPr lang="en-US" sz="2400" dirty="0">
                <a:solidFill>
                  <a:prstClr val="black"/>
                </a:solidFill>
              </a:rPr>
              <a:t>:  </a:t>
            </a:r>
            <a:r>
              <a:rPr lang="en-US" sz="2400" dirty="0" smtClean="0">
                <a:solidFill>
                  <a:prstClr val="black"/>
                </a:solidFill>
              </a:rPr>
              <a:t>Draft Informational Guide</a:t>
            </a:r>
          </a:p>
          <a:p>
            <a:pPr lvl="1">
              <a:buClr>
                <a:srgbClr val="3891A7"/>
              </a:buClr>
            </a:pPr>
            <a:r>
              <a:rPr lang="en-US" sz="2000" dirty="0" smtClean="0">
                <a:solidFill>
                  <a:prstClr val="black"/>
                </a:solidFill>
              </a:rPr>
              <a:t>Key:  Link project development activities to HSM guidance (see next slide)</a:t>
            </a:r>
          </a:p>
          <a:p>
            <a:pPr lvl="1">
              <a:buClr>
                <a:srgbClr val="3891A7"/>
              </a:buClr>
            </a:pPr>
            <a:r>
              <a:rPr lang="en-US" sz="2000" dirty="0" smtClean="0">
                <a:solidFill>
                  <a:prstClr val="black"/>
                </a:solidFill>
              </a:rPr>
              <a:t>Key:  Make the document flexible, considering all users</a:t>
            </a:r>
          </a:p>
          <a:p>
            <a:pPr lvl="1">
              <a:buClr>
                <a:srgbClr val="3891A7"/>
              </a:buClr>
            </a:pPr>
            <a:r>
              <a:rPr lang="en-US" sz="2000" dirty="0" smtClean="0">
                <a:solidFill>
                  <a:prstClr val="black"/>
                </a:solidFill>
              </a:rPr>
              <a:t>Use decision trees, flowcharts, written text</a:t>
            </a:r>
            <a:endParaRPr lang="en-US" sz="2000" dirty="0">
              <a:solidFill>
                <a:prstClr val="black"/>
              </a:solidFill>
            </a:endParaRPr>
          </a:p>
          <a:p>
            <a:endParaRPr lang="en-US" sz="20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47C5D-0369-4EF6-9D76-86FDF84CD4AA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459104" y="3445014"/>
            <a:ext cx="3237635" cy="1631216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chemeClr val="accent1"/>
                </a:solidFill>
                <a:latin typeface="+mj-lt"/>
              </a:rPr>
              <a:t>Develop “continuous” case studies, where feasible, to illustrate application of HSM through each project development phase.</a:t>
            </a:r>
            <a:endParaRPr lang="en-US" sz="2000" dirty="0">
              <a:solidFill>
                <a:schemeClr val="accent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44959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273175" y="72784"/>
            <a:ext cx="7662863" cy="870857"/>
          </a:xfrm>
        </p:spPr>
        <p:txBody>
          <a:bodyPr lIns="45720" rIns="45720"/>
          <a:lstStyle/>
          <a:p>
            <a:pPr marL="509588" indent="-509588">
              <a:spcBef>
                <a:spcPct val="20000"/>
              </a:spcBef>
            </a:pPr>
            <a:r>
              <a:rPr lang="en-US" sz="3600" dirty="0" smtClean="0"/>
              <a:t>Task 3.  Write </a:t>
            </a:r>
            <a:r>
              <a:rPr lang="en-US" sz="3600" dirty="0"/>
              <a:t>Informational Guide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1205923"/>
              </p:ext>
            </p:extLst>
          </p:nvPr>
        </p:nvGraphicFramePr>
        <p:xfrm>
          <a:off x="1132766" y="906867"/>
          <a:ext cx="7902054" cy="583194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81876"/>
                <a:gridCol w="3648186"/>
                <a:gridCol w="1971992"/>
              </a:tblGrid>
              <a:tr h="175751">
                <a:tc>
                  <a:txBody>
                    <a:bodyPr/>
                    <a:lstStyle/>
                    <a:p>
                      <a:pPr marL="0" marR="22860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Project Development Step</a:t>
                      </a:r>
                      <a:endParaRPr lang="en-US" sz="1400" dirty="0">
                        <a:effectLst/>
                        <a:latin typeface="Myriad Pro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  <a:tc>
                  <a:txBody>
                    <a:bodyPr/>
                    <a:lstStyle/>
                    <a:p>
                      <a:pPr marL="0" marR="22860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Activity</a:t>
                      </a:r>
                      <a:endParaRPr lang="en-US" sz="1400" dirty="0">
                        <a:effectLst/>
                        <a:latin typeface="Myriad Pro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Example HSM Guidance</a:t>
                      </a:r>
                      <a:endParaRPr lang="en-U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</a:tr>
              <a:tr h="304251">
                <a:tc>
                  <a:txBody>
                    <a:bodyPr/>
                    <a:lstStyle/>
                    <a:p>
                      <a:pPr marL="0" marR="2286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Project Planning (after included in TIP)</a:t>
                      </a:r>
                      <a:endParaRPr lang="en-US" sz="1400" dirty="0">
                        <a:effectLst/>
                        <a:latin typeface="Myriad Pro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/>
                </a:tc>
                <a:tc>
                  <a:txBody>
                    <a:bodyPr/>
                    <a:lstStyle/>
                    <a:p>
                      <a:pPr marL="0" marR="2286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Identify project issues and alternative solutions</a:t>
                      </a:r>
                      <a:endParaRPr lang="en-US" sz="1400">
                        <a:effectLst/>
                        <a:latin typeface="Myriad Pro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Chapters </a:t>
                      </a:r>
                      <a:r>
                        <a:rPr lang="en-US" sz="1400" dirty="0">
                          <a:effectLst/>
                        </a:rPr>
                        <a:t>4 through 7</a:t>
                      </a:r>
                      <a:endParaRPr lang="en-U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</a:tr>
              <a:tr h="663821">
                <a:tc rowSpan="3">
                  <a:txBody>
                    <a:bodyPr/>
                    <a:lstStyle/>
                    <a:p>
                      <a:pPr marL="0" marR="2286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Alternatives Identification and Evaluation</a:t>
                      </a:r>
                      <a:endParaRPr lang="en-US" sz="1400">
                        <a:effectLst/>
                        <a:latin typeface="Myriad Pro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  <a:tc>
                  <a:txBody>
                    <a:bodyPr/>
                    <a:lstStyle/>
                    <a:p>
                      <a:pPr marL="0" marR="2286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Assess alternatives based on safety</a:t>
                      </a:r>
                      <a:endParaRPr lang="en-US" sz="1400">
                        <a:effectLst/>
                        <a:latin typeface="Myriad Pro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Chapters </a:t>
                      </a:r>
                      <a:r>
                        <a:rPr lang="en-US" sz="1400" dirty="0">
                          <a:effectLst/>
                        </a:rPr>
                        <a:t>10-12 (Safety Prediction) and </a:t>
                      </a:r>
                      <a:r>
                        <a:rPr lang="en-US" sz="1400" dirty="0" smtClean="0">
                          <a:effectLst/>
                        </a:rPr>
                        <a:t>Chapters </a:t>
                      </a:r>
                      <a:r>
                        <a:rPr lang="en-US" sz="1400" dirty="0">
                          <a:effectLst/>
                        </a:rPr>
                        <a:t>13-17 (CMFs)</a:t>
                      </a:r>
                      <a:endParaRPr lang="en-U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</a:tr>
              <a:tr h="3042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286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Incorporate safety findings into overall alternative analysis</a:t>
                      </a:r>
                      <a:endParaRPr lang="en-US" sz="1400">
                        <a:effectLst/>
                        <a:latin typeface="Myriad Pro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Chapters </a:t>
                      </a:r>
                      <a:r>
                        <a:rPr lang="en-US" sz="1400" dirty="0">
                          <a:effectLst/>
                        </a:rPr>
                        <a:t>6-7</a:t>
                      </a:r>
                      <a:endParaRPr lang="en-U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</a:tr>
              <a:tr h="1757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286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Determine preferred alternative</a:t>
                      </a:r>
                      <a:endParaRPr lang="en-US" sz="1400">
                        <a:effectLst/>
                        <a:latin typeface="Myriad Pro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Chapters </a:t>
                      </a:r>
                      <a:r>
                        <a:rPr lang="en-US" sz="1400" dirty="0">
                          <a:effectLst/>
                        </a:rPr>
                        <a:t>9 and 10-12</a:t>
                      </a:r>
                      <a:endParaRPr lang="en-U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</a:tr>
              <a:tr h="304251">
                <a:tc rowSpan="3">
                  <a:txBody>
                    <a:bodyPr/>
                    <a:lstStyle/>
                    <a:p>
                      <a:pPr marL="0" marR="2286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Preliminary Design</a:t>
                      </a:r>
                      <a:endParaRPr lang="en-US" sz="1400">
                        <a:effectLst/>
                        <a:latin typeface="Myriad Pro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  <a:tc>
                  <a:txBody>
                    <a:bodyPr/>
                    <a:lstStyle/>
                    <a:p>
                      <a:pPr marL="0" marR="2286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Develop preliminary design plans for preferred alternative</a:t>
                      </a:r>
                      <a:endParaRPr lang="en-US" sz="1400">
                        <a:effectLst/>
                        <a:latin typeface="Myriad Pro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Chapters </a:t>
                      </a:r>
                      <a:r>
                        <a:rPr lang="en-US" sz="1400" dirty="0">
                          <a:effectLst/>
                        </a:rPr>
                        <a:t>2 and 6-7</a:t>
                      </a:r>
                      <a:endParaRPr lang="en-U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</a:tr>
              <a:tr h="6638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286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Evaluate how project-related safety performance is impacted</a:t>
                      </a:r>
                      <a:endParaRPr lang="en-US" sz="1400">
                        <a:effectLst/>
                        <a:latin typeface="Myriad Pro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Chapters </a:t>
                      </a:r>
                      <a:r>
                        <a:rPr lang="en-US" sz="1400" dirty="0">
                          <a:effectLst/>
                        </a:rPr>
                        <a:t>10-12 (Safety Prediction) and </a:t>
                      </a:r>
                      <a:r>
                        <a:rPr lang="en-US" sz="1400" dirty="0" smtClean="0">
                          <a:effectLst/>
                        </a:rPr>
                        <a:t>13-17 </a:t>
                      </a:r>
                      <a:r>
                        <a:rPr lang="en-US" sz="1400" dirty="0">
                          <a:effectLst/>
                        </a:rPr>
                        <a:t>(CMFs)</a:t>
                      </a:r>
                      <a:endParaRPr lang="en-U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</a:tr>
              <a:tr h="3042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286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Refine preliminary design decisions and document</a:t>
                      </a:r>
                      <a:endParaRPr lang="en-US" sz="1400">
                        <a:effectLst/>
                        <a:latin typeface="Myriad Pro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Chapters </a:t>
                      </a:r>
                      <a:r>
                        <a:rPr lang="en-US" sz="1400" dirty="0">
                          <a:effectLst/>
                        </a:rPr>
                        <a:t>9 and 10-12</a:t>
                      </a:r>
                      <a:endParaRPr lang="en-U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</a:tr>
              <a:tr h="304251">
                <a:tc rowSpan="4">
                  <a:txBody>
                    <a:bodyPr/>
                    <a:lstStyle/>
                    <a:p>
                      <a:pPr marL="0" marR="2286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Final Design</a:t>
                      </a:r>
                      <a:endParaRPr lang="en-US" sz="1400" dirty="0">
                        <a:effectLst/>
                        <a:latin typeface="Myriad Pro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  <a:tc>
                  <a:txBody>
                    <a:bodyPr/>
                    <a:lstStyle/>
                    <a:p>
                      <a:pPr marL="0" marR="2286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Develop final design plans based on preliminary design refinement</a:t>
                      </a:r>
                      <a:endParaRPr lang="en-US" sz="1400">
                        <a:effectLst/>
                        <a:latin typeface="Myriad Pro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Chapters </a:t>
                      </a:r>
                      <a:r>
                        <a:rPr lang="en-US" sz="1400" dirty="0">
                          <a:effectLst/>
                        </a:rPr>
                        <a:t>2 and 6-7</a:t>
                      </a:r>
                      <a:endParaRPr lang="en-U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</a:tr>
              <a:tr h="6638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286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Perform design exception analysis as appropriate</a:t>
                      </a:r>
                      <a:endParaRPr lang="en-US" sz="1400">
                        <a:effectLst/>
                        <a:latin typeface="Myriad Pro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Chapters 10-12 </a:t>
                      </a:r>
                      <a:r>
                        <a:rPr lang="en-US" sz="1400" dirty="0">
                          <a:effectLst/>
                        </a:rPr>
                        <a:t>(Safety Prediction) and </a:t>
                      </a:r>
                      <a:r>
                        <a:rPr lang="en-US" sz="1400" dirty="0" smtClean="0">
                          <a:effectLst/>
                        </a:rPr>
                        <a:t>13-17 </a:t>
                      </a:r>
                      <a:r>
                        <a:rPr lang="en-US" sz="1400" dirty="0">
                          <a:effectLst/>
                        </a:rPr>
                        <a:t>(CMFs)</a:t>
                      </a:r>
                      <a:endParaRPr lang="en-U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</a:tr>
              <a:tr h="76062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286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Evaluate how project-related safety is affected and balanced with other design elements (operations, environment, land use impacts, cost, etc.)</a:t>
                      </a:r>
                      <a:endParaRPr lang="en-US" sz="1400">
                        <a:effectLst/>
                        <a:latin typeface="Myriad Pro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Chapters </a:t>
                      </a:r>
                      <a:r>
                        <a:rPr lang="en-US" sz="1400" dirty="0">
                          <a:effectLst/>
                        </a:rPr>
                        <a:t>7 and 8</a:t>
                      </a:r>
                      <a:endParaRPr lang="en-U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</a:tr>
              <a:tr h="17575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22860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</a:rPr>
                        <a:t>Finalize design and construct</a:t>
                      </a:r>
                      <a:endParaRPr lang="en-US" sz="1400">
                        <a:effectLst/>
                        <a:latin typeface="Myriad Pro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effectLst/>
                        </a:rPr>
                        <a:t>Chapters </a:t>
                      </a:r>
                      <a:r>
                        <a:rPr lang="en-US" sz="1400" dirty="0">
                          <a:effectLst/>
                        </a:rPr>
                        <a:t>9 and 10-12</a:t>
                      </a:r>
                      <a:endParaRPr lang="en-US" sz="14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62233" marR="62233" marT="0" marB="0" anchor="ctr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47C5D-0369-4EF6-9D76-86FDF84CD4A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7364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273175" y="304800"/>
            <a:ext cx="7662863" cy="870857"/>
          </a:xfrm>
        </p:spPr>
        <p:txBody>
          <a:bodyPr lIns="45720" rIns="45720"/>
          <a:lstStyle/>
          <a:p>
            <a:pPr marL="509588" indent="-509588">
              <a:spcBef>
                <a:spcPct val="20000"/>
              </a:spcBef>
            </a:pPr>
            <a:r>
              <a:rPr lang="en-US" sz="3600" dirty="0" smtClean="0"/>
              <a:t>Task 3.  Write </a:t>
            </a:r>
            <a:r>
              <a:rPr lang="en-US" sz="3600" dirty="0"/>
              <a:t>Informational Guide</a:t>
            </a:r>
          </a:p>
        </p:txBody>
      </p:sp>
      <p:sp>
        <p:nvSpPr>
          <p:cNvPr id="18435" name="Content Placeholder 5"/>
          <p:cNvSpPr>
            <a:spLocks noGrp="1"/>
          </p:cNvSpPr>
          <p:nvPr>
            <p:ph idx="1"/>
          </p:nvPr>
        </p:nvSpPr>
        <p:spPr>
          <a:xfrm>
            <a:off x="1135063" y="1155927"/>
            <a:ext cx="7662862" cy="4983162"/>
          </a:xfrm>
        </p:spPr>
        <p:txBody>
          <a:bodyPr/>
          <a:lstStyle/>
          <a:p>
            <a:pPr lvl="0">
              <a:buClr>
                <a:srgbClr val="3891A7"/>
              </a:buClr>
            </a:pPr>
            <a:r>
              <a:rPr lang="en-US" sz="2400" dirty="0">
                <a:solidFill>
                  <a:prstClr val="black"/>
                </a:solidFill>
              </a:rPr>
              <a:t>Subtask </a:t>
            </a:r>
            <a:r>
              <a:rPr lang="en-US" sz="2400" dirty="0" smtClean="0">
                <a:solidFill>
                  <a:prstClr val="black"/>
                </a:solidFill>
              </a:rPr>
              <a:t>3b:  Informational Guide Feedback</a:t>
            </a:r>
          </a:p>
          <a:p>
            <a:pPr lvl="1">
              <a:buClr>
                <a:srgbClr val="3891A7"/>
              </a:buClr>
            </a:pPr>
            <a:r>
              <a:rPr lang="en-US" sz="2000" dirty="0">
                <a:solidFill>
                  <a:prstClr val="black"/>
                </a:solidFill>
              </a:rPr>
              <a:t>Engage a Stakeholder Review </a:t>
            </a:r>
            <a:r>
              <a:rPr lang="en-US" sz="2000" dirty="0" smtClean="0">
                <a:solidFill>
                  <a:prstClr val="black"/>
                </a:solidFill>
              </a:rPr>
              <a:t>Panel from Task 2</a:t>
            </a:r>
            <a:endParaRPr lang="en-US" sz="2000" dirty="0">
              <a:solidFill>
                <a:prstClr val="black"/>
              </a:solidFill>
            </a:endParaRPr>
          </a:p>
          <a:p>
            <a:pPr lvl="1">
              <a:buClr>
                <a:srgbClr val="3891A7"/>
              </a:buClr>
            </a:pPr>
            <a:r>
              <a:rPr lang="en-US" sz="2000" dirty="0">
                <a:solidFill>
                  <a:prstClr val="black"/>
                </a:solidFill>
              </a:rPr>
              <a:t>Hold webinar to discuss comments (for two rounds of comments)</a:t>
            </a:r>
          </a:p>
          <a:p>
            <a:pPr lvl="0">
              <a:buClr>
                <a:srgbClr val="3891A7"/>
              </a:buClr>
            </a:pPr>
            <a:r>
              <a:rPr lang="en-US" sz="2400" dirty="0" smtClean="0">
                <a:solidFill>
                  <a:prstClr val="black"/>
                </a:solidFill>
              </a:rPr>
              <a:t>Subtask 3c:  Final Informational Guide</a:t>
            </a:r>
          </a:p>
          <a:p>
            <a:pPr lvl="1">
              <a:buClr>
                <a:srgbClr val="3891A7"/>
              </a:buClr>
            </a:pPr>
            <a:r>
              <a:rPr lang="en-US" sz="2000" dirty="0">
                <a:solidFill>
                  <a:prstClr val="black"/>
                </a:solidFill>
              </a:rPr>
              <a:t>Finalize </a:t>
            </a:r>
            <a:r>
              <a:rPr lang="en-US" sz="2000" dirty="0" smtClean="0">
                <a:solidFill>
                  <a:prstClr val="black"/>
                </a:solidFill>
              </a:rPr>
              <a:t>Guide based </a:t>
            </a:r>
            <a:r>
              <a:rPr lang="en-US" sz="2000" dirty="0">
                <a:solidFill>
                  <a:prstClr val="black"/>
                </a:solidFill>
              </a:rPr>
              <a:t>on panel’s comments</a:t>
            </a:r>
          </a:p>
          <a:p>
            <a:pPr lvl="1">
              <a:buClr>
                <a:srgbClr val="3891A7"/>
              </a:buClr>
            </a:pPr>
            <a:endParaRPr lang="en-US" sz="2000" dirty="0" smtClean="0">
              <a:solidFill>
                <a:prstClr val="black"/>
              </a:solidFill>
            </a:endParaRPr>
          </a:p>
          <a:p>
            <a:pPr marL="403225" lvl="1" indent="0">
              <a:buClr>
                <a:srgbClr val="3891A7"/>
              </a:buClr>
              <a:buNone/>
            </a:pPr>
            <a:endParaRPr lang="en-US" sz="2000" dirty="0" smtClean="0">
              <a:solidFill>
                <a:prstClr val="black"/>
              </a:solidFill>
            </a:endParaRPr>
          </a:p>
          <a:p>
            <a:pPr marL="403225" lvl="1" indent="0">
              <a:buClr>
                <a:srgbClr val="3891A7"/>
              </a:buClr>
              <a:buNone/>
            </a:pPr>
            <a:endParaRPr lang="en-US" sz="2000" dirty="0" smtClean="0">
              <a:solidFill>
                <a:prstClr val="black"/>
              </a:solidFill>
            </a:endParaRPr>
          </a:p>
          <a:p>
            <a:pPr lvl="0">
              <a:buClr>
                <a:srgbClr val="3891A7"/>
              </a:buClr>
            </a:pPr>
            <a:endParaRPr lang="en-US" sz="2400" dirty="0">
              <a:solidFill>
                <a:prstClr val="black"/>
              </a:solidFill>
            </a:endParaRPr>
          </a:p>
          <a:p>
            <a:endParaRPr lang="en-US" sz="20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47C5D-0369-4EF6-9D76-86FDF84CD4A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495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>
          <a:xfrm>
            <a:off x="1168400" y="31840"/>
            <a:ext cx="7289800" cy="6858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>
                    <a:satMod val="130000"/>
                  </a:schemeClr>
                </a:solidFill>
              </a:rPr>
              <a:t>3.  Key Deliverables &amp; Schedule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399677"/>
              </p:ext>
            </p:extLst>
          </p:nvPr>
        </p:nvGraphicFramePr>
        <p:xfrm>
          <a:off x="1073426" y="682383"/>
          <a:ext cx="7245294" cy="51958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506530"/>
                <a:gridCol w="2738764"/>
              </a:tblGrid>
              <a:tr h="58411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effectLst/>
                        </a:rPr>
                        <a:t>Key Deliverables</a:t>
                      </a:r>
                      <a:endParaRPr lang="en-US" sz="2400" b="1" dirty="0">
                        <a:solidFill>
                          <a:srgbClr val="FFFFFF"/>
                        </a:solidFill>
                        <a:effectLst/>
                        <a:latin typeface="Arial Rounded MT Bold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effectLst/>
                        </a:rPr>
                        <a:t>Due </a:t>
                      </a:r>
                      <a:r>
                        <a:rPr lang="en-US" sz="2400" b="1" dirty="0" smtClean="0">
                          <a:effectLst/>
                        </a:rPr>
                        <a:t>Date</a:t>
                      </a:r>
                      <a:endParaRPr lang="en-US" sz="2400" b="1" dirty="0">
                        <a:solidFill>
                          <a:srgbClr val="FFFFFF"/>
                        </a:solidFill>
                        <a:effectLst/>
                        <a:latin typeface="Arial Rounded MT Bold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</a:tr>
              <a:tr h="3980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Pooled-Fund</a:t>
                      </a:r>
                      <a:r>
                        <a:rPr lang="en-US" sz="1800" baseline="0" dirty="0" smtClean="0">
                          <a:effectLst/>
                        </a:rPr>
                        <a:t> Web-Enabled Conference Call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October 14, 2014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</a:tr>
              <a:tr h="3980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</a:rPr>
                        <a:t>Draft Annotated Outline</a:t>
                      </a:r>
                      <a:endParaRPr lang="en-US" sz="1800" b="1" dirty="0">
                        <a:solidFill>
                          <a:srgbClr val="0070C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70C0"/>
                          </a:solidFill>
                          <a:effectLst/>
                        </a:rPr>
                        <a:t>November 21, 2014</a:t>
                      </a:r>
                      <a:endParaRPr lang="en-US" sz="1800" b="1" dirty="0">
                        <a:solidFill>
                          <a:srgbClr val="0070C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</a:tr>
              <a:tr h="3980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Stakeholder Review of Annotated Outline 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</a:rPr>
                        <a:t>December 5, 2014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</a:tr>
              <a:tr h="3980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Draft Comment Response Matrix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December</a:t>
                      </a:r>
                      <a:r>
                        <a:rPr lang="en-US" sz="18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19, 2014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</a:tr>
              <a:tr h="3980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</a:rPr>
                        <a:t>Final Annotated Outline</a:t>
                      </a:r>
                      <a:endParaRPr lang="en-US" sz="1800" b="1" dirty="0">
                        <a:solidFill>
                          <a:srgbClr val="0070C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January</a:t>
                      </a:r>
                      <a:r>
                        <a:rPr lang="en-US" sz="1800" b="1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3, 2015</a:t>
                      </a:r>
                      <a:endParaRPr lang="en-US" sz="1800" b="1" dirty="0">
                        <a:solidFill>
                          <a:srgbClr val="0070C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</a:tr>
              <a:tr h="3980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Final Comment Response Matrix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January</a:t>
                      </a:r>
                      <a:r>
                        <a:rPr lang="en-US" sz="18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3, 2015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</a:tr>
              <a:tr h="3980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</a:rPr>
                        <a:t>Draft Informational Guide</a:t>
                      </a:r>
                      <a:endParaRPr lang="en-US" sz="1800" b="1" dirty="0">
                        <a:solidFill>
                          <a:srgbClr val="0070C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</a:t>
                      </a:r>
                      <a:r>
                        <a:rPr lang="en-US" sz="1800" b="1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3, 2015</a:t>
                      </a:r>
                      <a:endParaRPr lang="en-US" sz="1800" b="1" dirty="0">
                        <a:solidFill>
                          <a:srgbClr val="0070C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</a:tr>
              <a:tr h="3980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Stakeholder Review of Draft Guide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June</a:t>
                      </a:r>
                      <a:r>
                        <a:rPr lang="en-US" sz="18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3, 2015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</a:tr>
              <a:tr h="3980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Draft Comment Response Matrix</a:t>
                      </a:r>
                      <a:endParaRPr lang="en-US" sz="180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July</a:t>
                      </a:r>
                      <a:r>
                        <a:rPr lang="en-US" sz="18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3, 2015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</a:tr>
              <a:tr h="3980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rgbClr val="0070C0"/>
                          </a:solidFill>
                          <a:effectLst/>
                        </a:rPr>
                        <a:t>Final Draft Informational Guide</a:t>
                      </a:r>
                      <a:endParaRPr lang="en-US" sz="1800" b="1" dirty="0">
                        <a:solidFill>
                          <a:srgbClr val="0070C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July</a:t>
                      </a:r>
                      <a:r>
                        <a:rPr lang="en-US" sz="1800" b="1" baseline="0" dirty="0" smtClean="0">
                          <a:solidFill>
                            <a:srgbClr val="0070C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3, 2015</a:t>
                      </a:r>
                      <a:endParaRPr lang="en-US" sz="1800" b="1" dirty="0">
                        <a:solidFill>
                          <a:srgbClr val="0070C0"/>
                        </a:solidFill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</a:tr>
              <a:tr h="398085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Final Informational Guide suitable for </a:t>
                      </a:r>
                      <a:r>
                        <a:rPr lang="en-US" sz="1800" dirty="0" smtClean="0">
                          <a:effectLst/>
                        </a:rPr>
                        <a:t>publication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September</a:t>
                      </a:r>
                      <a:r>
                        <a:rPr lang="en-US" sz="1800" baseline="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 3, 2015</a:t>
                      </a:r>
                      <a:endParaRPr lang="en-US" sz="1800" dirty="0">
                        <a:effectLst/>
                        <a:latin typeface="Arial"/>
                        <a:ea typeface="Times New Roman"/>
                        <a:cs typeface="Times New Roman"/>
                      </a:endParaRPr>
                    </a:p>
                  </a:txBody>
                  <a:tcPr marL="46168" marR="46168" marT="0" marB="0"/>
                </a:tc>
              </a:tr>
            </a:tbl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47C5D-0369-4EF6-9D76-86FDF84CD4A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>
          <a:xfrm>
            <a:off x="1227138" y="457200"/>
            <a:ext cx="7185025" cy="6858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>
                <a:solidFill>
                  <a:schemeClr val="tx2">
                    <a:satMod val="130000"/>
                  </a:schemeClr>
                </a:solidFill>
              </a:rPr>
              <a:t>4</a:t>
            </a:r>
            <a:r>
              <a:rPr lang="en-US" sz="3600" dirty="0" smtClean="0">
                <a:solidFill>
                  <a:schemeClr val="tx2">
                    <a:satMod val="130000"/>
                  </a:schemeClr>
                </a:solidFill>
              </a:rPr>
              <a:t>.  Review Process and Discussion</a:t>
            </a:r>
          </a:p>
        </p:txBody>
      </p:sp>
      <p:sp>
        <p:nvSpPr>
          <p:cNvPr id="25603" name="Content Placeholder 5"/>
          <p:cNvSpPr>
            <a:spLocks noGrp="1"/>
          </p:cNvSpPr>
          <p:nvPr>
            <p:ph idx="1"/>
          </p:nvPr>
        </p:nvSpPr>
        <p:spPr>
          <a:xfrm>
            <a:off x="1227137" y="1302030"/>
            <a:ext cx="7641091" cy="4495800"/>
          </a:xfrm>
        </p:spPr>
        <p:txBody>
          <a:bodyPr lIns="45720" rIns="45720"/>
          <a:lstStyle/>
          <a:p>
            <a:r>
              <a:rPr lang="en-US" sz="2800" dirty="0" smtClean="0"/>
              <a:t>Identify Stakeholder Review Panel Members</a:t>
            </a:r>
          </a:p>
          <a:p>
            <a:r>
              <a:rPr lang="en-US" sz="2800" dirty="0" smtClean="0"/>
              <a:t>Ideas as to Engaging Project Development Personnel for Review Process in Addition to Safety Experts</a:t>
            </a:r>
          </a:p>
          <a:p>
            <a:r>
              <a:rPr lang="en-US" sz="2800" dirty="0" smtClean="0"/>
              <a:t>Tiered Review Discussion </a:t>
            </a:r>
          </a:p>
          <a:p>
            <a:pPr lvl="1"/>
            <a:r>
              <a:rPr lang="en-US" sz="2400" dirty="0" smtClean="0"/>
              <a:t>Smaller Stakeholder Group to Review Entire Document</a:t>
            </a:r>
          </a:p>
          <a:p>
            <a:pPr lvl="1"/>
            <a:r>
              <a:rPr lang="en-US" sz="2400" dirty="0" smtClean="0"/>
              <a:t>Larger Group to Provide Feedback to Structure and Select Content</a:t>
            </a:r>
          </a:p>
          <a:p>
            <a:r>
              <a:rPr lang="en-US" sz="2800" dirty="0" smtClean="0"/>
              <a:t>Schedule (Feedback) Flexibility </a:t>
            </a:r>
            <a:r>
              <a:rPr lang="en-US" sz="2800" dirty="0" smtClean="0"/>
              <a:t>Associated with External Meetings (TRB, Pooled-Fund, etc.)</a:t>
            </a:r>
          </a:p>
          <a:p>
            <a:r>
              <a:rPr lang="en-US" sz="2800" dirty="0" smtClean="0"/>
              <a:t>Other </a:t>
            </a:r>
            <a:r>
              <a:rPr lang="en-US" sz="2800" dirty="0" smtClean="0"/>
              <a:t>Discussion Items?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47C5D-0369-4EF6-9D76-86FDF84CD4A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779D7A7-1F30-4EAD-8EEA-23578F117B4E}" type="slidenum">
              <a:rPr lang="en-US"/>
              <a:pPr>
                <a:defRPr/>
              </a:pPr>
              <a:t>16</a:t>
            </a:fld>
            <a:endParaRPr lang="en-US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273175" y="1195180"/>
            <a:ext cx="6770688" cy="5245377"/>
          </a:xfrm>
          <a:prstGeom prst="rect">
            <a:avLst/>
          </a:prstGeom>
        </p:spPr>
        <p:txBody>
          <a:bodyPr anchor="ctr">
            <a:normAutofit fontScale="90000" lnSpcReduction="1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300" kern="1200">
                <a:solidFill>
                  <a:schemeClr val="tx2">
                    <a:satMod val="130000"/>
                  </a:schemeClr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effectLst/>
              </a:rPr>
              <a:t>Jennifer E.  Atkinson, P.E. </a:t>
            </a:r>
            <a:br>
              <a:rPr lang="en-US" sz="2800" dirty="0" smtClean="0">
                <a:effectLst/>
              </a:rPr>
            </a:br>
            <a:r>
              <a:rPr lang="en-US" sz="2800" dirty="0" err="1" smtClean="0">
                <a:effectLst/>
              </a:rPr>
              <a:t>Leidos</a:t>
            </a:r>
            <a:r>
              <a:rPr lang="en-US" sz="2800" dirty="0" smtClean="0">
                <a:effectLst/>
              </a:rPr>
              <a:t> (formerly SAIC)</a:t>
            </a:r>
            <a:br>
              <a:rPr lang="en-US" sz="2800" dirty="0" smtClean="0">
                <a:effectLst/>
              </a:rPr>
            </a:br>
            <a:r>
              <a:rPr lang="en-US" sz="2800" dirty="0" smtClean="0">
                <a:effectLst/>
              </a:rPr>
              <a:t>417.362.9017</a:t>
            </a:r>
            <a:br>
              <a:rPr lang="en-US" sz="2800" dirty="0" smtClean="0">
                <a:effectLst/>
              </a:rPr>
            </a:br>
            <a:r>
              <a:rPr lang="en-US" sz="2800" dirty="0" smtClean="0">
                <a:solidFill>
                  <a:srgbClr val="0070C0"/>
                </a:solidFill>
                <a:effectLst/>
                <a:hlinkClick r:id="rId2"/>
              </a:rPr>
              <a:t>Jennifer.E.Atkinson@leidos.com</a:t>
            </a:r>
            <a:endParaRPr lang="en-US" sz="2800" dirty="0" smtClean="0">
              <a:solidFill>
                <a:srgbClr val="0070C0"/>
              </a:solidFill>
              <a:effectLst/>
            </a:endParaRPr>
          </a:p>
          <a:p>
            <a:pPr fontAlgn="auto">
              <a:spcAft>
                <a:spcPts val="0"/>
              </a:spcAft>
              <a:defRPr/>
            </a:pPr>
            <a:endParaRPr lang="en-US" sz="2800" dirty="0">
              <a:solidFill>
                <a:schemeClr val="accent4"/>
              </a:solidFill>
              <a:effectLst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tx1"/>
                </a:solidFill>
                <a:effectLst/>
              </a:rPr>
              <a:t>Karen K. Dixon, Ph.D., P.E.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tx1"/>
                </a:solidFill>
                <a:effectLst/>
              </a:rPr>
              <a:t>Texas A&amp;M Transportation Institute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tx1"/>
                </a:solidFill>
                <a:effectLst/>
              </a:rPr>
              <a:t>979.845.9906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tx1"/>
                </a:solidFill>
                <a:effectLst/>
                <a:hlinkClick r:id="rId3"/>
              </a:rPr>
              <a:t>K-Dixon@tamu.edu</a:t>
            </a:r>
            <a:endParaRPr lang="en-US" sz="2800" dirty="0" smtClean="0">
              <a:solidFill>
                <a:schemeClr val="tx1"/>
              </a:solidFill>
              <a:effectLst/>
            </a:endParaRPr>
          </a:p>
          <a:p>
            <a:pPr fontAlgn="auto">
              <a:spcAft>
                <a:spcPts val="0"/>
              </a:spcAft>
              <a:defRPr/>
            </a:pPr>
            <a:endParaRPr lang="en-US" sz="2800" dirty="0">
              <a:solidFill>
                <a:schemeClr val="tx1"/>
              </a:solidFill>
              <a:effectLst/>
            </a:endParaRPr>
          </a:p>
          <a:p>
            <a:pPr fontAlgn="auto">
              <a:spcAft>
                <a:spcPts val="0"/>
              </a:spcAft>
              <a:defRPr/>
            </a:pPr>
            <a:r>
              <a:rPr lang="en-US" sz="2900" dirty="0" smtClean="0">
                <a:solidFill>
                  <a:schemeClr val="tx1"/>
                </a:solidFill>
                <a:effectLst/>
              </a:rPr>
              <a:t>Mike </a:t>
            </a:r>
            <a:r>
              <a:rPr lang="en-US" sz="2900" dirty="0" err="1" smtClean="0">
                <a:solidFill>
                  <a:schemeClr val="tx1"/>
                </a:solidFill>
                <a:effectLst/>
              </a:rPr>
              <a:t>Colety</a:t>
            </a:r>
            <a:r>
              <a:rPr lang="en-US" sz="2900" dirty="0" smtClean="0">
                <a:solidFill>
                  <a:schemeClr val="tx1"/>
                </a:solidFill>
                <a:effectLst/>
              </a:rPr>
              <a:t>, P.E.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900" dirty="0" err="1" smtClean="0">
                <a:solidFill>
                  <a:schemeClr val="tx1"/>
                </a:solidFill>
                <a:effectLst/>
              </a:rPr>
              <a:t>Kimley</a:t>
            </a:r>
            <a:r>
              <a:rPr lang="en-US" sz="2900" dirty="0" smtClean="0">
                <a:solidFill>
                  <a:schemeClr val="tx1"/>
                </a:solidFill>
                <a:effectLst/>
              </a:rPr>
              <a:t>-Horn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900" dirty="0" smtClean="0">
                <a:solidFill>
                  <a:schemeClr val="tx1"/>
                </a:solidFill>
                <a:effectLst/>
              </a:rPr>
              <a:t>702.862.3609</a:t>
            </a:r>
          </a:p>
          <a:p>
            <a:pPr fontAlgn="auto">
              <a:spcAft>
                <a:spcPts val="0"/>
              </a:spcAft>
              <a:defRPr/>
            </a:pPr>
            <a:r>
              <a:rPr lang="en-US" sz="2900" dirty="0" smtClean="0">
                <a:solidFill>
                  <a:schemeClr val="tx1"/>
                </a:solidFill>
                <a:effectLst/>
                <a:hlinkClick r:id="rId4"/>
              </a:rPr>
              <a:t>Mike.Colety@kimley-horn.com</a:t>
            </a:r>
            <a:r>
              <a:rPr lang="en-US" sz="2900" dirty="0" smtClean="0">
                <a:solidFill>
                  <a:schemeClr val="tx1"/>
                </a:solidFill>
                <a:effectLst/>
              </a:rPr>
              <a:t> 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1273175" y="457200"/>
            <a:ext cx="7185025" cy="685800"/>
          </a:xfrm>
        </p:spPr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>
                    <a:satMod val="130000"/>
                  </a:schemeClr>
                </a:solidFill>
              </a:rPr>
              <a:t>Key Team Members Contact Information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3"/>
          <p:cNvSpPr>
            <a:spLocks noGrp="1"/>
          </p:cNvSpPr>
          <p:nvPr>
            <p:ph type="title"/>
          </p:nvPr>
        </p:nvSpPr>
        <p:spPr>
          <a:xfrm>
            <a:off x="1181100" y="457200"/>
            <a:ext cx="7277100" cy="6096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>
                    <a:satMod val="130000"/>
                  </a:schemeClr>
                </a:solidFill>
              </a:rPr>
              <a:t>Presentation Overview</a:t>
            </a:r>
          </a:p>
        </p:txBody>
      </p:sp>
      <p:sp>
        <p:nvSpPr>
          <p:cNvPr id="14339" name="Content Placeholder 4"/>
          <p:cNvSpPr>
            <a:spLocks noGrp="1"/>
          </p:cNvSpPr>
          <p:nvPr>
            <p:ph idx="1"/>
          </p:nvPr>
        </p:nvSpPr>
        <p:spPr>
          <a:xfrm>
            <a:off x="1238250" y="1219206"/>
            <a:ext cx="3880402" cy="4876800"/>
          </a:xfrm>
        </p:spPr>
        <p:txBody>
          <a:bodyPr lIns="27432" rIns="27432"/>
          <a:lstStyle/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Project Background and Objective</a:t>
            </a:r>
          </a:p>
          <a:p>
            <a:pPr marL="514350" indent="-514350">
              <a:buFontTx/>
              <a:buAutoNum type="arabicPeriod"/>
            </a:pPr>
            <a:r>
              <a:rPr lang="en-US" sz="2800" dirty="0" smtClean="0"/>
              <a:t>The Work Plan</a:t>
            </a:r>
            <a:endParaRPr lang="en-US" sz="2400" dirty="0" smtClean="0"/>
          </a:p>
          <a:p>
            <a:pPr marL="514350" indent="-514350">
              <a:buFontTx/>
              <a:buAutoNum type="arabicPeriod"/>
            </a:pPr>
            <a:r>
              <a:rPr lang="en-US" sz="2800" dirty="0" smtClean="0"/>
              <a:t>Deliverables &amp; Schedule</a:t>
            </a:r>
          </a:p>
          <a:p>
            <a:pPr marL="514350" indent="-514350">
              <a:buFontTx/>
              <a:buAutoNum type="arabicPeriod"/>
            </a:pPr>
            <a:r>
              <a:rPr lang="en-US" sz="2800" dirty="0" smtClean="0"/>
              <a:t>Review Process and Discussion</a:t>
            </a:r>
          </a:p>
          <a:p>
            <a:pPr marL="0" indent="0">
              <a:buNone/>
            </a:pPr>
            <a:endParaRPr lang="en-US" sz="2800" dirty="0" smtClean="0"/>
          </a:p>
        </p:txBody>
      </p:sp>
      <p:pic>
        <p:nvPicPr>
          <p:cNvPr id="2050" name="Picture 2" descr="https://encrypted-tbn0.gstatic.com/images?q=tbn:ANd9GcSh2FKfTVwPWYC1RFzZ_53AUPd-lEzAbjVYtAcpwWUX0CeJJBkhpemS9vk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2615" y="1185977"/>
            <a:ext cx="1951725" cy="25125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634668146"/>
              </p:ext>
            </p:extLst>
          </p:nvPr>
        </p:nvGraphicFramePr>
        <p:xfrm>
          <a:off x="2857457" y="4581462"/>
          <a:ext cx="6286543" cy="1707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  <p:sp>
        <p:nvSpPr>
          <p:cNvPr id="2" name="Down Arrow 1"/>
          <p:cNvSpPr/>
          <p:nvPr/>
        </p:nvSpPr>
        <p:spPr>
          <a:xfrm>
            <a:off x="5915960" y="3889612"/>
            <a:ext cx="363168" cy="8052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 rot="19768811">
            <a:off x="6760650" y="3853177"/>
            <a:ext cx="363168" cy="8052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 rot="1463895">
            <a:off x="5169811" y="3853177"/>
            <a:ext cx="363168" cy="80521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47C5D-0369-4EF6-9D76-86FDF84CD4A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3"/>
          <p:cNvSpPr>
            <a:spLocks noGrp="1"/>
          </p:cNvSpPr>
          <p:nvPr>
            <p:ph type="title"/>
          </p:nvPr>
        </p:nvSpPr>
        <p:spPr>
          <a:xfrm>
            <a:off x="1111250" y="381000"/>
            <a:ext cx="7346950" cy="609600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>
                    <a:satMod val="130000"/>
                  </a:schemeClr>
                </a:solidFill>
              </a:rPr>
              <a:t>1.  Project Background -- Team</a:t>
            </a:r>
          </a:p>
        </p:txBody>
      </p:sp>
      <p:sp>
        <p:nvSpPr>
          <p:cNvPr id="15363" name="Content Placeholder 4"/>
          <p:cNvSpPr>
            <a:spLocks noGrp="1"/>
          </p:cNvSpPr>
          <p:nvPr>
            <p:ph idx="1"/>
          </p:nvPr>
        </p:nvSpPr>
        <p:spPr>
          <a:xfrm>
            <a:off x="1212624" y="1006997"/>
            <a:ext cx="7154862" cy="5509550"/>
          </a:xfrm>
        </p:spPr>
        <p:txBody>
          <a:bodyPr lIns="27432" rIns="27432"/>
          <a:lstStyle/>
          <a:p>
            <a:pPr marL="341313" indent="-341313"/>
            <a:r>
              <a:rPr lang="en-US" sz="2400" dirty="0" smtClean="0"/>
              <a:t>FHWA</a:t>
            </a:r>
          </a:p>
          <a:p>
            <a:pPr marL="741363" lvl="1" indent="-341313"/>
            <a:r>
              <a:rPr lang="en-US" sz="2000" dirty="0" smtClean="0"/>
              <a:t>Ray </a:t>
            </a:r>
            <a:r>
              <a:rPr lang="en-US" sz="2000" dirty="0" err="1" smtClean="0"/>
              <a:t>Krammes</a:t>
            </a:r>
            <a:endParaRPr lang="en-US" sz="2000" dirty="0" smtClean="0"/>
          </a:p>
          <a:p>
            <a:pPr marL="466725" indent="-341313"/>
            <a:endParaRPr lang="en-US" sz="2400" dirty="0"/>
          </a:p>
          <a:p>
            <a:pPr marL="466725" indent="-341313"/>
            <a:r>
              <a:rPr lang="en-US" sz="2400" dirty="0" smtClean="0"/>
              <a:t>SAIC</a:t>
            </a:r>
          </a:p>
          <a:p>
            <a:pPr marL="741363" lvl="1" indent="-341313"/>
            <a:r>
              <a:rPr lang="en-US" sz="2000" dirty="0" smtClean="0"/>
              <a:t>Jennifer Atkinson, </a:t>
            </a:r>
            <a:r>
              <a:rPr lang="en-US" sz="2000" i="1" dirty="0" smtClean="0"/>
              <a:t>Task Manager</a:t>
            </a:r>
          </a:p>
          <a:p>
            <a:pPr marL="741363" lvl="1" indent="-341313"/>
            <a:r>
              <a:rPr lang="en-US" sz="2000" dirty="0" smtClean="0"/>
              <a:t>Kelly Donoughe</a:t>
            </a:r>
          </a:p>
          <a:p>
            <a:pPr marL="741363" lvl="1" indent="-341313"/>
            <a:endParaRPr lang="en-US" sz="2000" dirty="0"/>
          </a:p>
          <a:p>
            <a:pPr marL="466725" indent="-341313"/>
            <a:r>
              <a:rPr lang="en-US" sz="2400" dirty="0" smtClean="0"/>
              <a:t>TTI</a:t>
            </a:r>
          </a:p>
          <a:p>
            <a:pPr marL="741363" lvl="1" indent="-341313"/>
            <a:r>
              <a:rPr lang="en-US" sz="2000" dirty="0" smtClean="0"/>
              <a:t>Karen Dixon, </a:t>
            </a:r>
            <a:r>
              <a:rPr lang="en-US" sz="2000" i="1" dirty="0" smtClean="0"/>
              <a:t>Principal Investigator</a:t>
            </a:r>
          </a:p>
          <a:p>
            <a:pPr marL="741363" lvl="1" indent="-341313"/>
            <a:r>
              <a:rPr lang="en-US" sz="2000" dirty="0" smtClean="0"/>
              <a:t>Mike Pratt</a:t>
            </a:r>
          </a:p>
          <a:p>
            <a:pPr marL="741363" lvl="1" indent="-341313"/>
            <a:endParaRPr lang="en-US" sz="2000" dirty="0"/>
          </a:p>
          <a:p>
            <a:pPr marL="466725" indent="-341313"/>
            <a:r>
              <a:rPr lang="en-US" sz="2400" dirty="0" smtClean="0"/>
              <a:t>K-H</a:t>
            </a:r>
            <a:endParaRPr lang="en-US" sz="2400" dirty="0" smtClean="0"/>
          </a:p>
          <a:p>
            <a:pPr marL="741363" lvl="1" indent="-341313"/>
            <a:r>
              <a:rPr lang="en-US" sz="2000" dirty="0" smtClean="0"/>
              <a:t>Mike </a:t>
            </a:r>
            <a:r>
              <a:rPr lang="en-US" sz="2000" dirty="0" err="1" smtClean="0"/>
              <a:t>Colety</a:t>
            </a:r>
            <a:endParaRPr lang="en-US" sz="2000" dirty="0" smtClean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47C5D-0369-4EF6-9D76-86FDF84CD4AA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Overall Objective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550" indent="0">
              <a:buNone/>
            </a:pPr>
            <a:r>
              <a:rPr lang="en-US" dirty="0" smtClean="0"/>
              <a:t>Develop an implementation manual that will:</a:t>
            </a:r>
          </a:p>
          <a:p>
            <a:r>
              <a:rPr lang="en-US" dirty="0" smtClean="0"/>
              <a:t>Aid decision makers in applying HSM and other safety procedures to projects of all sizes and scopes and at all stages of the project development process, and</a:t>
            </a:r>
          </a:p>
          <a:p>
            <a:r>
              <a:rPr lang="en-US" dirty="0" smtClean="0"/>
              <a:t>Provide linkage between the project development process and the HSM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47C5D-0369-4EF6-9D76-86FDF84CD4AA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0884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1319213" y="280988"/>
            <a:ext cx="7370762" cy="685800"/>
          </a:xfrm>
        </p:spPr>
        <p:txBody>
          <a:bodyPr/>
          <a:lstStyle/>
          <a:p>
            <a:pPr marL="514350" indent="-514350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>
                    <a:satMod val="130000"/>
                  </a:schemeClr>
                </a:solidFill>
              </a:rPr>
              <a:t>2.  The Work Plan</a:t>
            </a:r>
          </a:p>
        </p:txBody>
      </p:sp>
      <p:sp>
        <p:nvSpPr>
          <p:cNvPr id="16387" name="Content Placeholder 5"/>
          <p:cNvSpPr>
            <a:spLocks noGrp="1"/>
          </p:cNvSpPr>
          <p:nvPr>
            <p:ph idx="1"/>
          </p:nvPr>
        </p:nvSpPr>
        <p:spPr>
          <a:xfrm>
            <a:off x="1262063" y="1111170"/>
            <a:ext cx="7557846" cy="5086430"/>
          </a:xfrm>
        </p:spPr>
        <p:txBody>
          <a:bodyPr/>
          <a:lstStyle/>
          <a:p>
            <a:pPr marL="509588" indent="-509588">
              <a:spcBef>
                <a:spcPct val="20000"/>
              </a:spcBef>
            </a:pPr>
            <a:r>
              <a:rPr lang="en-US" sz="2800" dirty="0" smtClean="0"/>
              <a:t>Task 1.  Project Management</a:t>
            </a:r>
          </a:p>
          <a:p>
            <a:pPr marL="509588" indent="-509588">
              <a:spcBef>
                <a:spcPct val="20000"/>
              </a:spcBef>
            </a:pPr>
            <a:r>
              <a:rPr lang="en-US" sz="2800" b="1" dirty="0" smtClean="0">
                <a:solidFill>
                  <a:srgbClr val="0070C0"/>
                </a:solidFill>
              </a:rPr>
              <a:t>Task 2.  Develop Annotated Outline for the Informational Guide</a:t>
            </a:r>
          </a:p>
          <a:p>
            <a:pPr marL="509588" indent="-509588">
              <a:spcBef>
                <a:spcPct val="20000"/>
              </a:spcBef>
            </a:pPr>
            <a:r>
              <a:rPr lang="en-US" sz="2800" b="1" dirty="0" smtClean="0">
                <a:solidFill>
                  <a:srgbClr val="0070C0"/>
                </a:solidFill>
              </a:rPr>
              <a:t>Task 3.  Write Informational Guide</a:t>
            </a:r>
          </a:p>
          <a:p>
            <a:pPr marL="509588" indent="-509588">
              <a:spcBef>
                <a:spcPct val="20000"/>
              </a:spcBef>
            </a:pPr>
            <a:r>
              <a:rPr lang="en-US" sz="2800" dirty="0" smtClean="0"/>
              <a:t>Task 4.  Develop Outreach Plan and Deliver Outreach Materials/Events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47C5D-0369-4EF6-9D76-86FDF84CD4AA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138446" y="1191380"/>
            <a:ext cx="7696198" cy="5031725"/>
            <a:chOff x="1046483" y="1219192"/>
            <a:chExt cx="7183118" cy="3527232"/>
          </a:xfrm>
        </p:grpSpPr>
        <p:sp>
          <p:nvSpPr>
            <p:cNvPr id="2" name="Rectangle 1"/>
            <p:cNvSpPr/>
            <p:nvPr/>
          </p:nvSpPr>
          <p:spPr>
            <a:xfrm rot="16200000">
              <a:off x="-301480" y="2567155"/>
              <a:ext cx="3527232" cy="831306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u="sng" dirty="0" smtClean="0"/>
                <a:t>Task 1</a:t>
              </a:r>
              <a:r>
                <a:rPr lang="en-US" sz="1400" dirty="0" smtClean="0"/>
                <a:t>: Task Management</a:t>
              </a:r>
            </a:p>
            <a:p>
              <a:pPr algn="ctr"/>
              <a:endParaRPr lang="en-US" sz="1400" dirty="0" smtClean="0"/>
            </a:p>
            <a:p>
              <a:pPr algn="ctr"/>
              <a:r>
                <a:rPr lang="en-US" sz="1200" u="sng" dirty="0" smtClean="0"/>
                <a:t>Deliverables</a:t>
              </a:r>
              <a:r>
                <a:rPr lang="en-US" sz="1200" dirty="0" smtClean="0"/>
                <a:t>: Kick-off meeting, , kick-off meeting summary, monthly progress reports and conference calls.</a:t>
              </a:r>
            </a:p>
          </p:txBody>
        </p:sp>
        <p:sp>
          <p:nvSpPr>
            <p:cNvPr id="3" name="Rectangle 2"/>
            <p:cNvSpPr/>
            <p:nvPr/>
          </p:nvSpPr>
          <p:spPr>
            <a:xfrm>
              <a:off x="2222865" y="1219203"/>
              <a:ext cx="6006736" cy="1016664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u="sng" dirty="0" smtClean="0"/>
                <a:t>Task 2:</a:t>
              </a:r>
              <a:r>
                <a:rPr lang="en-US" sz="1400" b="1" dirty="0" smtClean="0"/>
                <a:t> </a:t>
              </a:r>
              <a:r>
                <a:rPr lang="en-US" sz="1400" dirty="0" smtClean="0"/>
                <a:t>Develop Annotated Outline for the Informational Guide</a:t>
              </a:r>
            </a:p>
            <a:p>
              <a:pPr algn="ctr"/>
              <a:endParaRPr lang="en-US" sz="1400" dirty="0" smtClean="0"/>
            </a:p>
            <a:p>
              <a:pPr algn="ctr"/>
              <a:endParaRPr lang="en-US" sz="1400" dirty="0"/>
            </a:p>
            <a:p>
              <a:pPr algn="ctr"/>
              <a:endParaRPr lang="en-US" sz="1400" dirty="0" smtClean="0"/>
            </a:p>
            <a:p>
              <a:pPr algn="ctr"/>
              <a:endParaRPr lang="en-US" sz="1400" dirty="0"/>
            </a:p>
            <a:p>
              <a:pPr algn="ctr"/>
              <a:r>
                <a:rPr lang="en-US" sz="1200" u="sng" dirty="0" smtClean="0"/>
                <a:t>Deliverables</a:t>
              </a:r>
              <a:r>
                <a:rPr lang="en-US" sz="1200" dirty="0" smtClean="0"/>
                <a:t>: Draft Annotated Outline, Stakeholder Review, Final Annotated Outline.</a:t>
              </a:r>
            </a:p>
          </p:txBody>
        </p:sp>
        <p:sp>
          <p:nvSpPr>
            <p:cNvPr id="4" name="Rectangle 3"/>
            <p:cNvSpPr/>
            <p:nvPr/>
          </p:nvSpPr>
          <p:spPr>
            <a:xfrm>
              <a:off x="2201941" y="3738596"/>
              <a:ext cx="6006736" cy="1007827"/>
            </a:xfrm>
            <a:prstGeom prst="rect">
              <a:avLst/>
            </a:prstGeom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 u="sng" dirty="0" smtClean="0"/>
                <a:t>Task 4:</a:t>
              </a:r>
              <a:r>
                <a:rPr lang="en-US" sz="1400" b="1" dirty="0" smtClean="0"/>
                <a:t> </a:t>
              </a:r>
              <a:r>
                <a:rPr lang="en-US" sz="1400" dirty="0" smtClean="0"/>
                <a:t>Develop Outreach Plan and Deliver Outreach Materials/Events</a:t>
              </a:r>
            </a:p>
            <a:p>
              <a:pPr algn="ctr"/>
              <a:endParaRPr lang="en-US" sz="1400" dirty="0" smtClean="0"/>
            </a:p>
            <a:p>
              <a:pPr algn="ctr"/>
              <a:endParaRPr lang="en-US" sz="1400" dirty="0" smtClean="0"/>
            </a:p>
            <a:p>
              <a:pPr algn="ctr"/>
              <a:endParaRPr lang="en-US" sz="1400" dirty="0"/>
            </a:p>
            <a:p>
              <a:pPr algn="ctr"/>
              <a:endParaRPr lang="en-US" sz="1400" dirty="0"/>
            </a:p>
            <a:p>
              <a:pPr algn="ctr"/>
              <a:r>
                <a:rPr lang="en-US" sz="1200" u="sng" dirty="0" smtClean="0"/>
                <a:t>Deliverables</a:t>
              </a:r>
              <a:r>
                <a:rPr lang="en-US" sz="1200" dirty="0" smtClean="0"/>
                <a:t>:  Draft and Final Outreach Plan,  Draft and Final Flyer, Draft and Final Email/Newsletter Announcement, Draft and Final Presentation Materials, Webinar Delivery, Two In-person Events</a:t>
              </a:r>
            </a:p>
          </p:txBody>
        </p:sp>
        <p:sp>
          <p:nvSpPr>
            <p:cNvPr id="5" name="Down Arrow 4"/>
            <p:cNvSpPr/>
            <p:nvPr/>
          </p:nvSpPr>
          <p:spPr>
            <a:xfrm rot="16200000">
              <a:off x="1916977" y="1677286"/>
              <a:ext cx="274319" cy="337457"/>
            </a:xfrm>
            <a:prstGeom prst="downArrow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Down Arrow 5"/>
            <p:cNvSpPr/>
            <p:nvPr/>
          </p:nvSpPr>
          <p:spPr>
            <a:xfrm rot="16200000">
              <a:off x="1909357" y="4073860"/>
              <a:ext cx="274319" cy="337457"/>
            </a:xfrm>
            <a:prstGeom prst="downArrow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2611120" y="1488041"/>
              <a:ext cx="1732280" cy="495134"/>
            </a:xfrm>
            <a:prstGeom prst="rect">
              <a:avLst/>
            </a:prstGeom>
            <a:solidFill>
              <a:schemeClr val="accent1">
                <a:lumMod val="40000"/>
                <a:lumOff val="60000"/>
              </a:schemeClr>
            </a:solidFill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100" u="sng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Subtask 2a:</a:t>
              </a:r>
              <a:r>
                <a:rPr lang="en-US" sz="11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 </a:t>
              </a:r>
            </a:p>
            <a:p>
              <a:pPr algn="ctr"/>
              <a:r>
                <a:rPr lang="en-US" sz="1100" dirty="0" smtClean="0">
                  <a:solidFill>
                    <a:schemeClr val="tx1">
                      <a:lumMod val="85000"/>
                      <a:lumOff val="15000"/>
                    </a:schemeClr>
                  </a:solidFill>
                </a:rPr>
                <a:t>Develop Draft Annotated Outline</a:t>
              </a:r>
              <a:endParaRPr lang="en-US" sz="11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Down Arrow 10"/>
            <p:cNvSpPr/>
            <p:nvPr/>
          </p:nvSpPr>
          <p:spPr>
            <a:xfrm>
              <a:off x="5073440" y="2235867"/>
              <a:ext cx="274319" cy="186656"/>
            </a:xfrm>
            <a:prstGeom prst="downArrow">
              <a:avLst/>
            </a:prstGeom>
            <a:solidFill>
              <a:schemeClr val="accent1">
                <a:lumMod val="40000"/>
                <a:lumOff val="60000"/>
              </a:schemeClr>
            </a:solidFill>
            <a:ln w="19050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3" name="Rectangle 12"/>
          <p:cNvSpPr/>
          <p:nvPr/>
        </p:nvSpPr>
        <p:spPr>
          <a:xfrm>
            <a:off x="4741834" y="1574904"/>
            <a:ext cx="1905000" cy="7063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Subtask 2b:</a:t>
            </a:r>
            <a:r>
              <a:rPr lang="en-US" sz="1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algn="ctr"/>
            <a:r>
              <a:rPr lang="en-US" sz="1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Facilitate Annotated Outline Feedback</a:t>
            </a:r>
            <a:endParaRPr lang="en-US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720932" y="1584637"/>
            <a:ext cx="1905000" cy="70632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Subtask 2c:</a:t>
            </a:r>
            <a:r>
              <a:rPr lang="en-US" sz="1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algn="ctr"/>
            <a:r>
              <a:rPr lang="en-US" sz="1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Finalize Annotated Outline</a:t>
            </a:r>
            <a:endParaRPr lang="en-US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2399917" y="2924648"/>
            <a:ext cx="6427626" cy="1565155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u="sng" dirty="0" smtClean="0"/>
              <a:t>Task 3:</a:t>
            </a:r>
            <a:r>
              <a:rPr lang="en-US" sz="1400" b="1" dirty="0" smtClean="0"/>
              <a:t> </a:t>
            </a:r>
            <a:r>
              <a:rPr lang="en-US" sz="1400" dirty="0" smtClean="0"/>
              <a:t>Write Informational Guide</a:t>
            </a:r>
          </a:p>
          <a:p>
            <a:pPr algn="ctr"/>
            <a:endParaRPr lang="en-US" sz="1400" dirty="0" smtClean="0"/>
          </a:p>
          <a:p>
            <a:pPr algn="ctr"/>
            <a:endParaRPr lang="en-US" sz="1400" dirty="0"/>
          </a:p>
          <a:p>
            <a:pPr algn="ctr"/>
            <a:endParaRPr lang="en-US" sz="1400" dirty="0"/>
          </a:p>
          <a:p>
            <a:pPr algn="ctr"/>
            <a:r>
              <a:rPr lang="en-US" sz="1200" u="sng" dirty="0" smtClean="0"/>
              <a:t>Deliverables</a:t>
            </a:r>
            <a:r>
              <a:rPr lang="en-US" sz="1200" dirty="0" smtClean="0"/>
              <a:t>: Draft Informational Guide, Stakeholder Review, Final Draft Informational Guide, Final Version Informational Guide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741834" y="3309918"/>
            <a:ext cx="1904999" cy="609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Subtask 3b:</a:t>
            </a:r>
            <a:r>
              <a:rPr lang="en-US" sz="1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algn="ctr"/>
            <a:r>
              <a:rPr lang="en-US" sz="1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Facilitate  Informational Guide Feedback</a:t>
            </a:r>
            <a:endParaRPr lang="en-US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848183" y="3309917"/>
            <a:ext cx="1844958" cy="6095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Subtask 3a:</a:t>
            </a:r>
            <a:r>
              <a:rPr lang="en-US" sz="1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algn="ctr"/>
            <a:r>
              <a:rPr lang="en-US" sz="1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Develop Draft Informational Guide</a:t>
            </a:r>
            <a:endParaRPr lang="en-US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6696438" y="3309918"/>
            <a:ext cx="1953987" cy="60959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Subtask 3c:</a:t>
            </a:r>
            <a:r>
              <a:rPr lang="en-US" sz="1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algn="ctr"/>
            <a:r>
              <a:rPr lang="en-US" sz="1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Finalize Informational Guide</a:t>
            </a:r>
            <a:endParaRPr lang="en-US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5466774" y="4477880"/>
            <a:ext cx="293913" cy="307506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3735299" y="5108653"/>
            <a:ext cx="1856014" cy="70632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Subtask 4a:</a:t>
            </a:r>
            <a:r>
              <a:rPr lang="en-US" sz="1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algn="ctr"/>
            <a:r>
              <a:rPr lang="en-US" sz="1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Develop Outreach Plan</a:t>
            </a:r>
            <a:endParaRPr lang="en-US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690773" y="5108653"/>
            <a:ext cx="1856014" cy="70632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u="sng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Subtask 4b:</a:t>
            </a:r>
            <a:r>
              <a:rPr lang="en-US" sz="1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 </a:t>
            </a:r>
          </a:p>
          <a:p>
            <a:pPr algn="ctr"/>
            <a:r>
              <a:rPr lang="en-US" sz="1100" dirty="0" smtClean="0">
                <a:solidFill>
                  <a:schemeClr val="tx1">
                    <a:lumMod val="85000"/>
                    <a:lumOff val="15000"/>
                  </a:schemeClr>
                </a:solidFill>
              </a:rPr>
              <a:t>Develop Outreach Products for Publication</a:t>
            </a:r>
            <a:endParaRPr lang="en-US" sz="11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22" name="Down Arrow 21"/>
          <p:cNvSpPr/>
          <p:nvPr/>
        </p:nvSpPr>
        <p:spPr>
          <a:xfrm rot="16200000">
            <a:off x="2023474" y="3433935"/>
            <a:ext cx="391326" cy="361561"/>
          </a:xfrm>
          <a:prstGeom prst="downArrow">
            <a:avLst/>
          </a:prstGeom>
          <a:solidFill>
            <a:schemeClr val="accent1">
              <a:lumMod val="40000"/>
              <a:lumOff val="60000"/>
            </a:schemeClr>
          </a:solidFill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1319213" y="280988"/>
            <a:ext cx="7370762" cy="685800"/>
          </a:xfrm>
          <a:prstGeom prst="rect">
            <a:avLst/>
          </a:prstGeom>
        </p:spPr>
        <p:txBody>
          <a:bodyPr/>
          <a:lstStyle>
            <a:lvl1pPr algn="l" rtl="0" fontAlgn="base">
              <a:spcBef>
                <a:spcPct val="0"/>
              </a:spcBef>
              <a:spcAft>
                <a:spcPct val="0"/>
              </a:spcAft>
              <a:defRPr sz="4300" kern="1200">
                <a:solidFill>
                  <a:srgbClr val="572314"/>
                </a:solidFill>
                <a:effectLst>
                  <a:outerShdw blurRad="50000" dist="30000" dir="5400000" algn="tl" rotWithShape="0">
                    <a:srgbClr val="000000">
                      <a:alpha val="3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lvl2pPr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2pPr>
            <a:lvl3pPr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3pPr>
            <a:lvl4pPr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4pPr>
            <a:lvl5pPr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4300">
                <a:solidFill>
                  <a:srgbClr val="572314"/>
                </a:solidFill>
                <a:latin typeface="Gill Sans MT" pitchFamily="34" charset="0"/>
              </a:defRPr>
            </a:lvl9pPr>
            <a:extLst/>
          </a:lstStyle>
          <a:p>
            <a:pPr marL="514350" indent="-514350" fontAlgn="auto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>
                    <a:satMod val="130000"/>
                  </a:schemeClr>
                </a:solidFill>
              </a:rPr>
              <a:t>2.  The Work Plan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E5F37F-2EF3-4A7C-9AFE-BB1BF72CDC85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743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273175" y="304800"/>
            <a:ext cx="7662863" cy="870857"/>
          </a:xfrm>
        </p:spPr>
        <p:txBody>
          <a:bodyPr lIns="45720" rIns="45720">
            <a:normAutofit fontScale="90000"/>
          </a:bodyPr>
          <a:lstStyle/>
          <a:p>
            <a:pPr marL="509588" indent="-509588">
              <a:spcBef>
                <a:spcPct val="20000"/>
              </a:spcBef>
            </a:pPr>
            <a:r>
              <a:rPr lang="en-US" sz="3600" dirty="0"/>
              <a:t>Task 2.  Develop Annotated Outline for the Informational Guide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35100" y="1324968"/>
            <a:ext cx="7499350" cy="4800600"/>
          </a:xfrm>
        </p:spPr>
        <p:txBody>
          <a:bodyPr/>
          <a:lstStyle/>
          <a:p>
            <a:r>
              <a:rPr lang="en-US" sz="2400" dirty="0" smtClean="0"/>
              <a:t>Subtask 2a:  Develop Informational Guide Draft Annotated Outline</a:t>
            </a:r>
          </a:p>
          <a:p>
            <a:pPr lvl="1"/>
            <a:r>
              <a:rPr lang="en-US" sz="2000" dirty="0" smtClean="0"/>
              <a:t>Background</a:t>
            </a:r>
          </a:p>
          <a:p>
            <a:pPr lvl="1"/>
            <a:r>
              <a:rPr lang="en-US" sz="2000" dirty="0" smtClean="0"/>
              <a:t>Overview</a:t>
            </a:r>
          </a:p>
          <a:p>
            <a:pPr lvl="1"/>
            <a:r>
              <a:rPr lang="en-US" sz="2000" dirty="0" smtClean="0"/>
              <a:t>HSM Approach Compared to Traditional Safety Evaluation</a:t>
            </a:r>
          </a:p>
          <a:p>
            <a:pPr lvl="1"/>
            <a:r>
              <a:rPr lang="en-US" sz="2000" dirty="0" smtClean="0"/>
              <a:t>Incorporating Safety into Project Planning</a:t>
            </a:r>
          </a:p>
          <a:p>
            <a:pPr lvl="1"/>
            <a:r>
              <a:rPr lang="en-US" sz="2000" dirty="0" smtClean="0"/>
              <a:t>Incorporating Safety into Alternative Identification and Evaluation</a:t>
            </a:r>
          </a:p>
          <a:p>
            <a:pPr lvl="1"/>
            <a:r>
              <a:rPr lang="en-US" sz="2000" dirty="0" smtClean="0"/>
              <a:t>Incorporating Safety into Preliminary Design</a:t>
            </a:r>
          </a:p>
          <a:p>
            <a:pPr lvl="1"/>
            <a:r>
              <a:rPr lang="en-US" sz="2000" dirty="0" smtClean="0"/>
              <a:t>Incorporating Safety into Final Design</a:t>
            </a:r>
          </a:p>
          <a:p>
            <a:pPr lvl="1"/>
            <a:r>
              <a:rPr lang="en-US" sz="2000" dirty="0" smtClean="0"/>
              <a:t>Transportation Safety Process</a:t>
            </a:r>
          </a:p>
          <a:p>
            <a:pPr lvl="1"/>
            <a:r>
              <a:rPr lang="en-US" sz="2000" dirty="0" smtClean="0"/>
              <a:t>Additional Resources</a:t>
            </a:r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47C5D-0369-4EF6-9D76-86FDF84CD4A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1273175" y="304800"/>
            <a:ext cx="7662863" cy="870857"/>
          </a:xfrm>
        </p:spPr>
        <p:txBody>
          <a:bodyPr lIns="45720" rIns="45720">
            <a:normAutofit fontScale="90000"/>
          </a:bodyPr>
          <a:lstStyle/>
          <a:p>
            <a:pPr marL="509588" indent="-509588">
              <a:spcBef>
                <a:spcPct val="20000"/>
              </a:spcBef>
            </a:pPr>
            <a:r>
              <a:rPr lang="en-US" sz="3600" dirty="0"/>
              <a:t>Task 2.  Develop Annotated Outline for the Informational Guide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1435100" y="1324968"/>
            <a:ext cx="7499350" cy="4800600"/>
          </a:xfrm>
        </p:spPr>
        <p:txBody>
          <a:bodyPr/>
          <a:lstStyle/>
          <a:p>
            <a:r>
              <a:rPr lang="en-US" sz="2400" dirty="0" smtClean="0"/>
              <a:t>Subtask 2b:  Annotated Outline Feedback</a:t>
            </a:r>
          </a:p>
          <a:p>
            <a:pPr lvl="1"/>
            <a:r>
              <a:rPr lang="en-US" sz="2000" dirty="0" smtClean="0"/>
              <a:t>Engage a Stakeholder Review Panel</a:t>
            </a:r>
          </a:p>
          <a:p>
            <a:pPr lvl="1"/>
            <a:r>
              <a:rPr lang="en-US" sz="2000" dirty="0" smtClean="0"/>
              <a:t>Hold webinar to discuss comments (for two rounds of comments)</a:t>
            </a:r>
          </a:p>
          <a:p>
            <a:r>
              <a:rPr lang="en-US" sz="2400" dirty="0" smtClean="0"/>
              <a:t>Subtask 2c:  </a:t>
            </a:r>
          </a:p>
          <a:p>
            <a:pPr lvl="1"/>
            <a:r>
              <a:rPr lang="en-US" sz="2000" dirty="0" smtClean="0"/>
              <a:t>Finalize Annotated Outline based on panel’s comments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47C5D-0369-4EF6-9D76-86FDF84CD4A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2466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dirty="0" smtClean="0"/>
              <a:t>Preliminary Outline Structure for Informational Guide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900" indent="-514350">
              <a:buFont typeface="+mj-lt"/>
              <a:buAutoNum type="arabicPeriod"/>
            </a:pPr>
            <a:r>
              <a:rPr lang="en-US" dirty="0" smtClean="0"/>
              <a:t>Background</a:t>
            </a:r>
          </a:p>
          <a:p>
            <a:pPr marL="596900" indent="-514350">
              <a:buFont typeface="+mj-lt"/>
              <a:buAutoNum type="arabicPeriod"/>
            </a:pPr>
            <a:r>
              <a:rPr lang="en-US" dirty="0" smtClean="0"/>
              <a:t>Overview</a:t>
            </a:r>
          </a:p>
          <a:p>
            <a:pPr marL="596900" indent="-514350">
              <a:buFont typeface="+mj-lt"/>
              <a:buAutoNum type="arabicPeriod"/>
            </a:pPr>
            <a:r>
              <a:rPr lang="en-US" dirty="0" smtClean="0"/>
              <a:t>HSM and Traditional Safety Evaluations</a:t>
            </a:r>
          </a:p>
          <a:p>
            <a:pPr marL="596900" indent="-514350">
              <a:buFont typeface="+mj-lt"/>
              <a:buAutoNum type="arabicPeriod"/>
            </a:pPr>
            <a:r>
              <a:rPr lang="en-US" dirty="0" smtClean="0"/>
              <a:t>Incorporating Safety into Project Planning</a:t>
            </a:r>
          </a:p>
          <a:p>
            <a:pPr marL="596900" indent="-514350">
              <a:buFont typeface="+mj-lt"/>
              <a:buAutoNum type="arabicPeriod"/>
            </a:pPr>
            <a:r>
              <a:rPr lang="en-US" dirty="0" smtClean="0"/>
              <a:t>Incorporating Safety into Alternative Identification and Evaluation</a:t>
            </a:r>
          </a:p>
          <a:p>
            <a:pPr marL="596900" indent="-51435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0847C5D-0369-4EF6-9D76-86FDF84CD4A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552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CC28D29A4074245B1B6CB22F1BD42BD" ma:contentTypeVersion="0" ma:contentTypeDescription="Create a new document." ma:contentTypeScope="" ma:versionID="c7292646ed3230285e5ad955474db694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c64490b4aec6201516c3a874156f37b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7167C0C-68ED-4960-9F1C-D3835A52AA7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25DC30C-2CA5-4D15-B4C5-A52A6830706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10CA9932-7E03-4DB9-B5BD-EF034273E7CF}">
  <ds:schemaRefs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terms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6826</TotalTime>
  <Words>1116</Words>
  <Application>Microsoft Office PowerPoint</Application>
  <PresentationFormat>On-screen Show (4:3)</PresentationFormat>
  <Paragraphs>279</Paragraphs>
  <Slides>16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Solstice</vt:lpstr>
      <vt:lpstr>Scale and Scope of Highway Safety Manual Implementation in the Project Development Process</vt:lpstr>
      <vt:lpstr>Presentation Overview</vt:lpstr>
      <vt:lpstr>1.  Project Background -- Team</vt:lpstr>
      <vt:lpstr>Project Overall Objective</vt:lpstr>
      <vt:lpstr>2.  The Work Plan</vt:lpstr>
      <vt:lpstr>PowerPoint Presentation</vt:lpstr>
      <vt:lpstr>Task 2.  Develop Annotated Outline for the Informational Guide</vt:lpstr>
      <vt:lpstr>Task 2.  Develop Annotated Outline for the Informational Guide</vt:lpstr>
      <vt:lpstr>Preliminary Outline Structure for Informational Guide</vt:lpstr>
      <vt:lpstr>Preliminary Outline Structure for Informational Guide (cont.)</vt:lpstr>
      <vt:lpstr>Task 3.  Write Informational Guide</vt:lpstr>
      <vt:lpstr>Task 3.  Write Informational Guide</vt:lpstr>
      <vt:lpstr>Task 3.  Write Informational Guide</vt:lpstr>
      <vt:lpstr>3.  Key Deliverables &amp; Schedule</vt:lpstr>
      <vt:lpstr>4.  Review Process and Discussion</vt:lpstr>
      <vt:lpstr>Key Team Members Contact Information</vt:lpstr>
    </vt:vector>
  </TitlesOfParts>
  <Company>TTI Communications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Vicky Nelson</dc:creator>
  <cp:lastModifiedBy>Dixon</cp:lastModifiedBy>
  <cp:revision>345</cp:revision>
  <dcterms:created xsi:type="dcterms:W3CDTF">2006-10-17T15:21:42Z</dcterms:created>
  <dcterms:modified xsi:type="dcterms:W3CDTF">2014-10-13T16:00:30Z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0x0101000CC28D29A4074245B1B6CB22F1BD42BD</vt:lpwstr>
  </property>
</Properties>
</file>