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14" r:id="rId4"/>
  </p:sldMasterIdLst>
  <p:notesMasterIdLst>
    <p:notesMasterId r:id="rId57"/>
  </p:notesMasterIdLst>
  <p:handoutMasterIdLst>
    <p:handoutMasterId r:id="rId58"/>
  </p:handoutMasterIdLst>
  <p:sldIdLst>
    <p:sldId id="430" r:id="rId5"/>
    <p:sldId id="337" r:id="rId6"/>
    <p:sldId id="571" r:id="rId7"/>
    <p:sldId id="368" r:id="rId8"/>
    <p:sldId id="367" r:id="rId9"/>
    <p:sldId id="683" r:id="rId10"/>
    <p:sldId id="446" r:id="rId11"/>
    <p:sldId id="725" r:id="rId12"/>
    <p:sldId id="679" r:id="rId13"/>
    <p:sldId id="678" r:id="rId14"/>
    <p:sldId id="572" r:id="rId15"/>
    <p:sldId id="575" r:id="rId16"/>
    <p:sldId id="576" r:id="rId17"/>
    <p:sldId id="577" r:id="rId18"/>
    <p:sldId id="694" r:id="rId19"/>
    <p:sldId id="693" r:id="rId20"/>
    <p:sldId id="720" r:id="rId21"/>
    <p:sldId id="706" r:id="rId22"/>
    <p:sldId id="391" r:id="rId23"/>
    <p:sldId id="387" r:id="rId24"/>
    <p:sldId id="580" r:id="rId25"/>
    <p:sldId id="708" r:id="rId26"/>
    <p:sldId id="707" r:id="rId27"/>
    <p:sldId id="582" r:id="rId28"/>
    <p:sldId id="721" r:id="rId29"/>
    <p:sldId id="673" r:id="rId30"/>
    <p:sldId id="682" r:id="rId31"/>
    <p:sldId id="581" r:id="rId32"/>
    <p:sldId id="573" r:id="rId33"/>
    <p:sldId id="574" r:id="rId34"/>
    <p:sldId id="699" r:id="rId35"/>
    <p:sldId id="689" r:id="rId36"/>
    <p:sldId id="696" r:id="rId37"/>
    <p:sldId id="686" r:id="rId38"/>
    <p:sldId id="710" r:id="rId39"/>
    <p:sldId id="704" r:id="rId40"/>
    <p:sldId id="711" r:id="rId41"/>
    <p:sldId id="692" r:id="rId42"/>
    <p:sldId id="705" r:id="rId43"/>
    <p:sldId id="703" r:id="rId44"/>
    <p:sldId id="719" r:id="rId45"/>
    <p:sldId id="690" r:id="rId46"/>
    <p:sldId id="691" r:id="rId47"/>
    <p:sldId id="713" r:id="rId48"/>
    <p:sldId id="382" r:id="rId49"/>
    <p:sldId id="714" r:id="rId50"/>
    <p:sldId id="724" r:id="rId51"/>
    <p:sldId id="715" r:id="rId52"/>
    <p:sldId id="718" r:id="rId53"/>
    <p:sldId id="716" r:id="rId54"/>
    <p:sldId id="722" r:id="rId55"/>
    <p:sldId id="258" r:id="rId56"/>
  </p:sldIdLst>
  <p:sldSz cx="12192000" cy="6858000"/>
  <p:notesSz cx="7010400" cy="9296400"/>
  <p:custDataLst>
    <p:tags r:id="rId5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CB9727-5D51-7097-3855-B0FB0B34C682}" name="Kelly Smith" initials="KS" userId="S::klsmith@appliedpavement.com::8d90b6b4-ed37-4162-a5e8-374a7a79058a" providerId="AD"/>
  <p188:author id="{0A1E1594-FFE6-8A13-025A-C7798BC055A6}" name="Linda Pierce" initials="LP" userId="S::LPierce@ncenet.com::60b40fa2-3c03-4c14-b8b8-d5a4df74a44f" providerId="AD"/>
  <p188:author id="{6989ABDE-C49D-F38A-8AB4-0C798F58EDEC}" name="Max Grogg" initials="MG" userId="S::mgrogg@appliedpavement.onmicrosoft.com::8449bcc5-6131-4e5c-9c67-9af71db81d3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eg Duncan" initials="" lastIdx="4" clrIdx="0"/>
  <p:cmAuthor id="1" name="Nancy Laffey" initials="" lastIdx="2" clrIdx="1"/>
  <p:cmAuthor id="2" name="Nancy Laffey" initials="NL" lastIdx="43" clrIdx="2">
    <p:extLst>
      <p:ext uri="{19B8F6BF-5375-455C-9EA6-DF929625EA0E}">
        <p15:presenceInfo xmlns:p15="http://schemas.microsoft.com/office/powerpoint/2012/main" userId="S-1-5-21-220523388-1214440339-839522115-8621" providerId="AD"/>
      </p:ext>
    </p:extLst>
  </p:cmAuthor>
  <p:cmAuthor id="3" name="Mark Gardner" initials="MG" lastIdx="1" clrIdx="3">
    <p:extLst>
      <p:ext uri="{19B8F6BF-5375-455C-9EA6-DF929625EA0E}">
        <p15:presenceInfo xmlns:p15="http://schemas.microsoft.com/office/powerpoint/2012/main" userId="S-1-5-21-220523388-1214440339-839522115-6692" providerId="AD"/>
      </p:ext>
    </p:extLst>
  </p:cmAuthor>
  <p:cmAuthor id="4" name="Jessica Snyder" initials="JS" lastIdx="5" clrIdx="4">
    <p:extLst>
      <p:ext uri="{19B8F6BF-5375-455C-9EA6-DF929625EA0E}">
        <p15:presenceInfo xmlns:p15="http://schemas.microsoft.com/office/powerpoint/2012/main" userId="S-1-5-21-220523388-1214440339-839522115-9108" providerId="AD"/>
      </p:ext>
    </p:extLst>
  </p:cmAuthor>
  <p:cmAuthor id="5" name="David Peshkin" initials="DP" lastIdx="1" clrIdx="5">
    <p:extLst>
      <p:ext uri="{19B8F6BF-5375-455C-9EA6-DF929625EA0E}">
        <p15:presenceInfo xmlns:p15="http://schemas.microsoft.com/office/powerpoint/2012/main" userId="S-1-5-21-220523388-1214440339-839522115-1112" providerId="AD"/>
      </p:ext>
    </p:extLst>
  </p:cmAuthor>
  <p:cmAuthor id="6" name="Kurt Smith" initials="KS" lastIdx="6" clrIdx="6">
    <p:extLst>
      <p:ext uri="{19B8F6BF-5375-455C-9EA6-DF929625EA0E}">
        <p15:presenceInfo xmlns:p15="http://schemas.microsoft.com/office/powerpoint/2012/main" userId="S-1-5-21-220523388-1214440339-839522115-1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B0D0F"/>
    <a:srgbClr val="A7A7A7"/>
    <a:srgbClr val="B0B0B0"/>
    <a:srgbClr val="487693"/>
    <a:srgbClr val="CC3300"/>
    <a:srgbClr val="395D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40" autoAdjust="0"/>
    <p:restoredTop sz="96283" autoAdjust="0"/>
  </p:normalViewPr>
  <p:slideViewPr>
    <p:cSldViewPr showGuides="1">
      <p:cViewPr>
        <p:scale>
          <a:sx n="77" d="100"/>
          <a:sy n="77" d="100"/>
        </p:scale>
        <p:origin x="348" y="126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ommentAuthors" Target="commentAuthor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C483B2D-138B-4B79-AC11-F58C776B8848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F811C8-1198-45B3-92E0-6D4F41D2C1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69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4T18:34:23.8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52,'105'1,"107"-2,-141-7,-8 0,123 6,-119 3,-49-2,1-1,-1-1,20-5,22-4,-13 7,70 2,47 12,-51-2,-39 0,-64-5,1 1,-1-1,0 2,0-1,10 6,1 0,0-1,1-1,0 0,34 4,-7-1,3 2,1-2,0-3,60 1,-53-9,52 2,-89 2,32 10,-33-8,38 5,128-7,-105-5,796 2,-771 8,-12-1,-68-6,0 0,1 2,28 7,84 18,-61-14,-52-9,58 15,-63-14,0-1,0-1,39 2,72-6,-57-2,-41 2,-1 2,69 12,72 19,-93-19,-24-5,75 2,60-10,-137-1,586-1,-592 4,0 2,65 15,-45-7,-12-2,156 19,155-27,-192-5,260 2,-418 0,0-2,32-5,38-16,-85 22,61-15,1 3,0 3,1 3,82 1,-100 7,-6 0,0-1,81-13,-68 4,0 2,98 2,343 6,-365 7,-10 0,249-7,-175-2,-176 1,-1-1,1-1,-1 0,1-2,-1 0,31-12,-47 15,84-36,-85 35,0 1,0-1,-1 0,1 0,0-1,-1 1,1 0,-1-1,0 1,0-1,0 0,0 0,0 0,-1 0,1 0,-1 0,2-6,-2 2,1-1,-2 1,1 0,-1-1,0 1,-2-15,2 19,-1 1,1 0,-1 0,1-1,-1 1,0 0,0 0,0 0,0 0,0 0,0 0,-1 0,1 0,-1 0,1 1,-1-1,0 1,0-1,1 1,-1 0,0-1,0 1,0 0,-1 0,1 0,0 1,0-1,0 0,-1 1,1 0,0-1,-1 1,1 0,0 0,-1 0,1 1,0-1,0 0,-3 2,-186 50,87-22,-10 12,25-7,-48 15,112-40,-1-2,1 0,-39 6,-7-1,-72 12,49-5,69-13,-1-1,0-1,-37 2,-211-9,97-15,59 4,93 10,-41-11,-16-3,-109-15,-6-1,93 16,24 6,-92 0,-83 11,98 2,25-3,-147 3,146 5,-31 1,-74 3,130-5,-67 8,117-7,0-2,-83-3,-139-24,158 15,-53-6,134 8,-211-23,-34-13,80 8,166 28,-123-17,50-1,26 5,-89-7,158 23,0-1,0-1,0 0,-17-7,21 7,0 1,0 1,-28-2,15 2,-23-2,21 3,-30-6,58 7,1 0,-1 0,0 0,1 0,-1 0,0-1,0 1,1 0,-1 0,0-1,1 1,-1 0,1-1,-1 1,0 0,1-1,-1 1,1-1,-1 1,1-1,-1 1,1-1,-1 0,1 1,-1-2,2 2,-1-1,0 0,1 1,-1-1,1 0,-1 1,1-1,-1 1,1-1,-1 0,1 1,0 0,-1-1,1 1,0-1,-1 1,1 0,0-1,0 1,-1 0,1 0,0 0,0-1,0 1,28-6,53-7,32 6,-106 6,412-3,-243 6,-121-2,0-2,1 4,75 11,152 21,-191-26,47 2,-85-6,-1 3,71 19,-109-23,76 14,166 8,74-22,-185-4,2081 1,-2178 2,68 13,11 0,-103-12,45 11,15 1,9-11,-57-4,39 6,4 1,135-4,-120-4,258 1,-353 0,12 0,0 0,0-1,0 0,13-4,-24 4,1 1,0-1,0 0,-1 0,1 0,-1-1,1 1,-1 0,1-1,-1 0,0 1,0-1,0 0,0 0,0 0,0-1,0 1,-1 0,1-1,-1 1,0-1,0 1,0-1,2-5,-3 6,0 0,0 0,1 0,-1 0,0 1,-1-1,1 0,0 0,-1 0,1 0,-1 0,1 0,-1 1,0-1,0 0,0 1,0-1,0 0,0 1,0-1,-1 1,1 0,0-1,-1 1,1 0,-1 0,1 0,-1 0,-3-2,-3 0,0-1,-1 1,1 1,-1 0,-12-2,-52-5,-88 3,66 3,-222-3,303 7,-1 1,1 0,0 1,0 1,-23 10,-16 3,38-12,0 0,-14 9,-12 4,2-3,-1-2,-58 11,-91 6,-2-14,-61-16,103-1,137 0,0-1,0 0,0 0,1-1,-17-7,-25-6,-24 6,27 5,42 4,1-1,0 0,-10-4,11 3,-1 1,1 0,-12-2,9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5T06:21:46.1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0,'20'8,"-6"-5,-1-1,21 0,17 2,-2 2,-1-3,64-4,-38 0,1756 1,-1715 7,-15 0,31-6,123 6,-48-2,-196-5,1 1,18 5,-16-4,18 2,115-4,14 1,-107 5,15 0,-62-5,-1 0,0 0,1 0,-1 1,0 0,0 0,0 0,5 4,20 7,-18-10,-1 0,1-1,-1 0,16 0,48-3,-33 0,383 0,-249 1,-153-1,-1-2,33-6,-28 4,30-3,28 2,69-3,645 10,-706-8,4 1,-58 7,42-2,-38-5,-28 3,17-1,115-9,128 12,-140 2,-123-1,22 0,-1-1,39-6,-54 5,31-1,4 1,-45 1,0-1,0 0,11-5,2 0,-9 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5T06:21:11.5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1 118,'1005'0,"-975"1,35 7,-27-3,34 6,-41-5,33 2,-50-8,0 1,-1 1,1 0,-1 0,1 1,-1 1,16 7,-17-6,0 0,0-1,1 0,-1-1,1-1,-1 0,22 1,-7-4,40-8,-56 7,46-9,-33 5,37-3,39-4,16-1,-82 9,-10 1,39-1,-56 5,-1 0,1 0,-1-1,0 0,1 0,-1-1,9-3,14-5,0 2,49-8,-72 15,56-11,47-8,-60 16,18-2,-17 1,89 4,-66 2,-48-1,1 1,31 6,-54-7,36 8,1-3,41 1,-68-6,0 1,-1 1,17 3,-15-3,0 0,0-1,19-2,-15 1,23 2,-34 0,0-1,-1 1,9 3,13 5,-9-8,-1 0,29 0,-27-3,38 6,-29-1,0-1,42-3,11 1,-30 6,-30-4,21 1,317-3,-174-2,-138 0,59-7,-73 5,-19 1,0 0,-1 0,16-5,-4-1,0 2,0 1,1 1,0 1,43 0,-35 3,50-7,-25 2,92 3,-75 3,-34-1,71 9,-71-5,0-1,49-4,-26 0,447 1,-494-1,30-5,-28 3,22-1,212 4,-120 0,-121 1,0 0,15 4,-14-2,25 1,152-4,-170-1,29-5,10 0,91 10,-2 13,-131-15,501 65,-207-16,-180-29,73 14,207 32,-242-56,1-13,-53 0,672 1,-699-6,-5-1,-27 7,120-8,-150 5,61-10,-54 4,0 1,1 2,46-1,434 7,-205 1,-297-2,-1-1,0 0,23-7,-20 5,31-4,119 6,-91 3,37 7,-79-4,1-2,63-4,516-44,-452 39,173 17,-94-5,-2 1,-210-4,0 2,0 2,0 0,44 17,-62-18,1-1,-1-1,1 0,-1-1,1 0,0-1,17 0,5-2,-4 0,0 1,0 1,51 9,-54-5,-1 0,1-1,39-1,118-4,-176 0,-1-1,1 1,-1-1,0 0,0-1,0 0,0-1,14-7,9-4,-1 2,49-20,-66 29,1 0,0 1,0 0,15 0,-6 1,10 1,-1-2,36-8,-45 5,72-19,-85 20,0 0,0 0,-1-1,0 0,0-1,8-8,2-1,3 0,0 0,1 1,1 1,47-19,-64 30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5T06:21:21.5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1 106,'6'1,"0"0,-1 0,1 1,0 0,-1 0,1 0,9 6,-7-4,6 3,-5-2,0-1,0 0,1 0,10 2,28 4,94 18,-92-25,62-3,-43-1,154 1,-212 0,1 2,17 3,-15-3,19 2,208-2,-124-3,325 1,-434 0,-1 1,1 0,-1 1,1 0,11 5,-10-4,0 0,0-1,13 2,14-2,47-3,-46-1,44 5,-68-1,0 0,17 6,-19-4,0-1,0-1,20 3,187-5,-101-1,-94 0,25-4,19-2,229 8,-202 5,34 1,45-15,-109 3,71 4,-65 2,-37 1,-1 1,0 2,45 13,-64-15,0 1,1 1,-1 0,15 9,-14-7,1 0,16 4,-3-3,0-3,36 4,9 2,52-2,130-3,-160-7,245 1,-225 7,-4 0,-97-6,0 1,0 0,15 4,17 3,22-3,104-5,-80-2,302 1,-289 7,3 0,334-7,-430-1,0-1,0 0,0-1,21-7,16-4,14 4,-1 3,115 1,171 7,-204-1,-133 1,0 0,1 1,-1 0,-1 1,15 5,23 6,-5-6,0-1,64 2,-28-3,-7-1,-60-4,166-2,-171 0,0 0,-1 0,1 0,-1-1,1 0,9-5,34-21,-37 20,-1 1,1 0,19-7,-18 10,-1 1,0 1,1 0,25 0,57 6,-55-1,318 3,-305-12,55-12,-43 6,-44 8,72-15,-83 15,-1 0,1 0,-1-1,12-8,36-27,-56 38,7-4,0 0,1 1,-1 0,16-5,44-11,-52 16,5 0,22-2,-22 4,24-7,-46 10,101-26,-79 22,0 0,38 0,-23 2,-1-2,70-16,-61 10,49-5,13 13,-32 1,82-17,-5-1,-49 7,-9 0,212 8,-175 5,-110-1,-11-1,-1 1,1 1,10 1,-17-2,1 1,-1 0,1 0,-1 1,0-1,0 1,0-1,0 1,0 0,0 0,0 0,3 4,4 3,0 0,1 0,1-2,-1 1,15 6,64 25,-82-36,276 91,-224-75,29 7,132 16,-111-23,-65-14,0-1,78-4,-48-2,-64 2,1 0,-1-1,0 0,0-1,-1 0,1-1,0 0,14-7,-19 6,0 0,-1 0,0-1,1 0,-2 0,1 0,-1 0,7-10,-2 2,-8 13,-1-1,1 0,-1 1,0-1,1 1,-1-1,0 0,1 1,-1-1,0 0,0 1,1-1,-1 0,0 0,0 1,0-1,0 0,0 1,0-1,0-1,0 2,-1-1,1 0,0 1,-1-1,1 1,-1-1,1 1,-1-1,1 1,-1-1,1 1,-1 0,1-1,-1 1,0 0,1-1,-2 1,-4-2,0 1,1 0,-1 0,-8 0,9 0,-297-2,157 5,-116-2,233-2,0-1,0-1,-28-8,-22-4,12 8,-107-1,1 10,165 0,-1 0,1 0,-1 1,1 0,-1 0,1 1,0-1,-8 6,3-2,-23 7,-40 6,-30 8,44-10,-111 16,97-16,23-5,40-9,1 1,-14 6,14-6,0 0,-15 4,-17-2,0-2,-78-1,107-2,0 0,0 1,-24 7,-11 1,31-7,-26 4,-54 0,9-1,-1 0,73-6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5T06:21:37.3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1 133,'4'1,"1"-1,0 1,0 0,4 1,14 3,38-1,66-4,-50-1,289 1,-342 1,28 5,-26-3,25 1,-21-3,45 5,-36-2,0-1,51-4,-27 0,278 1,-324 1,-1 1,0 0,22 6,-27-4,1 0,-1 1,1 0,11 8,-12-6,0-1,0-1,24 8,23 4,-32-9,1 0,46 5,-39-9,86 4,-79-8,53-8,-66 4,-7 2,31-8,-21 3,58-6,-15 3,-32-1,-30 7,-1 1,14-2,-1 3,0 2,0 0,43 6,-39-2,30 0,19 3,-56-3,23 6,3 2,36-1,-47-7,107 1,-130-5,6-2,-1 0,1 0,24-8,15-2,37-1,-74 9,28-10,-25 7,-3 1,-14 3,1 1,0 0,1 0,10-1,110 4,-45 1,1182-2,-1245-1,-1-1,38-8,-37 5,0 1,33-1,66 6,59-2,-110-5,25-1,-25 1,-2 0,159 5,-114 2,-87-2,25-5,12-1,147 7,-111 7,43 0,-129-6,-1 0,0 1,1 0,11 4,-8-2,23 3,40-4,-51-3,40 5,-28 0,47-2,-31-2,10 5,14 1,245-8,-316 2,-1 0,1 0,-1 0,1 1,12 5,-12-4,1 0,-1-1,1 0,14 2,97-4,-53-1,-62 1,1 1,-1-1,1 1,-1 0,1 0,-1 1,0-1,0 1,0 0,0 1,0-1,0 1,-1 0,1 0,-1 0,0 1,0 0,0 0,0 0,3 5,-5-7,1 1,-1-1,1 1,0-1,0 0,0 0,0 0,0 0,0 0,1-1,-1 1,0-1,1 0,-1 0,1 0,4 0,6 0,1 0,25-3,-12 1,18 0,52-8,-74 6,42 2,9-1,-70 1,1-1,-1 1,0-1,7-2,-8 2,0 0,0 1,1-1,-1 1,1 0,-1 0,5 0,153 10,1-1,-44-1,-14-1,-72-3,-12-2,0 1,0 1,38 10,-42-7,1-1,0-1,-1 0,2-2,30 2,-20-4,-12 1,0-1,21-3,-33 1,1 1,-1-1,9-4,12-4,113-15,-41 9,-39 3,33-6,268-6,-41 23,-174 3,-62 0,90-2,-104-5,19-1,-79 7,-5 1,1-1,0 0,-1 0,1-1,0 1,-1-1,1 0,0-1,-1 1,0-1,1 1,4-4,8-7,-1-2,27-26,11-11,-46 45,0 0,0 1,1 0,0 0,13-5,-5 4,1 1,0 1,1 1,34-3,78 8,18-2,84-20,-58 10,-121 6,0 2,99 10,103 37,-219-36,1-2,0-1,53 0,-84-6,32 0,61 7,-53-2,94-4,-72-2,322 1,-292 7,-10-1,93-7,39 2,-113 6,41 0,-15 6,-37-2,-81-9,0 1,0 0,28 11,-23-7,30 6,11-4,-27-4,52 13,-21 6,-47-16,1-1,-1-1,39 8,-22-12,55-2,-2 0,-39 6,-2 1,-45-7,60 1,-54-1,-1-1,0 0,1 0,-1-1,9-2,-16 2,-4 1,-6 0,-120-2,72 3,-61-7,-132-11,-2 17,124 2,118-2,-1 0,1 0,-1-2,-15-4,15 3,-1 1,1 1,-20-3,22 5,-20-1,-30-6,38 5,-32-1,32 3,-29-5,8 0,28 4,0 0,-23-7,10 0,0 0,-1 2,1 1,-42-2,-148 8,71 0,135-1,1 2,-1-1,0 1,-16 6,15-4,-1-1,-19 2,-50-3,51-2,-37 4,-81 15,11 6,106-18,8-2,0-2,0-1,0-1,-38-2,-94-20,125 15,-43-12,25 4,-141-52,151 56,-1 2,1 1,-41-1,-20-5,21 1,61 10,-33-10,36 8,-1 0,-1 1,-16-1,-102 5,119 1,0 1,-20 6,-14 3,-165 23,185-32,1-1,-53-2,35-1,22 1,-49-7,60 4,-1-1,1 0,-1-1,-21-10,15 5,-1 1,-40-12,47 17,0 0,0 2,0-1,-1 2,-27 0,42 1,0 0,0 0,-1 1,1-1,0 0,0 1,-1-1,1 1,0-1,0 1,0-1,0 1,0 0,0 0,0 0,0-1,0 1,0 0,0 0,0 0,0 2,0-1,0 0,0 0,0 1,0-1,1 0,-1 0,1 1,0-1,0 1,0-1,0 3,1 0,-1 1,1-1,0 0,1 1,0-1,-1 0,2 0,-1 0,5 8,-1-6,0 0,0-1,1 0,0 0,0-1,11 8,-1-4,35 16,-35-19,0-1,0 0,1-2,-1 0,24 1,90-4,-62-2,197 2,-243 1,24 4,18 2,123-8,-56-14,18-6,-123 20,-21 1,-1 1,1-2,0 1,0-1,-1 0,1 0,0 0,8-4,-4 0,-1 0,1 0,0 1,0 1,0 0,1 0,-1 1,1 0,17 0,8 2,-14 0,41-4,8-6,104-1,-155 10,-1-2,1 0,31-9,26-4,-31 9,-10 2,43-2,-49 5,50-9,19-2,12 3,-90 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5T06:21:46.1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0,'20'8,"-6"-5,-1-1,21 0,17 2,-2 2,-1-3,64-4,-38 0,1756 1,-1715 7,-15 0,31-6,123 6,-48-2,-196-5,1 1,18 5,-16-4,18 2,115-4,14 1,-107 5,15 0,-62-5,-1 0,0 0,1 0,-1 1,0 0,0 0,0 0,5 4,20 7,-18-10,-1 0,1-1,-1 0,16 0,48-3,-33 0,383 0,-249 1,-153-1,-1-2,33-6,-28 4,30-3,28 2,69-3,645 10,-706-8,4 1,-58 7,42-2,-38-5,-28 3,17-1,115-9,128 12,-140 2,-123-1,22 0,-1-1,39-6,-54 5,31-1,4 1,-45 1,0-1,0 0,11-5,2 0,-9 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4T18:34:31.6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254 420,'8'-1,"-1"0,0 0,0 0,8-3,8-1,36-4,0 3,0 2,0 3,0 2,75 12,-40 0,121 33,4 13,3-13,-166-37,22 4,87 2,198-14,-160-2,-36 0,183 2,-239 6,-35-1,66 11,-2 0,83-13,18 2,-189-3,166 17,-149-10,84 14,43 24,-85-20,67 6,-137-27,234 39,-56-10,-151-26,90 1,70-11,-92-2,-48-2,92-16,-155 17,174-38,-133 25,125-15,-67 19,214-51,-166 22,-144 33,30-12,-20 5,15-6,69-39,3-2,-101 52,0 2,0 0,37-7,-10 9,1 3,84 4,-71 0,-42 1,0 1,33 7,2 2,-33-8,0-1,1-2,-1 0,32-3,-55 2,0-1,0 1,0-1,0 1,0-1,0 0,0 0,0 0,0 0,0 0,-1 0,1 0,0-1,-1 1,1-1,-1 1,3-4,-2 2,-1 0,1 1,-1-1,0 0,0 0,0 0,-1-1,1 1,-1 0,1 0,-1-4,0 1,-1-1,0 1,0-1,0 1,-1-1,1 1,-2 0,1-1,-1 1,0 1,-4-8,-2 1,-1 1,0 0,0 1,-1 0,0 0,-1 1,0 1,-1 0,-16-7,-13-4,-71-22,-36 1,65 19,20 6,-81-9,-69 5,139 13,-206-37,220 32,11 4,-82-2,-50 12,-31 10,46 6,-14 0,145-17,-1 2,-67 17,91-18,0 2,0 0,0 1,-17 10,-46 35,32-20,7-6,0-3,-2-1,-1-1,0-3,-75 22,-64-4,136-28,-89 11,101-16,0-1,-40-4,49 0,0-2,-41-13,36 10,-264-84,106 26,-45-14,154 60,-122-15,53 11,70 11,-2 3,-92 0,-227 11,133 0,36 8,161-6,18 2,-91 21,77-12,30-7,-59 9,71-12,0 0,-36 14,35-11,0-1,-25 5,17-6,-34 12,37-9,-49 8,-170 18,157-20,-96 10,-193-8,108-14,168-3,70-1,-1-1,1-2,-58-16,11 2,0 4,-84-5,184 14,247-38,-32 30,3 12,-202 2,249 8,512 80,29 76,-792-156,118 25,-104-24,54 1,141 16,-162-12,23 3,-47-11,98 13,13 15,145 24,-229-43,-27-4,85 4,-52-13,68 3,-112-2,63 14,-18 4,-21-4,98 11,242-21,-240-9,935 2,-1059-1,76-11,-102 7,37-13,1 0,-45 15,-1-2,1 1,15-9,-14 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4T18:34:40.1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1510 317,'-4'-1,"0"0,1 1,-1-1,1-1,0 1,-1 0,1-1,0 0,0 0,0 0,-5-4,0 1,-144-85,89 56,-8-4,-105-41,147 68,8 3,-1 0,0 1,-1 1,-31-3,-188 8,214 2,-234 22,227-20,-28 3,-63 10,89-10,6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4T18:34:47.6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1 301,'14'0,"1"-2,-1 1,26-8,41-17,-56 18,28-10,292-87,-249 81,99-21,-134 33,75-3,61 13,-167 2,-6-1,0-1,40-9,-2 0,7 5,82 4,-127 2,13 2,59 9,38 16,-63-12,18 5,81 14,-111-23,58 19,-97-24,128 33,-105-31,66 7,-90-13,1 1,29 9,3 1,-22-7,-13-2,32 3,-27-4,40 9,7 1,274 11,-324-23,0 1,0 1,23 7,21 3,-20-9,85-4,-63-1,-42 1,-1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4T18:34:48.7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82 33,'-3'0,"-1"-5,-2-3,-6 1,-4 1,-5 2,1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4T18:34:52.2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3582 0,'-3'1,"0"-1,0 1,1 0,-1-1,1 2,-1-1,1 0,-1 0,1 1,-4 2,1-1,-34 19,-56 22,36-17,-87 38,112-53,1-1,-53 10,-28 0,-97 16,-1-15,-15-21,98-3,-1637 2,1748-1,0-1,0 0,-27-9,-24-2,23 8,22 3,0 0,-43-12,13-3,53 16,0 1,0 0,1 0,-1-1,0 1,0 0,1-1,-1 1,0-1,0 1,1-1,-2 0,2 1,0-1,1 1,-1 0,0 0,0 0,0 0,0-1,0 1,0 0,0 0,0 0,0 0,0 0,0 0,1-1,-1 1,0 0,0 0,0 0,0 0,0 0,1 0,-1 0,0 0,0 0,0 0,0-1,0 1,1 0,-1 0,0 0,0 0,0 0,0 0,1 0,25-1,382 36,-52-3,95-17,3-15,-406 0,413 21,-406-17,498 5,-354-10,592 1,-645-9,-21 1,-96 7,32 0,72-11,-61 2,143-1,-160 12,-6 1,92-10,0-13,-89 17,-31 2,34-5,-3-7,53-22,-29 9,100-25,-135 42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5T06:21:11.5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1 118,'1005'0,"-975"1,35 7,-27-3,34 6,-41-5,33 2,-50-8,0 1,-1 1,1 0,-1 0,1 1,-1 1,16 7,-17-6,0 0,0-1,1 0,-1-1,1-1,-1 0,22 1,-7-4,40-8,-56 7,46-9,-33 5,37-3,39-4,16-1,-82 9,-10 1,39-1,-56 5,-1 0,1 0,-1-1,0 0,1 0,-1-1,9-3,14-5,0 2,49-8,-72 15,56-11,47-8,-60 16,18-2,-17 1,89 4,-66 2,-48-1,1 1,31 6,-54-7,36 8,1-3,41 1,-68-6,0 1,-1 1,17 3,-15-3,0 0,0-1,19-2,-15 1,23 2,-34 0,0-1,-1 1,9 3,13 5,-9-8,-1 0,29 0,-27-3,38 6,-29-1,0-1,42-3,11 1,-30 6,-30-4,21 1,317-3,-174-2,-138 0,59-7,-73 5,-19 1,0 0,-1 0,16-5,-4-1,0 2,0 1,1 1,0 1,43 0,-35 3,50-7,-25 2,92 3,-75 3,-34-1,71 9,-71-5,0-1,49-4,-26 0,447 1,-494-1,30-5,-28 3,22-1,212 4,-120 0,-121 1,0 0,15 4,-14-2,25 1,152-4,-170-1,29-5,10 0,91 10,-2 13,-131-15,501 65,-207-16,-180-29,73 14,207 32,-242-56,1-13,-53 0,672 1,-699-6,-5-1,-27 7,120-8,-150 5,61-10,-54 4,0 1,1 2,46-1,434 7,-205 1,-297-2,-1-1,0 0,23-7,-20 5,31-4,119 6,-91 3,37 7,-79-4,1-2,63-4,516-44,-452 39,173 17,-94-5,-2 1,-210-4,0 2,0 2,0 0,44 17,-62-18,1-1,-1-1,1 0,-1-1,1 0,0-1,17 0,5-2,-4 0,0 1,0 1,51 9,-54-5,-1 0,1-1,39-1,118-4,-176 0,-1-1,1 1,-1-1,0 0,0-1,0 0,0-1,14-7,9-4,-1 2,49-20,-66 29,1 0,0 1,0 0,15 0,-6 1,10 1,-1-2,36-8,-45 5,72-19,-85 20,0 0,0 0,-1-1,0 0,0-1,8-8,2-1,3 0,0 0,1 1,1 1,47-19,-64 30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5T06:21:21.5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1 106,'6'1,"0"0,-1 0,1 1,0 0,-1 0,1 0,9 6,-7-4,6 3,-5-2,0-1,0 0,1 0,10 2,28 4,94 18,-92-25,62-3,-43-1,154 1,-212 0,1 2,17 3,-15-3,19 2,208-2,-124-3,325 1,-434 0,-1 1,1 0,-1 1,1 0,11 5,-10-4,0 0,0-1,13 2,14-2,47-3,-46-1,44 5,-68-1,0 0,17 6,-19-4,0-1,0-1,20 3,187-5,-101-1,-94 0,25-4,19-2,229 8,-202 5,34 1,45-15,-109 3,71 4,-65 2,-37 1,-1 1,0 2,45 13,-64-15,0 1,1 1,-1 0,15 9,-14-7,1 0,16 4,-3-3,0-3,36 4,9 2,52-2,130-3,-160-7,245 1,-225 7,-4 0,-97-6,0 1,0 0,15 4,17 3,22-3,104-5,-80-2,302 1,-289 7,3 0,334-7,-430-1,0-1,0 0,0-1,21-7,16-4,14 4,-1 3,115 1,171 7,-204-1,-133 1,0 0,1 1,-1 0,-1 1,15 5,23 6,-5-6,0-1,64 2,-28-3,-7-1,-60-4,166-2,-171 0,0 0,-1 0,1 0,-1-1,1 0,9-5,34-21,-37 20,-1 1,1 0,19-7,-18 10,-1 1,0 1,1 0,25 0,57 6,-55-1,318 3,-305-12,55-12,-43 6,-44 8,72-15,-83 15,-1 0,1 0,-1-1,12-8,36-27,-56 38,7-4,0 0,1 1,-1 0,16-5,44-11,-52 16,5 0,22-2,-22 4,24-7,-46 10,101-26,-79 22,0 0,38 0,-23 2,-1-2,70-16,-61 10,49-5,13 13,-32 1,82-17,-5-1,-49 7,-9 0,212 8,-175 5,-110-1,-11-1,-1 1,1 1,10 1,-17-2,1 1,-1 0,1 0,-1 1,0-1,0 1,0-1,0 1,0 0,0 0,0 0,3 4,4 3,0 0,1 0,1-2,-1 1,15 6,64 25,-82-36,276 91,-224-75,29 7,132 16,-111-23,-65-14,0-1,78-4,-48-2,-64 2,1 0,-1-1,0 0,0-1,-1 0,1-1,0 0,14-7,-19 6,0 0,-1 0,0-1,1 0,-2 0,1 0,-1 0,7-10,-2 2,-8 13,-1-1,1 0,-1 1,0-1,1 1,-1-1,0 0,1 1,-1-1,0 0,0 1,1-1,-1 0,0 0,0 1,0-1,0 0,0 1,0-1,0-1,0 2,-1-1,1 0,0 1,-1-1,1 1,-1-1,1 1,-1-1,1 1,-1-1,1 1,-1 0,1-1,-1 1,0 0,1-1,-2 1,-4-2,0 1,1 0,-1 0,-8 0,9 0,-297-2,157 5,-116-2,233-2,0-1,0-1,-28-8,-22-4,12 8,-107-1,1 10,165 0,-1 0,1 0,-1 1,1 0,-1 0,1 1,0-1,-8 6,3-2,-23 7,-40 6,-30 8,44-10,-111 16,97-16,23-5,40-9,1 1,-14 6,14-6,0 0,-15 4,-17-2,0-2,-78-1,107-2,0 0,0 1,-24 7,-11 1,31-7,-26 4,-54 0,9-1,-1 0,73-6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5T06:21:37.3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1 133,'4'1,"1"-1,0 1,0 0,4 1,14 3,38-1,66-4,-50-1,289 1,-342 1,28 5,-26-3,25 1,-21-3,45 5,-36-2,0-1,51-4,-27 0,278 1,-324 1,-1 1,0 0,22 6,-27-4,1 0,-1 1,1 0,11 8,-12-6,0-1,0-1,24 8,23 4,-32-9,1 0,46 5,-39-9,86 4,-79-8,53-8,-66 4,-7 2,31-8,-21 3,58-6,-15 3,-32-1,-30 7,-1 1,14-2,-1 3,0 2,0 0,43 6,-39-2,30 0,19 3,-56-3,23 6,3 2,36-1,-47-7,107 1,-130-5,6-2,-1 0,1 0,24-8,15-2,37-1,-74 9,28-10,-25 7,-3 1,-14 3,1 1,0 0,1 0,10-1,110 4,-45 1,1182-2,-1245-1,-1-1,38-8,-37 5,0 1,33-1,66 6,59-2,-110-5,25-1,-25 1,-2 0,159 5,-114 2,-87-2,25-5,12-1,147 7,-111 7,43 0,-129-6,-1 0,0 1,1 0,11 4,-8-2,23 3,40-4,-51-3,40 5,-28 0,47-2,-31-2,10 5,14 1,245-8,-316 2,-1 0,1 0,-1 0,1 1,12 5,-12-4,1 0,-1-1,1 0,14 2,97-4,-53-1,-62 1,1 1,-1-1,1 1,-1 0,1 0,-1 1,0-1,0 1,0 0,0 1,0-1,0 1,-1 0,1 0,-1 0,0 1,0 0,0 0,0 0,3 5,-5-7,1 1,-1-1,1 1,0-1,0 0,0 0,0 0,0 0,0 0,1-1,-1 1,0-1,1 0,-1 0,1 0,4 0,6 0,1 0,25-3,-12 1,18 0,52-8,-74 6,42 2,9-1,-70 1,1-1,-1 1,0-1,7-2,-8 2,0 0,0 1,1-1,-1 1,1 0,-1 0,5 0,153 10,1-1,-44-1,-14-1,-72-3,-12-2,0 1,0 1,38 10,-42-7,1-1,0-1,-1 0,2-2,30 2,-20-4,-12 1,0-1,21-3,-33 1,1 1,-1-1,9-4,12-4,113-15,-41 9,-39 3,33-6,268-6,-41 23,-174 3,-62 0,90-2,-104-5,19-1,-79 7,-5 1,1-1,0 0,-1 0,1-1,0 1,-1-1,1 0,0-1,-1 1,0-1,1 1,4-4,8-7,-1-2,27-26,11-11,-46 45,0 0,0 1,1 0,0 0,13-5,-5 4,1 1,0 1,1 1,34-3,78 8,18-2,84-20,-58 10,-121 6,0 2,99 10,103 37,-219-36,1-2,0-1,53 0,-84-6,32 0,61 7,-53-2,94-4,-72-2,322 1,-292 7,-10-1,93-7,39 2,-113 6,41 0,-15 6,-37-2,-81-9,0 1,0 0,28 11,-23-7,30 6,11-4,-27-4,52 13,-21 6,-47-16,1-1,-1-1,39 8,-22-12,55-2,-2 0,-39 6,-2 1,-45-7,60 1,-54-1,-1-1,0 0,1 0,-1-1,9-2,-16 2,-4 1,-6 0,-120-2,72 3,-61-7,-132-11,-2 17,124 2,118-2,-1 0,1 0,-1-2,-15-4,15 3,-1 1,1 1,-20-3,22 5,-20-1,-30-6,38 5,-32-1,32 3,-29-5,8 0,28 4,0 0,-23-7,10 0,0 0,-1 2,1 1,-42-2,-148 8,71 0,135-1,1 2,-1-1,0 1,-16 6,15-4,-1-1,-19 2,-50-3,51-2,-37 4,-81 15,11 6,106-18,8-2,0-2,0-1,0-1,-38-2,-94-20,125 15,-43-12,25 4,-141-52,151 56,-1 2,1 1,-41-1,-20-5,21 1,61 10,-33-10,36 8,-1 0,-1 1,-16-1,-102 5,119 1,0 1,-20 6,-14 3,-165 23,185-32,1-1,-53-2,35-1,22 1,-49-7,60 4,-1-1,1 0,-1-1,-21-10,15 5,-1 1,-40-12,47 17,0 0,0 2,0-1,-1 2,-27 0,42 1,0 0,0 0,-1 1,1-1,0 0,0 1,-1-1,1 1,0-1,0 1,0-1,0 1,0 0,0 0,0 0,0-1,0 1,0 0,0 0,0 0,0 2,0-1,0 0,0 0,0 1,0-1,1 0,-1 0,1 1,0-1,0 1,0-1,0 3,1 0,-1 1,1-1,0 0,1 1,0-1,-1 0,2 0,-1 0,5 8,-1-6,0 0,0-1,1 0,0 0,0-1,11 8,-1-4,35 16,-35-19,0-1,0 0,1-2,-1 0,24 1,90-4,-62-2,197 2,-243 1,24 4,18 2,123-8,-56-14,18-6,-123 20,-21 1,-1 1,1-2,0 1,0-1,-1 0,1 0,0 0,8-4,-4 0,-1 0,1 0,0 1,0 1,0 0,1 0,-1 1,1 0,17 0,8 2,-14 0,41-4,8-6,104-1,-155 10,-1-2,1 0,31-9,26-4,-31 9,-10 2,43-2,-49 5,50-9,19-2,12 3,-90 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675562"/>
      </p:ext>
    </p:extLst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24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524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29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1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406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Specify your affiliation (select one)?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State highway agency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Local government agency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National highway agency (FHWA, AASHTO, etc.)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Consultant, university, or industry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72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06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40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Specify your affiliation (select one)?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State highway agency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Local government agency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National highway agency (FHWA, AASHTO, etc.)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Consultant, university, or industry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10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</a:t>
            </a:r>
          </a:p>
          <a:p>
            <a:endParaRPr lang="en-US" dirty="0"/>
          </a:p>
          <a:p>
            <a:r>
              <a:rPr lang="en-US" dirty="0"/>
              <a:t>Software – how have you overcome some of the challenges with PMED software?</a:t>
            </a:r>
          </a:p>
          <a:p>
            <a:endParaRPr lang="en-US" dirty="0"/>
          </a:p>
          <a:p>
            <a:r>
              <a:rPr lang="en-US" dirty="0"/>
              <a:t>Industry – how has or can industry been involved in your implementation?</a:t>
            </a:r>
          </a:p>
          <a:p>
            <a:endParaRPr lang="en-US" dirty="0"/>
          </a:p>
          <a:p>
            <a:r>
              <a:rPr lang="en-US" dirty="0"/>
              <a:t>Management support – can you describe how you have involved management in PMED implementation</a:t>
            </a:r>
          </a:p>
          <a:p>
            <a:endParaRPr lang="en-US" dirty="0"/>
          </a:p>
          <a:p>
            <a:r>
              <a:rPr lang="en-US" dirty="0"/>
              <a:t>Staffing and Resources – Can you describe some of the challenges and solutions with “talent” for implementing and using PMED; inhouse, consultants. Staff turnover?</a:t>
            </a:r>
          </a:p>
          <a:p>
            <a:endParaRPr lang="en-US" dirty="0"/>
          </a:p>
          <a:p>
            <a:r>
              <a:rPr lang="en-US" dirty="0"/>
              <a:t>Training – what has been the most valuable training resource for your agency?</a:t>
            </a:r>
          </a:p>
        </p:txBody>
      </p:sp>
    </p:spTree>
    <p:extLst>
      <p:ext uri="{BB962C8B-B14F-4D97-AF65-F5344CB8AC3E}">
        <p14:creationId xmlns:p14="http://schemas.microsoft.com/office/powerpoint/2010/main" val="2340672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Successful implementation can vary from agency to agency, dependent upon their existing pavement design practice, needs, and resources. SHAs could define successful implementation in a variety of ways, such as: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of Pavement ME to develop optimal designs.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Documented increases in pavement performance.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Documented increased reliability and decreased variability.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Ability to duplicate present pavement designs with the new methodology and achieve more efficient designs (e.g., thinner or optimized pavements) in some cases.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Adoption of a newer pavement design methodology.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ability to model newer materials in pavement design.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ability to model pavement sustainability initiatives in pavement design.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of Pavement ME for new pavement designs.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of Pavement ME for rehabilitation designs.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of Pavement ME for only one surface type.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of Pavement ME but limited to specific models (e.g., cracking only, rutting only).</a:t>
            </a:r>
          </a:p>
          <a:p>
            <a:pPr marL="342900" marR="0" lvl="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b="0" i="0" u="none" strike="noStrike" kern="1200" cap="none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/>
                <a:sym typeface="Calibri"/>
              </a:rPr>
              <a:t>Use of Pavement ME to develop equivalent designs for pavement type selection or alternate design alternate bid (ADAB) processes</a:t>
            </a:r>
          </a:p>
          <a:p>
            <a:pPr marL="342900" marR="0" lvl="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endParaRPr lang="en-US" sz="1800" b="0" i="0" u="none" strike="noStrike" kern="1200" cap="none" dirty="0">
              <a:solidFill>
                <a:srgbClr val="2D1D28"/>
              </a:solidFill>
              <a:effectLst/>
              <a:latin typeface="Times New Roman" panose="02020603050405020304" pitchFamily="18" charset="0"/>
              <a:cs typeface="Calibri"/>
              <a:sym typeface="Calibri"/>
            </a:endParaRPr>
          </a:p>
          <a:p>
            <a:pPr marL="342900" marR="0" lvl="0" indent="-34290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Year 1 – Develop material and traffic libraries and begin calibration.</a:t>
            </a:r>
          </a:p>
          <a:p>
            <a:pPr marL="342900" marR="0" lvl="0" indent="-34290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Year 2 – Complete calibration.</a:t>
            </a:r>
          </a:p>
          <a:p>
            <a:pPr marL="342900" marR="0" lvl="0" indent="-34290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Year 3 – Perform parallel designs with present pavement design procedures for new designs.</a:t>
            </a:r>
          </a:p>
          <a:p>
            <a:pPr marL="342900" marR="0" lvl="0" indent="-34290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Year 4 – Sole use of Pavement ME for new designs.</a:t>
            </a:r>
          </a:p>
          <a:p>
            <a:pPr marL="342900" marR="0" lvl="0" indent="-34290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Year 6 – Add the use of Pavement ME for rehabilitation design.</a:t>
            </a:r>
          </a:p>
          <a:p>
            <a:pPr marL="342900" marR="0" lvl="0" indent="-342900">
              <a:lnSpc>
                <a:spcPts val="1300"/>
              </a:lnSpc>
              <a:spcBef>
                <a:spcPts val="0"/>
              </a:spcBef>
              <a:spcAft>
                <a:spcPts val="12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r>
              <a:rPr lang="en-US" sz="1800" dirty="0">
                <a:solidFill>
                  <a:srgbClr val="2D1D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Year 8 – Validate Pavement ME.</a:t>
            </a:r>
          </a:p>
          <a:p>
            <a:pPr marL="342900" marR="0" lvl="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3E7E"/>
              </a:buClr>
              <a:buFont typeface="Times New Roman" panose="02020603050405020304" pitchFamily="18" charset="0"/>
              <a:buChar char="■"/>
            </a:pPr>
            <a:endParaRPr lang="en-US" sz="1800" b="0" i="0" u="none" strike="noStrike" kern="1200" cap="none" dirty="0">
              <a:solidFill>
                <a:srgbClr val="2D1D28"/>
              </a:solidFill>
              <a:effectLst/>
              <a:latin typeface="Times New Roman" panose="020206030504050203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53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Specify your affiliation (select one)?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State highway agency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Local government agency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National highway agency (FHWA, AASHTO, etc.)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Consultant, university, or industry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dirty="0"/>
              <a:t>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493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973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674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09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34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07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0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311" y="2302934"/>
            <a:ext cx="10419645" cy="2970741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312" y="5396972"/>
            <a:ext cx="10419645" cy="87682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0B0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707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Blank Slide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BA98A-E7CC-4868-906B-86F722B2034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1432344"/>
            <a:ext cx="12192000" cy="47700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0092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3"/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2142800" y="4210143"/>
            <a:ext cx="685800" cy="4876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2142800" y="5089311"/>
            <a:ext cx="685800" cy="4876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5755709" y="4241710"/>
            <a:ext cx="685800" cy="4876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4" name="Text Placeholder 3"/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9345181" y="4248243"/>
            <a:ext cx="685800" cy="4876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5755709" y="5165339"/>
            <a:ext cx="685800" cy="4876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7" name="Text Placeholder 3"/>
          <p:cNvSpPr>
            <a:spLocks noGrp="1"/>
          </p:cNvSpPr>
          <p:nvPr>
            <p:ph type="body" sz="quarter" idx="41" hasCustomPrompt="1"/>
          </p:nvPr>
        </p:nvSpPr>
        <p:spPr>
          <a:xfrm rot="16200000">
            <a:off x="9345181" y="5139542"/>
            <a:ext cx="685800" cy="4876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3941716" y="3013003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2442719" y="3370932"/>
            <a:ext cx="3657600" cy="3657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33" hasCustomPrompt="1"/>
          </p:nvPr>
        </p:nvSpPr>
        <p:spPr>
          <a:xfrm rot="16200000">
            <a:off x="2120056" y="3689448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5715100" y="3707736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3" name="Text Placeholder 3"/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7555429" y="3031080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045145" y="3370932"/>
            <a:ext cx="3657600" cy="3657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9340256" y="3689447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9" name="Text Placehold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777484" y="2059535"/>
            <a:ext cx="685800" cy="4876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0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1557" y="2399387"/>
            <a:ext cx="3657600" cy="3657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1" name="Text Placeholder 3"/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3943041" y="2717903"/>
            <a:ext cx="685800" cy="4876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2" name="Text Placeholder 3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7555429" y="2717903"/>
            <a:ext cx="685800" cy="4876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Organizational Chart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2400" y="1675673"/>
            <a:ext cx="4267200" cy="5486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93621" y="2664386"/>
            <a:ext cx="3352800" cy="548640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45579" y="2664386"/>
            <a:ext cx="3352800" cy="548640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21979" y="3653099"/>
            <a:ext cx="3048000" cy="54864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536888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3653099"/>
            <a:ext cx="3048000" cy="54864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222021" y="3653099"/>
            <a:ext cx="3048000" cy="54864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451480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7919158" y="5368887"/>
            <a:ext cx="3050821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919158" y="4514807"/>
            <a:ext cx="3050821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219200" y="536888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6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219200" y="451480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</p:spTree>
    <p:extLst>
      <p:ext uri="{BB962C8B-B14F-4D97-AF65-F5344CB8AC3E}">
        <p14:creationId xmlns:p14="http://schemas.microsoft.com/office/powerpoint/2010/main" val="1722283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4992" userDrawn="1">
          <p15:clr>
            <a:srgbClr val="FBAE40"/>
          </p15:clr>
        </p15:guide>
        <p15:guide id="3" pos="26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Table Template</a:t>
            </a:r>
          </a:p>
        </p:txBody>
      </p:sp>
      <p:pic>
        <p:nvPicPr>
          <p:cNvPr id="6" name="Picture 2" descr="C:\Users\bsimmons\Desktop\Logo_2nd page.bmp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32584" y="6135160"/>
            <a:ext cx="842433" cy="421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531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0A8BB087-13D2-4904-B930-95A06ACBA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47" name="Text Placeholder 3"/>
          <p:cNvSpPr>
            <a:spLocks noGrp="1"/>
          </p:cNvSpPr>
          <p:nvPr>
            <p:ph type="body" sz="quarter" idx="45" hasCustomPrompt="1"/>
          </p:nvPr>
        </p:nvSpPr>
        <p:spPr>
          <a:xfrm rot="10800000">
            <a:off x="1243555" y="3832407"/>
            <a:ext cx="9746883" cy="2286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tx2"/>
            </a:solidFill>
            <a:prstDash val="solid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4" hasCustomPrompt="1"/>
          </p:nvPr>
        </p:nvSpPr>
        <p:spPr>
          <a:xfrm rot="16200000">
            <a:off x="7940023" y="476468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3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3" hasCustomPrompt="1"/>
          </p:nvPr>
        </p:nvSpPr>
        <p:spPr>
          <a:xfrm rot="16200000">
            <a:off x="2994459" y="4751172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5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10360035" y="313303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2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>
          <a:xfrm rot="16200000">
            <a:off x="5457969" y="313303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1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10" hasCustomPrompt="1"/>
          </p:nvPr>
        </p:nvSpPr>
        <p:spPr>
          <a:xfrm>
            <a:off x="2154765" y="3109516"/>
            <a:ext cx="2980267" cy="475456"/>
          </a:xfr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9" name="Content Placeholder 27"/>
          <p:cNvSpPr>
            <a:spLocks noGrp="1"/>
          </p:cNvSpPr>
          <p:nvPr>
            <p:ph sz="quarter" idx="11" hasCustomPrompt="1"/>
          </p:nvPr>
        </p:nvSpPr>
        <p:spPr>
          <a:xfrm>
            <a:off x="7056967" y="3103497"/>
            <a:ext cx="2980267" cy="475456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0" name="Content Placeholder 27"/>
          <p:cNvSpPr>
            <a:spLocks noGrp="1"/>
          </p:cNvSpPr>
          <p:nvPr>
            <p:ph sz="quarter" idx="12" hasCustomPrompt="1"/>
          </p:nvPr>
        </p:nvSpPr>
        <p:spPr>
          <a:xfrm>
            <a:off x="8814265" y="2028019"/>
            <a:ext cx="2980267" cy="475456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1" name="Content Placeholder 27"/>
          <p:cNvSpPr>
            <a:spLocks noGrp="1"/>
          </p:cNvSpPr>
          <p:nvPr>
            <p:ph sz="quarter" idx="13" hasCustomPrompt="1"/>
          </p:nvPr>
        </p:nvSpPr>
        <p:spPr>
          <a:xfrm>
            <a:off x="397465" y="2028019"/>
            <a:ext cx="2980267" cy="475456"/>
          </a:xfrm>
          <a:ln w="28575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2" name="Content Placeholder 27"/>
          <p:cNvSpPr>
            <a:spLocks noGrp="1"/>
          </p:cNvSpPr>
          <p:nvPr>
            <p:ph sz="quarter" idx="14" hasCustomPrompt="1"/>
          </p:nvPr>
        </p:nvSpPr>
        <p:spPr>
          <a:xfrm>
            <a:off x="4605865" y="2032026"/>
            <a:ext cx="2980267" cy="475456"/>
          </a:xfrm>
          <a:ln w="28575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3" name="Content Placeholder 27"/>
          <p:cNvSpPr>
            <a:spLocks noGrp="1"/>
          </p:cNvSpPr>
          <p:nvPr>
            <p:ph sz="quarter" idx="15" hasCustomPrompt="1"/>
          </p:nvPr>
        </p:nvSpPr>
        <p:spPr>
          <a:xfrm>
            <a:off x="4605865" y="4624405"/>
            <a:ext cx="2980267" cy="475456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4" name="Content Placeholder 27"/>
          <p:cNvSpPr>
            <a:spLocks noGrp="1"/>
          </p:cNvSpPr>
          <p:nvPr>
            <p:ph sz="quarter" idx="16" hasCustomPrompt="1"/>
          </p:nvPr>
        </p:nvSpPr>
        <p:spPr>
          <a:xfrm>
            <a:off x="395603" y="4619227"/>
            <a:ext cx="2288328" cy="480635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5" name="Content Placeholder 27"/>
          <p:cNvSpPr>
            <a:spLocks noGrp="1"/>
          </p:cNvSpPr>
          <p:nvPr>
            <p:ph sz="quarter" idx="17" hasCustomPrompt="1"/>
          </p:nvPr>
        </p:nvSpPr>
        <p:spPr>
          <a:xfrm>
            <a:off x="7056967" y="5699883"/>
            <a:ext cx="2980267" cy="475456"/>
          </a:xfrm>
          <a:ln w="28575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6" name="Content Placeholder 27"/>
          <p:cNvSpPr>
            <a:spLocks noGrp="1"/>
          </p:cNvSpPr>
          <p:nvPr>
            <p:ph sz="quarter" idx="18" hasCustomPrompt="1"/>
          </p:nvPr>
        </p:nvSpPr>
        <p:spPr>
          <a:xfrm>
            <a:off x="2154765" y="5699883"/>
            <a:ext cx="2980267" cy="475456"/>
          </a:xfr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aseline="0">
                <a:solidFill>
                  <a:schemeClr val="accent5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41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9508070" y="4614148"/>
            <a:ext cx="2286463" cy="485714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Timeline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949369" y="3712074"/>
            <a:ext cx="535510" cy="714013"/>
          </a:xfrm>
          <a:prstGeom prst="ellipse">
            <a:avLst/>
          </a:prstGeom>
          <a:solidFill>
            <a:schemeClr val="accent4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3462017" y="3825240"/>
            <a:ext cx="365760" cy="487680"/>
          </a:xfrm>
          <a:prstGeom prst="ellipse">
            <a:avLst/>
          </a:prstGeom>
          <a:solidFill>
            <a:schemeClr val="accent5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10730445" y="3712074"/>
            <a:ext cx="535510" cy="714013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8387545" y="3825241"/>
            <a:ext cx="365760" cy="487680"/>
          </a:xfrm>
          <a:prstGeom prst="ellipse">
            <a:avLst/>
          </a:prstGeom>
          <a:solidFill>
            <a:schemeClr val="accent3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>
          <a:xfrm rot="16200000">
            <a:off x="5696351" y="3546387"/>
            <a:ext cx="784040" cy="1045387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586681" y="315843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4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7384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 rot="16200000">
            <a:off x="9044621" y="4215199"/>
            <a:ext cx="1921404" cy="71648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327155" y="2196359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 rot="18922912">
            <a:off x="7040701" y="4088606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 rot="3209036">
            <a:off x="5135297" y="3668665"/>
            <a:ext cx="1921404" cy="7164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 rot="19800000">
            <a:off x="1997004" y="3215363"/>
            <a:ext cx="2561872" cy="537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1225" y="2972329"/>
            <a:ext cx="2561872" cy="192140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Simple Flowchart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10836" y="1530059"/>
            <a:ext cx="2818059" cy="2113544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32223" y="3862096"/>
            <a:ext cx="3099864" cy="232489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21637" y="1693635"/>
            <a:ext cx="3409851" cy="2557388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861506" y="1680936"/>
            <a:ext cx="1446111" cy="1084583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9303507" y="4805113"/>
            <a:ext cx="1446111" cy="1084583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1785696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ed 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Detailed Flowchart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0" hasCustomPrompt="1"/>
          </p:nvPr>
        </p:nvSpPr>
        <p:spPr>
          <a:xfrm rot="17577849">
            <a:off x="6078782" y="3716953"/>
            <a:ext cx="1921404" cy="71648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 rot="11130551">
            <a:off x="6322207" y="5035405"/>
            <a:ext cx="2561872" cy="53736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6" hasCustomPrompt="1"/>
          </p:nvPr>
        </p:nvSpPr>
        <p:spPr>
          <a:xfrm rot="12141877">
            <a:off x="2899909" y="4325740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5" hasCustomPrompt="1"/>
          </p:nvPr>
        </p:nvSpPr>
        <p:spPr>
          <a:xfrm rot="19863228">
            <a:off x="2988552" y="5372753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 rot="4679484">
            <a:off x="4515762" y="3529037"/>
            <a:ext cx="1921404" cy="7164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22629" y="3653218"/>
            <a:ext cx="3409851" cy="255738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5" hasCustomPrompt="1"/>
          </p:nvPr>
        </p:nvSpPr>
        <p:spPr>
          <a:xfrm rot="20146242">
            <a:off x="1079335" y="5941290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6" hasCustomPrompt="1"/>
          </p:nvPr>
        </p:nvSpPr>
        <p:spPr>
          <a:xfrm rot="1235856">
            <a:off x="619824" y="5394763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214291" y="5096725"/>
            <a:ext cx="1924772" cy="1443579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32803" y="4737278"/>
            <a:ext cx="1195133" cy="89635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865750" y="5783091"/>
            <a:ext cx="1195133" cy="89635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7" hasCustomPrompt="1"/>
          </p:nvPr>
        </p:nvSpPr>
        <p:spPr>
          <a:xfrm rot="13146757">
            <a:off x="800319" y="3317469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8" hasCustomPrompt="1"/>
          </p:nvPr>
        </p:nvSpPr>
        <p:spPr>
          <a:xfrm rot="10631006">
            <a:off x="1185385" y="4016588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9" hasCustomPrompt="1"/>
          </p:nvPr>
        </p:nvSpPr>
        <p:spPr>
          <a:xfrm rot="15279704">
            <a:off x="1941866" y="3417604"/>
            <a:ext cx="1921404" cy="7164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174581" y="3301049"/>
            <a:ext cx="1924772" cy="144357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11618" y="2404698"/>
            <a:ext cx="1195133" cy="8963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806751" y="1755447"/>
            <a:ext cx="1195133" cy="8963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67158" y="3655303"/>
            <a:ext cx="1195133" cy="8963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0" hasCustomPrompt="1"/>
          </p:nvPr>
        </p:nvSpPr>
        <p:spPr>
          <a:xfrm rot="5930608">
            <a:off x="4235071" y="2310130"/>
            <a:ext cx="1921404" cy="7164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1" hasCustomPrompt="1"/>
          </p:nvPr>
        </p:nvSpPr>
        <p:spPr>
          <a:xfrm rot="3118959">
            <a:off x="3658191" y="2583767"/>
            <a:ext cx="1921404" cy="7164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914743" y="2089671"/>
            <a:ext cx="2117251" cy="1587938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112415" y="1377073"/>
            <a:ext cx="1195133" cy="89635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4758071" y="1077894"/>
            <a:ext cx="1195133" cy="89635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6459146" y="2250441"/>
            <a:ext cx="1921404" cy="71648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3" hasCustomPrompt="1"/>
          </p:nvPr>
        </p:nvSpPr>
        <p:spPr>
          <a:xfrm rot="19553360">
            <a:off x="6866056" y="2404511"/>
            <a:ext cx="2561872" cy="53736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44" hasCustomPrompt="1"/>
          </p:nvPr>
        </p:nvSpPr>
        <p:spPr>
          <a:xfrm rot="20935645">
            <a:off x="7902656" y="2637210"/>
            <a:ext cx="2561872" cy="53736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45" hasCustomPrompt="1"/>
          </p:nvPr>
        </p:nvSpPr>
        <p:spPr>
          <a:xfrm rot="1008898">
            <a:off x="6958711" y="3108590"/>
            <a:ext cx="2561872" cy="53736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49581" y="2259250"/>
            <a:ext cx="2117249" cy="158793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628599" y="1241557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16358" y="1996399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9217818" y="3085656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727142" y="1029538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6" hasCustomPrompt="1"/>
          </p:nvPr>
        </p:nvSpPr>
        <p:spPr>
          <a:xfrm rot="10379606">
            <a:off x="8517608" y="4943632"/>
            <a:ext cx="2561872" cy="53736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7" hasCustomPrompt="1"/>
          </p:nvPr>
        </p:nvSpPr>
        <p:spPr>
          <a:xfrm rot="13011470">
            <a:off x="8517608" y="5594555"/>
            <a:ext cx="2561872" cy="53736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8" hasCustomPrompt="1"/>
          </p:nvPr>
        </p:nvSpPr>
        <p:spPr>
          <a:xfrm rot="7570651">
            <a:off x="7354239" y="5575810"/>
            <a:ext cx="1921404" cy="71648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15574" y="4126472"/>
            <a:ext cx="2328977" cy="1746733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0646303" y="4343933"/>
            <a:ext cx="1314647" cy="98598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10275217" y="5738274"/>
            <a:ext cx="1314647" cy="98598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6928358" y="5785535"/>
            <a:ext cx="1314647" cy="98598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648435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Text Arrows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3" y="1553634"/>
            <a:ext cx="3695357" cy="3746499"/>
          </a:xfrm>
          <a:prstGeom prst="chevron">
            <a:avLst>
              <a:gd name="adj" fmla="val 14376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Step One: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248322" y="1553635"/>
            <a:ext cx="3695357" cy="3746499"/>
          </a:xfrm>
          <a:prstGeom prst="chevron">
            <a:avLst>
              <a:gd name="adj" fmla="val 14376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Step Two: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7658443" y="1553635"/>
            <a:ext cx="3695357" cy="3746499"/>
          </a:xfrm>
          <a:prstGeom prst="chevron">
            <a:avLst>
              <a:gd name="adj" fmla="val 14376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Step Three: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94993" y="5604407"/>
            <a:ext cx="11656055" cy="105886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</a:lstStyle>
          <a:p>
            <a:pPr lvl="0"/>
            <a:r>
              <a:rPr lang="en-US" dirty="0"/>
              <a:t>Click to edit. Efficiently unleash cross-media information without cross-media value. Quickly maximize timely deliverables for real-time schemas. Dramatically maintain clicks-and-mortar solutions without functional solutions.</a:t>
            </a:r>
          </a:p>
        </p:txBody>
      </p:sp>
    </p:spTree>
    <p:extLst>
      <p:ext uri="{BB962C8B-B14F-4D97-AF65-F5344CB8AC3E}">
        <p14:creationId xmlns:p14="http://schemas.microsoft.com/office/powerpoint/2010/main" val="291250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28" userDrawn="1">
          <p15:clr>
            <a:srgbClr val="FBAE40"/>
          </p15:clr>
        </p15:guide>
        <p15:guide id="2" orient="horz" pos="3984" userDrawn="1">
          <p15:clr>
            <a:srgbClr val="FBAE40"/>
          </p15:clr>
        </p15:guide>
        <p15:guide id="3" pos="393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Circle Diagram Template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634425" y="3317439"/>
            <a:ext cx="4125920" cy="309444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3819" y="1410229"/>
            <a:ext cx="4125920" cy="3094440"/>
          </a:xfrm>
          <a:custGeom>
            <a:avLst/>
            <a:gdLst>
              <a:gd name="connsiteX0" fmla="*/ 1547220 w 3094440"/>
              <a:gd name="connsiteY0" fmla="*/ 0 h 3094440"/>
              <a:gd name="connsiteX1" fmla="*/ 3094440 w 3094440"/>
              <a:gd name="connsiteY1" fmla="*/ 1547220 h 3094440"/>
              <a:gd name="connsiteX2" fmla="*/ 1547220 w 3094440"/>
              <a:gd name="connsiteY2" fmla="*/ 3094440 h 3094440"/>
              <a:gd name="connsiteX3" fmla="*/ 1475018 w 3094440"/>
              <a:gd name="connsiteY3" fmla="*/ 3090794 h 3094440"/>
              <a:gd name="connsiteX4" fmla="*/ 1452269 w 3094440"/>
              <a:gd name="connsiteY4" fmla="*/ 3002321 h 3094440"/>
              <a:gd name="connsiteX5" fmla="*/ 132803 w 3094440"/>
              <a:gd name="connsiteY5" fmla="*/ 1923185 h 3094440"/>
              <a:gd name="connsiteX6" fmla="*/ 46811 w 3094440"/>
              <a:gd name="connsiteY6" fmla="*/ 1918843 h 3094440"/>
              <a:gd name="connsiteX7" fmla="*/ 31434 w 3094440"/>
              <a:gd name="connsiteY7" fmla="*/ 1859039 h 3094440"/>
              <a:gd name="connsiteX8" fmla="*/ 0 w 3094440"/>
              <a:gd name="connsiteY8" fmla="*/ 1547220 h 3094440"/>
              <a:gd name="connsiteX9" fmla="*/ 1547220 w 3094440"/>
              <a:gd name="connsiteY9" fmla="*/ 0 h 309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4440" h="3094440">
                <a:moveTo>
                  <a:pt x="1547220" y="0"/>
                </a:moveTo>
                <a:cubicBezTo>
                  <a:pt x="2401726" y="0"/>
                  <a:pt x="3094440" y="692714"/>
                  <a:pt x="3094440" y="1547220"/>
                </a:cubicBezTo>
                <a:cubicBezTo>
                  <a:pt x="3094440" y="2401726"/>
                  <a:pt x="2401726" y="3094440"/>
                  <a:pt x="1547220" y="3094440"/>
                </a:cubicBezTo>
                <a:lnTo>
                  <a:pt x="1475018" y="3090794"/>
                </a:lnTo>
                <a:lnTo>
                  <a:pt x="1452269" y="3002321"/>
                </a:lnTo>
                <a:cubicBezTo>
                  <a:pt x="1271442" y="2420945"/>
                  <a:pt x="756960" y="1986572"/>
                  <a:pt x="132803" y="1923185"/>
                </a:cubicBezTo>
                <a:lnTo>
                  <a:pt x="46811" y="1918843"/>
                </a:lnTo>
                <a:lnTo>
                  <a:pt x="31434" y="1859039"/>
                </a:lnTo>
                <a:cubicBezTo>
                  <a:pt x="10824" y="1758319"/>
                  <a:pt x="0" y="1654033"/>
                  <a:pt x="0" y="1547220"/>
                </a:cubicBezTo>
                <a:cubicBezTo>
                  <a:pt x="0" y="692714"/>
                  <a:pt x="692714" y="0"/>
                  <a:pt x="1547220" y="0"/>
                </a:cubicBezTo>
                <a:close/>
              </a:path>
            </a:pathLst>
          </a:cu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563307" y="3498558"/>
            <a:ext cx="4125920" cy="3090703"/>
          </a:xfrm>
          <a:custGeom>
            <a:avLst/>
            <a:gdLst>
              <a:gd name="connsiteX0" fmla="*/ 1621227 w 3094440"/>
              <a:gd name="connsiteY0" fmla="*/ 0 h 3090703"/>
              <a:gd name="connsiteX1" fmla="*/ 1705415 w 3094440"/>
              <a:gd name="connsiteY1" fmla="*/ 4251 h 3090703"/>
              <a:gd name="connsiteX2" fmla="*/ 3094440 w 3094440"/>
              <a:gd name="connsiteY2" fmla="*/ 1543483 h 3090703"/>
              <a:gd name="connsiteX3" fmla="*/ 1547220 w 3094440"/>
              <a:gd name="connsiteY3" fmla="*/ 3090703 h 3090703"/>
              <a:gd name="connsiteX4" fmla="*/ 0 w 3094440"/>
              <a:gd name="connsiteY4" fmla="*/ 1543483 h 3090703"/>
              <a:gd name="connsiteX5" fmla="*/ 69560 w 3094440"/>
              <a:gd name="connsiteY5" fmla="*/ 1083387 h 3090703"/>
              <a:gd name="connsiteX6" fmla="*/ 93013 w 3094440"/>
              <a:gd name="connsiteY6" fmla="*/ 1019310 h 3090703"/>
              <a:gd name="connsiteX7" fmla="*/ 167019 w 3094440"/>
              <a:gd name="connsiteY7" fmla="*/ 1023047 h 3090703"/>
              <a:gd name="connsiteX8" fmla="*/ 1592651 w 3094440"/>
              <a:gd name="connsiteY8" fmla="*/ 78075 h 30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4440" h="3090703">
                <a:moveTo>
                  <a:pt x="1621227" y="0"/>
                </a:moveTo>
                <a:lnTo>
                  <a:pt x="1705415" y="4251"/>
                </a:lnTo>
                <a:cubicBezTo>
                  <a:pt x="2485610" y="83484"/>
                  <a:pt x="3094440" y="742384"/>
                  <a:pt x="3094440" y="1543483"/>
                </a:cubicBezTo>
                <a:cubicBezTo>
                  <a:pt x="3094440" y="2397989"/>
                  <a:pt x="2401726" y="3090703"/>
                  <a:pt x="1547220" y="3090703"/>
                </a:cubicBezTo>
                <a:cubicBezTo>
                  <a:pt x="692714" y="3090703"/>
                  <a:pt x="0" y="2397989"/>
                  <a:pt x="0" y="1543483"/>
                </a:cubicBezTo>
                <a:cubicBezTo>
                  <a:pt x="0" y="1383263"/>
                  <a:pt x="24354" y="1228732"/>
                  <a:pt x="69560" y="1083387"/>
                </a:cubicBezTo>
                <a:lnTo>
                  <a:pt x="93013" y="1019310"/>
                </a:lnTo>
                <a:lnTo>
                  <a:pt x="167019" y="1023047"/>
                </a:lnTo>
                <a:cubicBezTo>
                  <a:pt x="807899" y="1023047"/>
                  <a:pt x="1357770" y="633396"/>
                  <a:pt x="1592651" y="78075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7879739" y="1932552"/>
            <a:ext cx="2844800" cy="4289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74511" y="2756792"/>
            <a:ext cx="2844800" cy="4289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828005" y="3353893"/>
            <a:ext cx="2844800" cy="4289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022774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797777" y="4008438"/>
            <a:ext cx="6728179" cy="1747837"/>
          </a:xfrm>
        </p:spPr>
        <p:txBody>
          <a:bodyPr anchor="b">
            <a:normAutofit/>
          </a:bodyPr>
          <a:lstStyle>
            <a:lvl1pPr algn="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1844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: 32, 28,24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C5BC-7066-46C0-AC7E-EBF1458A5DA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Autofit/>
          </a:bodyPr>
          <a:lstStyle>
            <a:lvl1pPr algn="l"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166712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3200"/>
            </a:lvl1pPr>
            <a:lvl2pPr>
              <a:lnSpc>
                <a:spcPct val="100000"/>
              </a:lnSpc>
              <a:spcBef>
                <a:spcPts val="800"/>
              </a:spcBef>
              <a:defRPr sz="2800"/>
            </a:lvl2pPr>
            <a:lvl3pPr>
              <a:lnSpc>
                <a:spcPct val="100000"/>
              </a:lnSpc>
              <a:spcBef>
                <a:spcPts val="800"/>
              </a:spcBef>
              <a:buFont typeface="Wingdings" pitchFamily="2" charset="2"/>
              <a:buChar char="Ø"/>
              <a:defRPr sz="2400"/>
            </a:lvl3pPr>
            <a:lvl4pPr>
              <a:lnSpc>
                <a:spcPct val="150000"/>
              </a:lnSpc>
              <a:spcBef>
                <a:spcPts val="0"/>
              </a:spcBef>
              <a:defRPr sz="2800"/>
            </a:lvl4pPr>
            <a:lvl5pPr>
              <a:lnSpc>
                <a:spcPct val="150000"/>
              </a:lnSpc>
              <a:spcBef>
                <a:spcPts val="0"/>
              </a:spcBef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2" descr="C:\Users\bsimmons\Desktop\Logo_2nd page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4401" y="6248401"/>
            <a:ext cx="842433" cy="421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758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Basic Bullet Points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13959"/>
            <a:ext cx="12192000" cy="448204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80000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-27432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Franklin Gothic Demi Cond" panose="020B0706030402020204" pitchFamily="34" charset="0"/>
              <a:buChar char="»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2960" indent="-27432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940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Column Bullet Points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13959"/>
            <a:ext cx="5099756" cy="44331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defRPr sz="3200">
                <a:latin typeface="+mj-lt"/>
              </a:defRPr>
            </a:lvl1pPr>
            <a:lvl2pPr marL="548640" indent="-27432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20000"/>
              <a:buFont typeface="Franklin Gothic Demi Cond" panose="020B0706030402020204" pitchFamily="34" charset="0"/>
              <a:buChar char="»"/>
              <a:defRPr sz="2800">
                <a:latin typeface="+mj-lt"/>
              </a:defRPr>
            </a:lvl2pPr>
            <a:lvl3pPr marL="822960" indent="-274320">
              <a:buClr>
                <a:schemeClr val="accent4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211019" y="1613959"/>
            <a:ext cx="5142781" cy="44331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20000"/>
              <a:defRPr sz="3200">
                <a:latin typeface="+mj-lt"/>
              </a:defRPr>
            </a:lvl1pPr>
            <a:lvl2pPr marL="548640" indent="-27432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20000"/>
              <a:buFont typeface="Franklin Gothic Demi Cond" panose="020B0706030402020204" pitchFamily="34" charset="0"/>
              <a:buChar char="»"/>
              <a:defRPr sz="2800">
                <a:latin typeface="+mj-lt"/>
              </a:defRPr>
            </a:lvl2pPr>
            <a:lvl3pPr marL="822960" indent="-274320">
              <a:buClr>
                <a:schemeClr val="accent4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013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 Size Image Only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428750"/>
            <a:ext cx="12192000" cy="54292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51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08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Photo Gallery Option One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23289" y="1600202"/>
            <a:ext cx="4786488" cy="2184399"/>
          </a:xfr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123289" y="3920067"/>
            <a:ext cx="4786488" cy="2709333"/>
          </a:xfr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4800" y="1600201"/>
            <a:ext cx="6580717" cy="5029199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3600">
                <a:latin typeface="+mj-lt"/>
              </a:defRPr>
            </a:lvl1pPr>
            <a:lvl2pPr>
              <a:spcAft>
                <a:spcPts val="600"/>
              </a:spcAft>
              <a:buClr>
                <a:schemeClr val="accent4">
                  <a:lumMod val="90000"/>
                  <a:lumOff val="10000"/>
                </a:schemeClr>
              </a:buClr>
              <a:defRPr sz="3200">
                <a:latin typeface="+mj-lt"/>
              </a:defRPr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183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Photo Gallery Option Two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1325564"/>
            <a:ext cx="6096000" cy="5532437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325563"/>
            <a:ext cx="6096000" cy="2781248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4106814"/>
            <a:ext cx="6096000" cy="275118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5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E38248-A358-4820-9F07-56CD64812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Photos with Captions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44690" y="2171701"/>
            <a:ext cx="3598333" cy="2988733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349045" y="2171701"/>
            <a:ext cx="3598333" cy="2988733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53402" y="2171701"/>
            <a:ext cx="3598333" cy="2988733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128889" y="4875743"/>
            <a:ext cx="3013427" cy="503237"/>
          </a:xfrm>
          <a:prstGeom prst="wedgeRectCallout">
            <a:avLst>
              <a:gd name="adj1" fmla="val 20901"/>
              <a:gd name="adj2" fmla="val -72816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738308" y="4809597"/>
            <a:ext cx="3013427" cy="569382"/>
          </a:xfrm>
          <a:prstGeom prst="wedgeRectCallout">
            <a:avLst>
              <a:gd name="adj1" fmla="val 20901"/>
              <a:gd name="adj2" fmla="val -72816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</a:gra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933952" y="4809597"/>
            <a:ext cx="3013427" cy="569382"/>
          </a:xfrm>
          <a:prstGeom prst="wedgeRectCallout">
            <a:avLst>
              <a:gd name="adj1" fmla="val 20901"/>
              <a:gd name="adj2" fmla="val -72816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</a:gra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043142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orient="horz" pos="13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1832529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13959"/>
            <a:ext cx="12192000" cy="4897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FB939-BF2F-42E0-9929-FBB99E58B7CC}"/>
              </a:ext>
            </a:extLst>
          </p:cNvPr>
          <p:cNvSpPr txBox="1"/>
          <p:nvPr userDrawn="1"/>
        </p:nvSpPr>
        <p:spPr>
          <a:xfrm>
            <a:off x="11176000" y="6511133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A94437F-5DC2-4535-9C0A-413BD4FA0369}" type="slidenum">
              <a:rPr lang="en-US" sz="1600" smtClean="0">
                <a:solidFill>
                  <a:schemeClr val="accent2"/>
                </a:solidFill>
                <a:latin typeface="+mj-lt"/>
              </a:rPr>
              <a:t>‹#›</a:t>
            </a:fld>
            <a:endParaRPr lang="en-US" sz="14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119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36" r:id="rId3"/>
    <p:sldLayoutId id="2147483717" r:id="rId4"/>
    <p:sldLayoutId id="2147483739" r:id="rId5"/>
    <p:sldLayoutId id="2147483719" r:id="rId6"/>
    <p:sldLayoutId id="2147483720" r:id="rId7"/>
    <p:sldLayoutId id="2147483721" r:id="rId8"/>
    <p:sldLayoutId id="2147483723" r:id="rId9"/>
    <p:sldLayoutId id="2147483743" r:id="rId10"/>
    <p:sldLayoutId id="2147483724" r:id="rId11"/>
    <p:sldLayoutId id="2147483737" r:id="rId12"/>
    <p:sldLayoutId id="2147483725" r:id="rId13"/>
    <p:sldLayoutId id="2147483726" r:id="rId14"/>
    <p:sldLayoutId id="2147483727" r:id="rId15"/>
    <p:sldLayoutId id="2147483728" r:id="rId16"/>
    <p:sldLayoutId id="2147483731" r:id="rId17"/>
    <p:sldLayoutId id="2147483733" r:id="rId18"/>
    <p:sldLayoutId id="2147483740" r:id="rId19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SzPct val="120000"/>
        <a:buFont typeface="Wingdings" panose="05000000000000000000" pitchFamily="2" charset="2"/>
        <a:buChar char="§"/>
        <a:defRPr sz="2800" kern="1200" baseline="0">
          <a:solidFill>
            <a:schemeClr val="accent4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48640" indent="-27432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4">
            <a:lumMod val="90000"/>
            <a:lumOff val="10000"/>
          </a:schemeClr>
        </a:buClr>
        <a:buSzPct val="150000"/>
        <a:buFont typeface="Franklin Gothic Medium" panose="020B0603020102020204" pitchFamily="34" charset="0"/>
        <a:buChar char="»"/>
        <a:defRPr sz="2400" b="0" i="0" u="none" kern="1200" baseline="0">
          <a:solidFill>
            <a:schemeClr val="accent4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822960" indent="-27432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4">
            <a:lumMod val="90000"/>
            <a:lumOff val="10000"/>
          </a:schemeClr>
        </a:buClr>
        <a:buSzPct val="100000"/>
        <a:buFont typeface="Arial" panose="020B0604020202020204" pitchFamily="34" charset="0"/>
        <a:buChar char="•"/>
        <a:defRPr sz="2000" kern="1200" baseline="0">
          <a:solidFill>
            <a:schemeClr val="accent4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SzPct val="120000"/>
        <a:buFontTx/>
        <a:buBlip>
          <a:blip r:embed="rId21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SzPct val="120000"/>
        <a:buFontTx/>
        <a:buBlip>
          <a:blip r:embed="rId21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cid:image001.png@01D405CF.7AF7B410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image" Target="../media/image41.png"/><Relationship Id="rId10" Type="http://schemas.openxmlformats.org/officeDocument/2006/relationships/image" Target="../media/image52.png"/><Relationship Id="rId4" Type="http://schemas.openxmlformats.org/officeDocument/2006/relationships/image" Target="../media/image490.png"/><Relationship Id="rId9" Type="http://schemas.openxmlformats.org/officeDocument/2006/relationships/customXml" Target="../ink/ink4.xml"/><Relationship Id="rId1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13.png"/><Relationship Id="rId7" Type="http://schemas.openxmlformats.org/officeDocument/2006/relationships/image" Target="../media/image6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13.png"/><Relationship Id="rId7" Type="http://schemas.openxmlformats.org/officeDocument/2006/relationships/image" Target="../media/image62.png"/><Relationship Id="rId12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customXml" Target="../ink/ink14.xml"/><Relationship Id="rId4" Type="http://schemas.openxmlformats.org/officeDocument/2006/relationships/customXml" Target="../ink/ink11.xml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7E8C1-FCC1-3731-3936-5D423748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3F071A-2C1F-1A21-56FC-B07F5F8D9F26}"/>
              </a:ext>
            </a:extLst>
          </p:cNvPr>
          <p:cNvSpPr txBox="1">
            <a:spLocks/>
          </p:cNvSpPr>
          <p:nvPr/>
        </p:nvSpPr>
        <p:spPr>
          <a:xfrm>
            <a:off x="1295400" y="762000"/>
            <a:ext cx="10419645" cy="2970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PMED: JPCP Fatigue Cracking								</a:t>
            </a:r>
            <a:br>
              <a:rPr lang="en-US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18D8604-B68D-1F71-535D-FE4DBA86689B}"/>
              </a:ext>
            </a:extLst>
          </p:cNvPr>
          <p:cNvSpPr txBox="1">
            <a:spLocks/>
          </p:cNvSpPr>
          <p:nvPr/>
        </p:nvSpPr>
        <p:spPr>
          <a:xfrm>
            <a:off x="833943" y="2402276"/>
            <a:ext cx="10668000" cy="4569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Wingdings" panose="05000000000000000000" pitchFamily="2" charset="2"/>
              <a:buNone/>
              <a:defRPr sz="24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50000"/>
              <a:buFont typeface="Franklin Gothic Medium" panose="020B0603020102020204" pitchFamily="34" charset="0"/>
              <a:buNone/>
              <a:defRPr sz="2000" b="0" i="0" u="none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Arial" panose="020B0604020202020204" pitchFamily="34" charset="0"/>
              <a:buNone/>
              <a:defRPr sz="18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rgbClr val="006600"/>
                </a:solidFill>
              </a:rPr>
              <a:t>Presenter:   </a:t>
            </a:r>
            <a:r>
              <a:rPr lang="en-US" dirty="0">
                <a:solidFill>
                  <a:srgbClr val="006600"/>
                </a:solidFill>
              </a:rPr>
              <a:t>Julie Vandenbossche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dirty="0">
                <a:solidFill>
                  <a:srgbClr val="006600"/>
                </a:solidFill>
              </a:rPr>
              <a:t>(Pitt)</a:t>
            </a:r>
            <a:r>
              <a:rPr lang="en-US" b="1" dirty="0">
                <a:solidFill>
                  <a:srgbClr val="006600"/>
                </a:solidFill>
              </a:rPr>
              <a:t>			</a:t>
            </a:r>
          </a:p>
          <a:p>
            <a:pPr algn="l"/>
            <a:r>
              <a:rPr lang="en-US" b="1" dirty="0">
                <a:solidFill>
                  <a:srgbClr val="006600"/>
                </a:solidFill>
              </a:rPr>
              <a:t>Team:   </a:t>
            </a:r>
            <a:r>
              <a:rPr lang="en-US" dirty="0">
                <a:solidFill>
                  <a:srgbClr val="006600"/>
                </a:solidFill>
              </a:rPr>
              <a:t>Kelly Smith (</a:t>
            </a:r>
            <a:r>
              <a:rPr lang="en-US" dirty="0" err="1">
                <a:solidFill>
                  <a:srgbClr val="006600"/>
                </a:solidFill>
              </a:rPr>
              <a:t>APTech</a:t>
            </a:r>
            <a:r>
              <a:rPr lang="en-US" dirty="0">
                <a:solidFill>
                  <a:srgbClr val="006600"/>
                </a:solidFill>
              </a:rPr>
              <a:t>)</a:t>
            </a:r>
            <a:r>
              <a:rPr lang="en-US" b="1" dirty="0">
                <a:solidFill>
                  <a:srgbClr val="006600"/>
                </a:solidFill>
              </a:rPr>
              <a:t>				</a:t>
            </a:r>
            <a:r>
              <a:rPr lang="en-US" dirty="0">
                <a:solidFill>
                  <a:srgbClr val="006600"/>
                </a:solidFill>
              </a:rPr>
              <a:t> 	 </a:t>
            </a:r>
          </a:p>
          <a:p>
            <a:pPr algn="l"/>
            <a:r>
              <a:rPr lang="en-US" dirty="0">
                <a:solidFill>
                  <a:srgbClr val="006600"/>
                </a:solidFill>
              </a:rPr>
              <a:t> Linda Pierce (NCE)					 	  </a:t>
            </a:r>
          </a:p>
          <a:p>
            <a:pPr algn="l"/>
            <a:r>
              <a:rPr lang="en-US" dirty="0">
                <a:solidFill>
                  <a:srgbClr val="006600"/>
                </a:solidFill>
              </a:rPr>
              <a:t> Jennifer Albert (FHWA) 				</a:t>
            </a:r>
          </a:p>
          <a:p>
            <a:pPr algn="l"/>
            <a:r>
              <a:rPr lang="en-US" dirty="0">
                <a:solidFill>
                  <a:srgbClr val="006600"/>
                </a:solidFill>
              </a:rPr>
              <a:t> Tom Yu (FHWA)</a:t>
            </a:r>
          </a:p>
          <a:p>
            <a:pPr algn="l"/>
            <a:endParaRPr lang="en-US" b="1" dirty="0">
              <a:solidFill>
                <a:srgbClr val="006600"/>
              </a:solidFill>
            </a:endParaRPr>
          </a:p>
          <a:p>
            <a:pPr algn="l"/>
            <a:r>
              <a:rPr lang="en-US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Acknowledgement: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	Thanks to Dr. Mark Snyder for the slides on long life concrete pavements.</a:t>
            </a:r>
            <a:r>
              <a:rPr lang="en-US" dirty="0">
                <a:solidFill>
                  <a:srgbClr val="006600"/>
                </a:solidFill>
              </a:rPr>
              <a:t>				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B12541-1FD4-624E-CA99-6CCED0DFB9C2}"/>
              </a:ext>
            </a:extLst>
          </p:cNvPr>
          <p:cNvSpPr txBox="1">
            <a:spLocks/>
          </p:cNvSpPr>
          <p:nvPr/>
        </p:nvSpPr>
        <p:spPr>
          <a:xfrm>
            <a:off x="690057" y="1298700"/>
            <a:ext cx="10419645" cy="2970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JPCP Overlay of a Distressed HMA								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80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B85E8-C53C-22FA-B71E-E4652AD0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4DE06-C1A9-B39E-64E8-A4808A3A2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333333"/>
                </a:solidFill>
                <a:latin typeface="Helvetica Neue"/>
              </a:rPr>
              <a:t>MOP Table 12-12. Guidance on How to Select the Appropriate Design Features for Rehabilitated JPCP Design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10FAD-6B4D-2F66-B2F3-16188B932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37" y="3200400"/>
            <a:ext cx="11554525" cy="46689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99D16E-9073-C8A5-21B4-1784F9915FA2}"/>
              </a:ext>
            </a:extLst>
          </p:cNvPr>
          <p:cNvSpPr/>
          <p:nvPr/>
        </p:nvSpPr>
        <p:spPr>
          <a:xfrm>
            <a:off x="228600" y="3205862"/>
            <a:ext cx="11164934" cy="1676400"/>
          </a:xfrm>
          <a:prstGeom prst="rect">
            <a:avLst/>
          </a:prstGeom>
          <a:noFill/>
          <a:ln w="57150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07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8750"/>
          </a:xfrm>
        </p:spPr>
        <p:txBody>
          <a:bodyPr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AC4ACB-43D8-473B-24D3-718FB565F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75" t="8143" b="53333"/>
          <a:stretch/>
        </p:blipFill>
        <p:spPr>
          <a:xfrm>
            <a:off x="25970" y="1447800"/>
            <a:ext cx="11706449" cy="5105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146E81-677B-CA41-2805-6A047C2C2B63}"/>
              </a:ext>
            </a:extLst>
          </p:cNvPr>
          <p:cNvSpPr/>
          <p:nvPr/>
        </p:nvSpPr>
        <p:spPr>
          <a:xfrm>
            <a:off x="6858000" y="2209800"/>
            <a:ext cx="4191000" cy="1143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4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8750"/>
          </a:xfrm>
        </p:spPr>
        <p:txBody>
          <a:bodyPr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146E81-677B-CA41-2805-6A047C2C2B63}"/>
              </a:ext>
            </a:extLst>
          </p:cNvPr>
          <p:cNvSpPr/>
          <p:nvPr/>
        </p:nvSpPr>
        <p:spPr>
          <a:xfrm>
            <a:off x="6248400" y="2895600"/>
            <a:ext cx="4191000" cy="533400"/>
          </a:xfrm>
          <a:prstGeom prst="rect">
            <a:avLst/>
          </a:prstGeom>
          <a:noFill/>
          <a:ln w="28575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2A45E-2759-12AD-0009-AAF002553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E1756-A7F4-85ED-10A8-D1D2EAE00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75" t="8033" b="53333"/>
          <a:stretch/>
        </p:blipFill>
        <p:spPr>
          <a:xfrm>
            <a:off x="228600" y="1905000"/>
            <a:ext cx="1132473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71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721338D-5170-269D-02BD-ED5254AAC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28750"/>
          </a:xfrm>
        </p:spPr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D05877-4333-AEF8-57E6-68EE160FB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496"/>
            <a:ext cx="12115800" cy="388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1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0D8E-82B7-660D-5D43-2E3488383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949C18-A2DC-1339-453A-F859088A0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800" y="1400176"/>
            <a:ext cx="5301309" cy="540384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8F028-CB64-1F1A-CC10-105FEE69F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586037"/>
            <a:ext cx="198137" cy="228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AD8BA8-D0FB-4D82-83D0-9B8E905B2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2586037"/>
            <a:ext cx="198137" cy="228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F9C5BF-8D71-5BB0-4ECC-6228B2602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26" r="31504"/>
          <a:stretch/>
        </p:blipFill>
        <p:spPr>
          <a:xfrm>
            <a:off x="136224" y="1702553"/>
            <a:ext cx="3048000" cy="19051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F0B436-369E-139F-0776-AD502BAEC1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520" t="-63249" b="62512"/>
          <a:stretch/>
        </p:blipFill>
        <p:spPr>
          <a:xfrm>
            <a:off x="209136" y="2438400"/>
            <a:ext cx="3010729" cy="1919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08D26B-20E8-92B6-5272-6C5A3340F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2425700"/>
            <a:ext cx="1426194" cy="527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54217C-4A56-2E75-A07B-C87D5419E137}"/>
              </a:ext>
            </a:extLst>
          </p:cNvPr>
          <p:cNvSpPr txBox="1"/>
          <p:nvPr/>
        </p:nvSpPr>
        <p:spPr>
          <a:xfrm>
            <a:off x="0" y="5059475"/>
            <a:ext cx="3190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Both 1.25 and 1.5 in dowel dia. considered</a:t>
            </a:r>
          </a:p>
        </p:txBody>
      </p:sp>
    </p:spTree>
    <p:extLst>
      <p:ext uri="{BB962C8B-B14F-4D97-AF65-F5344CB8AC3E}">
        <p14:creationId xmlns:p14="http://schemas.microsoft.com/office/powerpoint/2010/main" val="2619577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1EED-0CAD-156F-F159-4AB39B39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3C8FF2-C936-D884-4D0D-CD08E7A62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9" y="1499427"/>
            <a:ext cx="11229107" cy="5358571"/>
          </a:xfrm>
        </p:spPr>
      </p:pic>
    </p:spTree>
    <p:extLst>
      <p:ext uri="{BB962C8B-B14F-4D97-AF65-F5344CB8AC3E}">
        <p14:creationId xmlns:p14="http://schemas.microsoft.com/office/powerpoint/2010/main" val="3752077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1EED-0CAD-156F-F159-4AB39B39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63ADA8-0287-7127-898A-BA38EE272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524000"/>
            <a:ext cx="7717466" cy="5105400"/>
          </a:xfrm>
        </p:spPr>
      </p:pic>
    </p:spTree>
    <p:extLst>
      <p:ext uri="{BB962C8B-B14F-4D97-AF65-F5344CB8AC3E}">
        <p14:creationId xmlns:p14="http://schemas.microsoft.com/office/powerpoint/2010/main" val="2346984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28750"/>
          </a:xfrm>
        </p:spPr>
        <p:txBody>
          <a:bodyPr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5A6698-5EC6-3137-7337-1568C6FA9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1447800"/>
            <a:ext cx="9220200" cy="54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82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 vert="horz" lIns="92075" tIns="46038" rIns="92075" bIns="46038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General LLCP Design Concepts: Address each potential failure mechanism in design and/or construction specifications</a:t>
            </a:r>
          </a:p>
          <a:p>
            <a:r>
              <a:rPr lang="en-US" b="1" dirty="0">
                <a:solidFill>
                  <a:srgbClr val="0070C0"/>
                </a:solidFill>
              </a:rPr>
              <a:t>Materials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Concrete (mix proportions, air void system, permeability, </a:t>
            </a:r>
            <a:r>
              <a:rPr lang="en-US" b="1" dirty="0" err="1">
                <a:solidFill>
                  <a:srgbClr val="0070C0"/>
                </a:solidFill>
              </a:rPr>
              <a:t>agg</a:t>
            </a:r>
            <a:r>
              <a:rPr lang="en-US" b="1" dirty="0">
                <a:solidFill>
                  <a:srgbClr val="0070C0"/>
                </a:solidFill>
              </a:rPr>
              <a:t>. durability, etc.)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Sealant type (AC, Silicone, Neoprene)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Steel (corrosion protection)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Construction (compaction, curing techniques/materials and timing, sawing, surface texture design/construction, dowel alignment, etc.)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Structural (layer materials and thicknesses, panel dimensions, dowel size and spacing, etc.)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2" name="Picture 4" descr="C:\Users\markbsnyder\AppData\Local\Microsoft\Windows\Temporary Internet Files\Content.IE5\GVGECP3O\MC900322715[1].wmf">
            <a:extLst>
              <a:ext uri="{FF2B5EF4-FFF2-40B4-BE49-F238E27FC236}">
                <a16:creationId xmlns:a16="http://schemas.microsoft.com/office/drawing/2014/main" id="{61116325-70DD-CBD4-0014-C40006DC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101219" y="5047361"/>
            <a:ext cx="1371600" cy="393360"/>
          </a:xfrm>
          <a:prstGeom prst="rect">
            <a:avLst/>
          </a:prstGeom>
          <a:noFill/>
        </p:spPr>
      </p:pic>
      <p:pic>
        <p:nvPicPr>
          <p:cNvPr id="3" name="Picture 4" descr="C:\Users\markbsnyder\AppData\Local\Microsoft\Windows\Temporary Internet Files\Content.IE5\GVGECP3O\MC900322715[1].wmf">
            <a:extLst>
              <a:ext uri="{FF2B5EF4-FFF2-40B4-BE49-F238E27FC236}">
                <a16:creationId xmlns:a16="http://schemas.microsoft.com/office/drawing/2014/main" id="{73B30FB3-8B5C-CD7F-0F1C-7F7B2905D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438400" y="2438400"/>
            <a:ext cx="1371600" cy="393360"/>
          </a:xfrm>
          <a:prstGeom prst="rect">
            <a:avLst/>
          </a:prstGeom>
          <a:noFill/>
        </p:spPr>
      </p:pic>
      <p:pic>
        <p:nvPicPr>
          <p:cNvPr id="4" name="Picture 4" descr="C:\Users\markbsnyder\AppData\Local\Microsoft\Windows\Temporary Internet Files\Content.IE5\GVGECP3O\MC900322715[1].wmf">
            <a:extLst>
              <a:ext uri="{FF2B5EF4-FFF2-40B4-BE49-F238E27FC236}">
                <a16:creationId xmlns:a16="http://schemas.microsoft.com/office/drawing/2014/main" id="{01B9EE3C-B3B2-0157-2749-CBE9DB061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130462" y="5899321"/>
            <a:ext cx="1371600" cy="393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5340362"/>
      </p:ext>
    </p:extLst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 vert="horz" lIns="92075" tIns="46038" rIns="92075" bIns="46038" rtlCol="0">
            <a:normAutofit/>
          </a:bodyPr>
          <a:lstStyle/>
          <a:p>
            <a:r>
              <a:rPr lang="en-US" dirty="0"/>
              <a:t>DURABILITY</a:t>
            </a:r>
          </a:p>
          <a:p>
            <a:pPr lvl="1"/>
            <a:r>
              <a:rPr lang="en-US" dirty="0"/>
              <a:t>Concrete aggregate (quality and grading)</a:t>
            </a:r>
          </a:p>
          <a:p>
            <a:pPr lvl="1"/>
            <a:r>
              <a:rPr lang="en-US" dirty="0"/>
              <a:t>Cement paste (reduced permeability)</a:t>
            </a:r>
          </a:p>
          <a:p>
            <a:pPr lvl="2"/>
            <a:r>
              <a:rPr lang="en-US" sz="2600" dirty="0"/>
              <a:t>w/(</a:t>
            </a:r>
            <a:r>
              <a:rPr lang="en-US" sz="2600" dirty="0" err="1"/>
              <a:t>c+p</a:t>
            </a:r>
            <a:r>
              <a:rPr lang="en-US" sz="2600" dirty="0"/>
              <a:t>)</a:t>
            </a:r>
          </a:p>
          <a:p>
            <a:pPr lvl="2"/>
            <a:r>
              <a:rPr lang="en-US" sz="2600" dirty="0"/>
              <a:t>Use of SCMs</a:t>
            </a:r>
          </a:p>
          <a:p>
            <a:pPr lvl="2"/>
            <a:r>
              <a:rPr lang="en-US" sz="2600" dirty="0"/>
              <a:t>Increased air content</a:t>
            </a:r>
          </a:p>
          <a:p>
            <a:pPr lvl="1"/>
            <a:r>
              <a:rPr lang="en-US" sz="3000" dirty="0"/>
              <a:t>Corrosion-resistant dowel bars</a:t>
            </a:r>
            <a:endParaRPr lang="en-US" sz="36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</p:spTree>
    <p:extLst>
      <p:ext uri="{BB962C8B-B14F-4D97-AF65-F5344CB8AC3E}">
        <p14:creationId xmlns:p14="http://schemas.microsoft.com/office/powerpoint/2010/main" val="173231456"/>
      </p:ext>
    </p:extLst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951038"/>
            <a:ext cx="9677400" cy="45259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Service life of original PCC surface = 40+ years</a:t>
            </a:r>
          </a:p>
          <a:p>
            <a:r>
              <a:rPr lang="en-US" dirty="0"/>
              <a:t>No premature failures or materials-related distress</a:t>
            </a:r>
          </a:p>
          <a:p>
            <a:r>
              <a:rPr lang="en-US" dirty="0"/>
              <a:t>Reduced potential for cracking, faulting, spalling, etc.</a:t>
            </a:r>
          </a:p>
          <a:p>
            <a:r>
              <a:rPr lang="en-US" dirty="0"/>
              <a:t>Maintain desirable ride and surface texture characteristics with minimal M&amp;R</a:t>
            </a:r>
          </a:p>
          <a:p>
            <a:endParaRPr lang="en-US" dirty="0"/>
          </a:p>
          <a:p>
            <a:endParaRPr lang="en-US" dirty="0"/>
          </a:p>
          <a:p>
            <a:pPr algn="ctr">
              <a:buNone/>
            </a:pPr>
            <a:r>
              <a:rPr lang="en-US" b="1" i="1" dirty="0">
                <a:solidFill>
                  <a:schemeClr val="accent2"/>
                </a:solidFill>
              </a:rPr>
              <a:t>Design and Build it Right</a:t>
            </a:r>
          </a:p>
          <a:p>
            <a:pPr algn="ctr">
              <a:buNone/>
            </a:pPr>
            <a:r>
              <a:rPr lang="en-US" b="1" i="1" dirty="0">
                <a:solidFill>
                  <a:schemeClr val="accent2"/>
                </a:solidFill>
              </a:rPr>
              <a:t>&amp;</a:t>
            </a:r>
          </a:p>
          <a:p>
            <a:pPr algn="ctr">
              <a:buNone/>
            </a:pPr>
            <a:r>
              <a:rPr lang="en-US" b="1" i="1" dirty="0">
                <a:solidFill>
                  <a:schemeClr val="accent2"/>
                </a:solidFill>
              </a:rPr>
              <a:t>Stay Out As Long As Possible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U.S. Definition of</a:t>
            </a:r>
            <a:br>
              <a:rPr lang="en-US" dirty="0"/>
            </a:br>
            <a:r>
              <a:rPr lang="en-US" dirty="0"/>
              <a:t>Long-Life Concrete PCC Pavements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C73F8C-335A-9DBC-C6D7-54C1046DDE02}"/>
              </a:ext>
            </a:extLst>
          </p:cNvPr>
          <p:cNvSpPr txBox="1"/>
          <p:nvPr/>
        </p:nvSpPr>
        <p:spPr>
          <a:xfrm>
            <a:off x="4572000" y="4214019"/>
            <a:ext cx="2247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chemeClr val="accent2"/>
                </a:solidFill>
              </a:rPr>
              <a:t>GOAL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12192000" cy="4482042"/>
          </a:xfrm>
          <a:noFill/>
          <a:ln/>
        </p:spPr>
        <p:txBody>
          <a:bodyPr vert="horz" lIns="92075" tIns="46038" rIns="92075" bIns="46038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dirty="0"/>
              <a:t>Example Concrete Material Modifications</a:t>
            </a:r>
          </a:p>
          <a:p>
            <a:r>
              <a:rPr lang="en-US" sz="2800" dirty="0"/>
              <a:t>Increase plastic air content</a:t>
            </a:r>
          </a:p>
          <a:p>
            <a:pPr lvl="1"/>
            <a:r>
              <a:rPr lang="en-US" sz="2400" dirty="0"/>
              <a:t>Standard: 6.5% +/- 1.5%</a:t>
            </a:r>
          </a:p>
          <a:p>
            <a:pPr lvl="1"/>
            <a:r>
              <a:rPr lang="en-US" sz="2400" dirty="0"/>
              <a:t>HPCP:        8.5% +/- 1.5%.</a:t>
            </a:r>
          </a:p>
          <a:p>
            <a:r>
              <a:rPr lang="en-US" sz="2800" dirty="0"/>
              <a:t>Require 28-day RCP of &lt;2500 coulombs.</a:t>
            </a:r>
          </a:p>
          <a:p>
            <a:r>
              <a:rPr lang="en-US" sz="2800" dirty="0"/>
              <a:t>W/(C + P) &lt; 0.40 </a:t>
            </a:r>
          </a:p>
          <a:p>
            <a:r>
              <a:rPr lang="en-US" sz="2800" dirty="0"/>
              <a:t>Require minimum 30 percent siliceous fine aggregate (</a:t>
            </a:r>
            <a:r>
              <a:rPr lang="en-US" sz="2800" dirty="0" err="1"/>
              <a:t>microtexture</a:t>
            </a:r>
            <a:r>
              <a:rPr lang="en-US" sz="2800" dirty="0"/>
              <a:t>/friction)</a:t>
            </a:r>
          </a:p>
          <a:p>
            <a:r>
              <a:rPr lang="en-US" sz="2800" dirty="0"/>
              <a:t>Optimize total aggregate grading</a:t>
            </a:r>
          </a:p>
          <a:p>
            <a:pPr lvl="1"/>
            <a:r>
              <a:rPr lang="en-US" sz="2400" dirty="0"/>
              <a:t>“</a:t>
            </a:r>
            <a:r>
              <a:rPr lang="en-US" sz="2400" dirty="0" err="1"/>
              <a:t>Shilstone</a:t>
            </a:r>
            <a:r>
              <a:rPr lang="en-US" sz="2400" dirty="0"/>
              <a:t>” approach</a:t>
            </a:r>
          </a:p>
          <a:p>
            <a:pPr lvl="1"/>
            <a:r>
              <a:rPr lang="en-US" sz="2400" dirty="0"/>
              <a:t>0.45 Power gradation</a:t>
            </a:r>
          </a:p>
          <a:p>
            <a:pPr lvl="1"/>
            <a:r>
              <a:rPr lang="en-US" sz="2400" dirty="0"/>
              <a:t>8-18 /7-18 grading bands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</p:spTree>
    <p:extLst>
      <p:ext uri="{BB962C8B-B14F-4D97-AF65-F5344CB8AC3E}">
        <p14:creationId xmlns:p14="http://schemas.microsoft.com/office/powerpoint/2010/main" val="285306349"/>
      </p:ext>
    </p:extLst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28750"/>
          </a:xfrm>
        </p:spPr>
        <p:txBody>
          <a:bodyPr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5A6698-5EC6-3137-7337-1568C6FA9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1447800"/>
            <a:ext cx="9220200" cy="54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95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28750"/>
          </a:xfrm>
        </p:spPr>
        <p:txBody>
          <a:bodyPr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A89E8-09D3-F39B-7618-659DC0553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057400"/>
            <a:ext cx="922880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8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 vert="horz" lIns="92075" tIns="46038" rIns="92075" bIns="46038" rtlCol="0"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Address each potential failure mechanism in design and/or construction specifications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Materials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Concrete (mix proportions, air void system, permeability, </a:t>
            </a:r>
            <a:r>
              <a:rPr lang="en-US" sz="2400" dirty="0" err="1">
                <a:solidFill>
                  <a:srgbClr val="0070C0"/>
                </a:solidFill>
              </a:rPr>
              <a:t>agg</a:t>
            </a:r>
            <a:r>
              <a:rPr lang="en-US" sz="2400" dirty="0">
                <a:solidFill>
                  <a:srgbClr val="0070C0"/>
                </a:solidFill>
              </a:rPr>
              <a:t>. durability, etc.)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Sealant type (AC, Silicone, Neoprene)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Steel (corrosion protection)</a:t>
            </a:r>
          </a:p>
          <a:p>
            <a:r>
              <a:rPr lang="en-US" dirty="0">
                <a:solidFill>
                  <a:srgbClr val="C00000"/>
                </a:solidFill>
              </a:rPr>
              <a:t>Construction (compaction, </a:t>
            </a:r>
            <a:r>
              <a:rPr lang="en-US" b="1" dirty="0">
                <a:solidFill>
                  <a:srgbClr val="C00000"/>
                </a:solidFill>
              </a:rPr>
              <a:t>curing techniques/</a:t>
            </a:r>
            <a:r>
              <a:rPr lang="en-US" dirty="0">
                <a:solidFill>
                  <a:srgbClr val="C00000"/>
                </a:solidFill>
              </a:rPr>
              <a:t>materials and timing, sawing, surface texture design/construction, dowel alignment, etc</a:t>
            </a:r>
            <a:r>
              <a:rPr lang="en-US" b="1" dirty="0">
                <a:solidFill>
                  <a:srgbClr val="C00000"/>
                </a:solidFill>
              </a:rPr>
              <a:t>.)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Structural (layer materials and thicknesses, panel dimensions, dowel size and spacing, etc.)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dirty="0"/>
              <a:t>General LLCP Design Concepts</a:t>
            </a:r>
          </a:p>
        </p:txBody>
      </p:sp>
      <p:pic>
        <p:nvPicPr>
          <p:cNvPr id="2" name="Picture 4" descr="C:\Users\markbsnyder\AppData\Local\Microsoft\Windows\Temporary Internet Files\Content.IE5\GVGECP3O\MC900322715[1].wmf">
            <a:extLst>
              <a:ext uri="{FF2B5EF4-FFF2-40B4-BE49-F238E27FC236}">
                <a16:creationId xmlns:a16="http://schemas.microsoft.com/office/drawing/2014/main" id="{61116325-70DD-CBD4-0014-C40006DC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572000" y="4038600"/>
            <a:ext cx="1371600" cy="393360"/>
          </a:xfrm>
          <a:prstGeom prst="rect">
            <a:avLst/>
          </a:prstGeom>
          <a:noFill/>
        </p:spPr>
      </p:pic>
      <p:pic>
        <p:nvPicPr>
          <p:cNvPr id="3" name="Picture 4" descr="C:\Users\markbsnyder\AppData\Local\Microsoft\Windows\Temporary Internet Files\Content.IE5\GVGECP3O\MC900322715[1].wmf">
            <a:extLst>
              <a:ext uri="{FF2B5EF4-FFF2-40B4-BE49-F238E27FC236}">
                <a16:creationId xmlns:a16="http://schemas.microsoft.com/office/drawing/2014/main" id="{73B30FB3-8B5C-CD7F-0F1C-7F7B2905D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600200" y="2667000"/>
            <a:ext cx="1371600" cy="393360"/>
          </a:xfrm>
          <a:prstGeom prst="rect">
            <a:avLst/>
          </a:prstGeom>
          <a:noFill/>
        </p:spPr>
      </p:pic>
      <p:pic>
        <p:nvPicPr>
          <p:cNvPr id="4" name="Picture 4" descr="C:\Users\markbsnyder\AppData\Local\Microsoft\Windows\Temporary Internet Files\Content.IE5\GVGECP3O\MC900322715[1].wmf">
            <a:extLst>
              <a:ext uri="{FF2B5EF4-FFF2-40B4-BE49-F238E27FC236}">
                <a16:creationId xmlns:a16="http://schemas.microsoft.com/office/drawing/2014/main" id="{01B9EE3C-B3B2-0157-2749-CBE9DB061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419600" y="5899321"/>
            <a:ext cx="1371600" cy="393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2532424"/>
      </p:ext>
    </p:extLst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28750"/>
          </a:xfrm>
        </p:spPr>
        <p:txBody>
          <a:bodyPr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A351E-FAD2-19AF-97F3-A6942E495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" t="22223" r="3125" b="5555"/>
          <a:stretch/>
        </p:blipFill>
        <p:spPr>
          <a:xfrm>
            <a:off x="76200" y="1524000"/>
            <a:ext cx="11734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74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8750"/>
          </a:xfrm>
        </p:spPr>
        <p:txBody>
          <a:bodyPr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C7C26-0AB8-5DD4-9DCF-45531D225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75" t="7586" b="69172"/>
          <a:stretch/>
        </p:blipFill>
        <p:spPr>
          <a:xfrm>
            <a:off x="228600" y="1600200"/>
            <a:ext cx="11873856" cy="31242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4D5885-591D-806C-BBA1-2411509EE13F}"/>
              </a:ext>
            </a:extLst>
          </p:cNvPr>
          <p:cNvSpPr/>
          <p:nvPr/>
        </p:nvSpPr>
        <p:spPr>
          <a:xfrm>
            <a:off x="3352800" y="2781300"/>
            <a:ext cx="7924800" cy="19431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34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B527A1C-DF8F-2F28-1C75-539B0C3D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8B9883-6ECB-E00A-8F63-0C3339EC6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78721"/>
            <a:ext cx="12192000" cy="4897174"/>
          </a:xfrm>
        </p:spPr>
        <p:txBody>
          <a:bodyPr/>
          <a:lstStyle/>
          <a:p>
            <a:r>
              <a:rPr lang="en-US" dirty="0"/>
              <a:t>Socketing ?</a:t>
            </a:r>
          </a:p>
          <a:p>
            <a:r>
              <a:rPr lang="en-US" dirty="0"/>
              <a:t>Corrosion ?</a:t>
            </a:r>
          </a:p>
          <a:p>
            <a:r>
              <a:rPr lang="en-US" dirty="0"/>
              <a:t>Both 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C0CDC8-F5A3-150A-5584-ACC6B2A90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421" y="2225278"/>
            <a:ext cx="3289299" cy="2466974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AA06D83-4A75-D85D-BBE6-5EE4761DE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2" y="508652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5" descr="cid:image001.png@01D405CF.7AF7B410">
            <a:extLst>
              <a:ext uri="{FF2B5EF4-FFF2-40B4-BE49-F238E27FC236}">
                <a16:creationId xmlns:a16="http://schemas.microsoft.com/office/drawing/2014/main" id="{77DEFAD4-48C8-6B18-9D1A-1A76E746C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336" y="4213859"/>
            <a:ext cx="2921847" cy="25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24A60D-7355-B8CC-7FF1-E02EA42739C5}"/>
              </a:ext>
            </a:extLst>
          </p:cNvPr>
          <p:cNvSpPr txBox="1"/>
          <p:nvPr/>
        </p:nvSpPr>
        <p:spPr>
          <a:xfrm>
            <a:off x="2170565" y="3157489"/>
            <a:ext cx="328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How valid are current models for long-life dowels?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094C02-DF52-0A5F-62C5-3809D9D931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45" y="4768974"/>
            <a:ext cx="2726806" cy="2045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ABD966-D627-88DA-B60E-D715C041BF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20" y="4186951"/>
            <a:ext cx="2493585" cy="1870189"/>
          </a:xfrm>
          <a:prstGeom prst="rect">
            <a:avLst/>
          </a:prstGeom>
        </p:spPr>
      </p:pic>
      <p:sp>
        <p:nvSpPr>
          <p:cNvPr id="15" name="Curved Down Arrow 12">
            <a:extLst>
              <a:ext uri="{FF2B5EF4-FFF2-40B4-BE49-F238E27FC236}">
                <a16:creationId xmlns:a16="http://schemas.microsoft.com/office/drawing/2014/main" id="{C73CA2CF-4F07-C41A-1F42-F49A5969892E}"/>
              </a:ext>
            </a:extLst>
          </p:cNvPr>
          <p:cNvSpPr/>
          <p:nvPr/>
        </p:nvSpPr>
        <p:spPr>
          <a:xfrm rot="20455772">
            <a:off x="3636734" y="4586411"/>
            <a:ext cx="1414234" cy="4721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535CAA-F786-9486-0974-A1A4A26CB378}"/>
              </a:ext>
            </a:extLst>
          </p:cNvPr>
          <p:cNvSpPr/>
          <p:nvPr/>
        </p:nvSpPr>
        <p:spPr>
          <a:xfrm>
            <a:off x="2039721" y="4822467"/>
            <a:ext cx="2168299" cy="1626486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28460F-8DB2-9976-9BD0-03C1466B3C2A}"/>
              </a:ext>
            </a:extLst>
          </p:cNvPr>
          <p:cNvSpPr txBox="1"/>
          <p:nvPr/>
        </p:nvSpPr>
        <p:spPr>
          <a:xfrm>
            <a:off x="3048000" y="1408076"/>
            <a:ext cx="78721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What really causes faulting when doweled?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9AA8F4-0B48-BA69-43B9-9163107B2471}"/>
              </a:ext>
            </a:extLst>
          </p:cNvPr>
          <p:cNvSpPr txBox="1"/>
          <p:nvPr/>
        </p:nvSpPr>
        <p:spPr>
          <a:xfrm>
            <a:off x="7692217" y="6406563"/>
            <a:ext cx="3714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credit: Washington State DOT</a:t>
            </a:r>
          </a:p>
        </p:txBody>
      </p:sp>
    </p:spTree>
    <p:extLst>
      <p:ext uri="{BB962C8B-B14F-4D97-AF65-F5344CB8AC3E}">
        <p14:creationId xmlns:p14="http://schemas.microsoft.com/office/powerpoint/2010/main" val="2638663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B527A1C-DF8F-2F28-1C75-539B0C3D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A06D83-4A75-D85D-BBE6-5EE4761DE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2" y="508652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B24DE-44FE-E5F8-E1A0-D19B16F5E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options</a:t>
            </a:r>
          </a:p>
        </p:txBody>
      </p:sp>
      <p:pic>
        <p:nvPicPr>
          <p:cNvPr id="6" name="Picture 5" descr="Stainless Steel Pipe Sch 40 - Energy Engineered Products.jpg">
            <a:extLst>
              <a:ext uri="{FF2B5EF4-FFF2-40B4-BE49-F238E27FC236}">
                <a16:creationId xmlns:a16="http://schemas.microsoft.com/office/drawing/2014/main" id="{90D21A60-D61D-D7C3-93D7-A9CBEACD86E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4648200"/>
            <a:ext cx="3048000" cy="1905000"/>
          </a:xfrm>
          <a:prstGeom prst="rect">
            <a:avLst/>
          </a:prstGeom>
        </p:spPr>
      </p:pic>
      <p:pic>
        <p:nvPicPr>
          <p:cNvPr id="12" name="Picture 11" descr="Dowel End 2">
            <a:extLst>
              <a:ext uri="{FF2B5EF4-FFF2-40B4-BE49-F238E27FC236}">
                <a16:creationId xmlns:a16="http://schemas.microsoft.com/office/drawing/2014/main" id="{B1BDF870-FEDF-DA37-1FFE-1C4885FCB85E}"/>
              </a:ext>
            </a:extLst>
          </p:cNvPr>
          <p:cNvPicPr/>
          <p:nvPr/>
        </p:nvPicPr>
        <p:blipFill>
          <a:blip r:embed="rId3" cstate="print"/>
          <a:srcRect l="7500" t="14928" r="41667" b="7411"/>
          <a:stretch>
            <a:fillRect/>
          </a:stretch>
        </p:blipFill>
        <p:spPr bwMode="auto">
          <a:xfrm>
            <a:off x="6096000" y="4191001"/>
            <a:ext cx="2057400" cy="1905000"/>
          </a:xfrm>
          <a:prstGeom prst="rect">
            <a:avLst/>
          </a:prstGeom>
          <a:noFill/>
          <a:ln w="9525">
            <a:solidFill>
              <a:srgbClr val="004E3E"/>
            </a:solidFill>
            <a:miter lim="800000"/>
            <a:headEnd/>
            <a:tailEnd/>
          </a:ln>
        </p:spPr>
      </p:pic>
      <p:pic>
        <p:nvPicPr>
          <p:cNvPr id="17" name="Picture 16" descr="IMG_1009">
            <a:extLst>
              <a:ext uri="{FF2B5EF4-FFF2-40B4-BE49-F238E27FC236}">
                <a16:creationId xmlns:a16="http://schemas.microsoft.com/office/drawing/2014/main" id="{C77B28CF-D814-98B2-B398-57AE4411B037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3321" y="2668389"/>
            <a:ext cx="3124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FRP Dowels - FHWA WV Installation.jpg">
            <a:extLst>
              <a:ext uri="{FF2B5EF4-FFF2-40B4-BE49-F238E27FC236}">
                <a16:creationId xmlns:a16="http://schemas.microsoft.com/office/drawing/2014/main" id="{A15217D5-9DA1-B12A-07FF-E39AD19C9493}"/>
              </a:ext>
            </a:extLst>
          </p:cNvPr>
          <p:cNvPicPr/>
          <p:nvPr/>
        </p:nvPicPr>
        <p:blipFill>
          <a:blip r:embed="rId5" cstate="print"/>
          <a:srcRect l="15909" t="16197" b="16197"/>
          <a:stretch>
            <a:fillRect/>
          </a:stretch>
        </p:blipFill>
        <p:spPr>
          <a:xfrm>
            <a:off x="5562600" y="1713358"/>
            <a:ext cx="2819400" cy="2057400"/>
          </a:xfrm>
          <a:prstGeom prst="rect">
            <a:avLst/>
          </a:prstGeom>
        </p:spPr>
      </p:pic>
      <p:pic>
        <p:nvPicPr>
          <p:cNvPr id="20" name="Picture 19" descr="Stainless-clad Dowels - Pavement Interactive.jpg">
            <a:extLst>
              <a:ext uri="{FF2B5EF4-FFF2-40B4-BE49-F238E27FC236}">
                <a16:creationId xmlns:a16="http://schemas.microsoft.com/office/drawing/2014/main" id="{F816D6F7-4B0D-1994-90BF-DB6200C952A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16799" y="2371725"/>
            <a:ext cx="2816860" cy="21145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6119A1-FC43-A7AE-EDBD-C14194046026}"/>
              </a:ext>
            </a:extLst>
          </p:cNvPr>
          <p:cNvPicPr/>
          <p:nvPr/>
        </p:nvPicPr>
        <p:blipFill>
          <a:blip r:embed="rId7" cstate="print"/>
          <a:srcRect t="6314" r="2082" b="6925"/>
          <a:stretch>
            <a:fillRect/>
          </a:stretch>
        </p:blipFill>
        <p:spPr bwMode="auto">
          <a:xfrm>
            <a:off x="3695700" y="4357117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MI Dowel 1.jpg">
            <a:extLst>
              <a:ext uri="{FF2B5EF4-FFF2-40B4-BE49-F238E27FC236}">
                <a16:creationId xmlns:a16="http://schemas.microsoft.com/office/drawing/2014/main" id="{5DAC0679-72DB-A656-06BC-F00819B0B3CC}"/>
              </a:ext>
            </a:extLst>
          </p:cNvPr>
          <p:cNvPicPr/>
          <p:nvPr/>
        </p:nvPicPr>
        <p:blipFill>
          <a:blip r:embed="rId8" cstate="print"/>
          <a:srcRect l="22383" t="7990" r="16136" b="29652"/>
          <a:stretch>
            <a:fillRect/>
          </a:stretch>
        </p:blipFill>
        <p:spPr>
          <a:xfrm>
            <a:off x="217977" y="3770758"/>
            <a:ext cx="2108835" cy="28479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8A6E26B-CC90-D82D-D44D-1E5A87699305}"/>
              </a:ext>
            </a:extLst>
          </p:cNvPr>
          <p:cNvSpPr txBox="1"/>
          <p:nvPr/>
        </p:nvSpPr>
        <p:spPr>
          <a:xfrm>
            <a:off x="6311034" y="6553200"/>
            <a:ext cx="2781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Photos provided by Mark Snyder</a:t>
            </a:r>
          </a:p>
        </p:txBody>
      </p:sp>
    </p:spTree>
    <p:extLst>
      <p:ext uri="{BB962C8B-B14F-4D97-AF65-F5344CB8AC3E}">
        <p14:creationId xmlns:p14="http://schemas.microsoft.com/office/powerpoint/2010/main" val="3317394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28750"/>
          </a:xfrm>
        </p:spPr>
        <p:txBody>
          <a:bodyPr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973B5-506C-3B30-A1BC-B08E2F320331}"/>
              </a:ext>
            </a:extLst>
          </p:cNvPr>
          <p:cNvSpPr txBox="1"/>
          <p:nvPr/>
        </p:nvSpPr>
        <p:spPr>
          <a:xfrm>
            <a:off x="4191000" y="39624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85626-A068-0600-779E-CE48203F6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" t="16667" r="2500" b="4445"/>
          <a:stretch/>
        </p:blipFill>
        <p:spPr>
          <a:xfrm>
            <a:off x="228599" y="1524000"/>
            <a:ext cx="11311943" cy="51816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3B3FE4-ABAA-4AB7-652A-AC77A0A1520A}"/>
              </a:ext>
            </a:extLst>
          </p:cNvPr>
          <p:cNvSpPr/>
          <p:nvPr/>
        </p:nvSpPr>
        <p:spPr>
          <a:xfrm>
            <a:off x="3124200" y="3962400"/>
            <a:ext cx="7924800" cy="12954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29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8750"/>
          </a:xfrm>
        </p:spPr>
        <p:txBody>
          <a:bodyPr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C7C26-0AB8-5DD4-9DCF-45531D225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75" t="7586" b="55000"/>
          <a:stretch/>
        </p:blipFill>
        <p:spPr>
          <a:xfrm>
            <a:off x="-82521" y="1600200"/>
            <a:ext cx="1187385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6DFB1-BAF7-8AAE-9962-9FAA82B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Long-life pavements – 50 years or more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8C0F1F-9759-64BC-F18B-A373CA5B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944" y="4485915"/>
            <a:ext cx="2670586" cy="1741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2C9399-A097-E67E-E525-243E10DA6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609" y="1965103"/>
            <a:ext cx="2839991" cy="1563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A31648-B8C3-CE9C-4BD0-31AE583B9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011" y="1837922"/>
            <a:ext cx="3200400" cy="1982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58B5AF-C496-DD60-B864-E2D064A65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3860951"/>
            <a:ext cx="3200400" cy="26147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CDD0D3-CF46-6D90-7375-1B06A8258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6274" y="3553543"/>
            <a:ext cx="2889812" cy="19821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2F6106-F944-E722-31B4-AB0FAC2ED463}"/>
              </a:ext>
            </a:extLst>
          </p:cNvPr>
          <p:cNvSpPr txBox="1"/>
          <p:nvPr/>
        </p:nvSpPr>
        <p:spPr>
          <a:xfrm>
            <a:off x="6560372" y="5911448"/>
            <a:ext cx="6234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Safety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9628EB-820E-3156-26A9-5CFA7A37A5B9}"/>
              </a:ext>
            </a:extLst>
          </p:cNvPr>
          <p:cNvSpPr txBox="1"/>
          <p:nvPr/>
        </p:nvSpPr>
        <p:spPr>
          <a:xfrm>
            <a:off x="6858000" y="1447793"/>
            <a:ext cx="6521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Reduce life cycle costs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9BABA0-689C-075F-E662-B80AE03A77F9}"/>
              </a:ext>
            </a:extLst>
          </p:cNvPr>
          <p:cNvSpPr txBox="1"/>
          <p:nvPr/>
        </p:nvSpPr>
        <p:spPr>
          <a:xfrm>
            <a:off x="1905000" y="3774834"/>
            <a:ext cx="6949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Reduce traffic delays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5A4F35-8B6B-7BFB-F7E0-F5EF2BBBFC86}"/>
              </a:ext>
            </a:extLst>
          </p:cNvPr>
          <p:cNvSpPr txBox="1"/>
          <p:nvPr/>
        </p:nvSpPr>
        <p:spPr>
          <a:xfrm>
            <a:off x="1752600" y="6334780"/>
            <a:ext cx="2670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070363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28750"/>
          </a:xfrm>
        </p:spPr>
        <p:txBody>
          <a:bodyPr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86750E-78FF-8006-B47A-EFFA8E6F4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" t="12222" r="625" b="12222"/>
          <a:stretch/>
        </p:blipFill>
        <p:spPr>
          <a:xfrm>
            <a:off x="76200" y="1428751"/>
            <a:ext cx="12039600" cy="5181600"/>
          </a:xfrm>
          <a:prstGeom prst="rect">
            <a:avLst/>
          </a:prstGeom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BE161C7-29D7-0E59-DBC0-D39E6A6CBE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8154565"/>
              </p:ext>
            </p:extLst>
          </p:nvPr>
        </p:nvGraphicFramePr>
        <p:xfrm>
          <a:off x="228600" y="1676400"/>
          <a:ext cx="6629400" cy="403859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23260">
                  <a:extLst>
                    <a:ext uri="{9D8B030D-6E8A-4147-A177-3AD203B41FA5}">
                      <a16:colId xmlns:a16="http://schemas.microsoft.com/office/drawing/2014/main" val="3018800445"/>
                    </a:ext>
                  </a:extLst>
                </a:gridCol>
                <a:gridCol w="5606140">
                  <a:extLst>
                    <a:ext uri="{9D8B030D-6E8A-4147-A177-3AD203B41FA5}">
                      <a16:colId xmlns:a16="http://schemas.microsoft.com/office/drawing/2014/main" val="1234369042"/>
                    </a:ext>
                  </a:extLst>
                </a:gridCol>
              </a:tblGrid>
              <a:tr h="7932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Erodibility Index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Material Description and Testing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7605776"/>
                  </a:ext>
                </a:extLst>
              </a:tr>
              <a:tr h="10095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arenBoth"/>
                      </a:pPr>
                      <a:r>
                        <a:rPr lang="en-US" sz="1600" dirty="0">
                          <a:effectLst/>
                        </a:rPr>
                        <a:t>Lean concrete (approx. 8% cement)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arenBoth"/>
                      </a:pPr>
                      <a:r>
                        <a:rPr lang="en-US" sz="1600" dirty="0">
                          <a:effectLst/>
                        </a:rPr>
                        <a:t>HMA (6% AC) 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arenBoth"/>
                      </a:pPr>
                      <a:r>
                        <a:rPr lang="en-US" sz="1600" dirty="0">
                          <a:effectLst/>
                        </a:rPr>
                        <a:t>Permeable drainage layer (AC or cement treated)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0665339"/>
                  </a:ext>
                </a:extLst>
              </a:tr>
              <a:tr h="6489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400" dirty="0">
                        <a:solidFill>
                          <a:schemeClr val="accent4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arenBoth"/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Cement treated (5% cement) 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arenBoth"/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Asphalt treated (4% AC)</a:t>
                      </a:r>
                      <a:endParaRPr lang="en-US" sz="2800" dirty="0">
                        <a:solidFill>
                          <a:schemeClr val="accent4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8109979"/>
                  </a:ext>
                </a:extLst>
              </a:tr>
              <a:tr h="7428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arenBoth"/>
                      </a:pPr>
                      <a:r>
                        <a:rPr lang="en-US" sz="1600" dirty="0">
                          <a:effectLst/>
                        </a:rPr>
                        <a:t>Cement treated (3% cement) 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arenBoth"/>
                      </a:pPr>
                      <a:r>
                        <a:rPr lang="en-US" sz="1600" dirty="0">
                          <a:effectLst/>
                        </a:rPr>
                        <a:t>Asphalt treated (3.5% AC)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729218"/>
                  </a:ext>
                </a:extLst>
              </a:tr>
              <a:tr h="4830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Unbound crushed,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densely  graded &amp; high-quality aggregates.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3346457"/>
                  </a:ext>
                </a:extLst>
              </a:tr>
              <a:tr h="3610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Existing Soil (on prepared/compacted subgrade)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8616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323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9F3F-B4B0-CF4C-FE3C-41C305BA2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B911C-934B-3599-2385-A110BC7C1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0E465-F6B5-6A14-9666-B31C6059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428751"/>
            <a:ext cx="12192000" cy="49513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7890F4-F964-4693-72E6-8E0A1DE01507}"/>
              </a:ext>
            </a:extLst>
          </p:cNvPr>
          <p:cNvSpPr/>
          <p:nvPr/>
        </p:nvSpPr>
        <p:spPr>
          <a:xfrm>
            <a:off x="7772400" y="5244041"/>
            <a:ext cx="1752600" cy="9144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E8478-79EE-5A7B-BE0F-49C111A6F9ED}"/>
              </a:ext>
            </a:extLst>
          </p:cNvPr>
          <p:cNvSpPr txBox="1"/>
          <p:nvPr/>
        </p:nvSpPr>
        <p:spPr>
          <a:xfrm>
            <a:off x="8001000" y="5058833"/>
            <a:ext cx="1295400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Default</a:t>
            </a:r>
          </a:p>
        </p:txBody>
      </p:sp>
    </p:spTree>
    <p:extLst>
      <p:ext uri="{BB962C8B-B14F-4D97-AF65-F5344CB8AC3E}">
        <p14:creationId xmlns:p14="http://schemas.microsoft.com/office/powerpoint/2010/main" val="1427253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1EED-0CAD-156F-F159-4AB39B39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A2143-EF88-AA01-1BCD-3A4DED072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C9194-3AE4-2F95-6380-7263289AB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7" b="64095"/>
          <a:stretch/>
        </p:blipFill>
        <p:spPr>
          <a:xfrm>
            <a:off x="304800" y="4800600"/>
            <a:ext cx="11353800" cy="167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D8ED696-99F9-DF9F-BA91-7D83AC3DC3B6}"/>
                  </a:ext>
                </a:extLst>
              </p14:cNvPr>
              <p14:cNvContentPartPr/>
              <p14:nvPr/>
            </p14:nvContentPartPr>
            <p14:xfrm>
              <a:off x="7410452" y="6095118"/>
              <a:ext cx="3690720" cy="163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D8ED696-99F9-DF9F-BA91-7D83AC3DC3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56452" y="5987118"/>
                <a:ext cx="3798360" cy="37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F2DDBF-7317-DCAC-FCC6-8F340E98B92D}"/>
                  </a:ext>
                </a:extLst>
              </p14:cNvPr>
              <p14:cNvContentPartPr/>
              <p14:nvPr/>
            </p14:nvContentPartPr>
            <p14:xfrm>
              <a:off x="4265132" y="6189798"/>
              <a:ext cx="3069000" cy="336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F2DDBF-7317-DCAC-FCC6-8F340E98B9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1132" y="6082158"/>
                <a:ext cx="3176640" cy="55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542AD0C-5CCE-6256-264B-CC3DC6A29312}"/>
                  </a:ext>
                </a:extLst>
              </p14:cNvPr>
              <p14:cNvContentPartPr/>
              <p14:nvPr/>
            </p14:nvContentPartPr>
            <p14:xfrm>
              <a:off x="6317132" y="6244878"/>
              <a:ext cx="543600" cy="114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542AD0C-5CCE-6256-264B-CC3DC6A2931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63132" y="6136878"/>
                <a:ext cx="65124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A85E72-AF21-DB49-FAA5-FBC15921575A}"/>
                  </a:ext>
                </a:extLst>
              </p14:cNvPr>
              <p14:cNvContentPartPr/>
              <p14:nvPr/>
            </p14:nvContentPartPr>
            <p14:xfrm>
              <a:off x="7493972" y="6065238"/>
              <a:ext cx="1436040" cy="12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A85E72-AF21-DB49-FAA5-FBC15921575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40332" y="5957598"/>
                <a:ext cx="154368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A1DB2D4-DA34-FA61-CE47-5B1576939FA6}"/>
                  </a:ext>
                </a:extLst>
              </p14:cNvPr>
              <p14:cNvContentPartPr/>
              <p14:nvPr/>
            </p14:nvContentPartPr>
            <p14:xfrm>
              <a:off x="8887172" y="6322638"/>
              <a:ext cx="29520" cy="11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A1DB2D4-DA34-FA61-CE47-5B1576939F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33172" y="6214998"/>
                <a:ext cx="13716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8CBF52C-023E-75D6-CF6D-689E4E7705C2}"/>
                  </a:ext>
                </a:extLst>
              </p14:cNvPr>
              <p14:cNvContentPartPr/>
              <p14:nvPr/>
            </p14:nvContentPartPr>
            <p14:xfrm>
              <a:off x="7418372" y="6197358"/>
              <a:ext cx="1999080" cy="120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8CBF52C-023E-75D6-CF6D-689E4E7705C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64372" y="6089358"/>
                <a:ext cx="2106720" cy="33624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6DF674E-781D-AD89-07D1-7F48DB6A63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00" y="2059364"/>
            <a:ext cx="11811000" cy="280807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C1BC05C-D715-0D99-9FB5-6E4098DBF2AB}"/>
              </a:ext>
            </a:extLst>
          </p:cNvPr>
          <p:cNvSpPr/>
          <p:nvPr/>
        </p:nvSpPr>
        <p:spPr>
          <a:xfrm>
            <a:off x="6934200" y="3429000"/>
            <a:ext cx="1524000" cy="5334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05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1EED-0CAD-156F-F159-4AB39B39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A2143-EF88-AA01-1BCD-3A4DED072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87EA9-C7A7-D962-61B5-D5244CBC7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06" y="1439480"/>
            <a:ext cx="12236830" cy="427552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3D20A4-2CB0-4026-3153-5872FC75370D}"/>
              </a:ext>
            </a:extLst>
          </p:cNvPr>
          <p:cNvSpPr/>
          <p:nvPr/>
        </p:nvSpPr>
        <p:spPr>
          <a:xfrm>
            <a:off x="1828800" y="1458530"/>
            <a:ext cx="3048000" cy="59887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3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POLL #5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89AAFF-1FAE-F39F-C0CE-B191439BF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1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4CEF2-8DE6-8360-2D0B-96D9643B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E0EA6-FFF0-1AD7-E24B-2EF8869B6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1" y="1401857"/>
            <a:ext cx="10515600" cy="5479515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D1D6-A977-3D59-8003-5A4597EAD7E2}"/>
              </a:ext>
            </a:extLst>
          </p:cNvPr>
          <p:cNvSpPr/>
          <p:nvPr/>
        </p:nvSpPr>
        <p:spPr>
          <a:xfrm>
            <a:off x="1981200" y="3429000"/>
            <a:ext cx="2895600" cy="9144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74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4CEF2-8DE6-8360-2D0B-96D9643B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E0EA6-FFF0-1AD7-E24B-2EF8869B6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1" y="1401857"/>
            <a:ext cx="10515600" cy="5479515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D1D6-A977-3D59-8003-5A4597EAD7E2}"/>
              </a:ext>
            </a:extLst>
          </p:cNvPr>
          <p:cNvSpPr/>
          <p:nvPr/>
        </p:nvSpPr>
        <p:spPr>
          <a:xfrm>
            <a:off x="1981200" y="3429000"/>
            <a:ext cx="2895600" cy="9144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CC9D9-BF8A-B372-358F-1904EAEAF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2" b="64259"/>
          <a:stretch/>
        </p:blipFill>
        <p:spPr>
          <a:xfrm>
            <a:off x="1600199" y="4876800"/>
            <a:ext cx="9601200" cy="13923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D1911DD-170C-5EC9-B909-D54C231F7B31}"/>
                  </a:ext>
                </a:extLst>
              </p14:cNvPr>
              <p14:cNvContentPartPr/>
              <p14:nvPr/>
            </p14:nvContentPartPr>
            <p14:xfrm>
              <a:off x="4952445" y="5534078"/>
              <a:ext cx="5727960" cy="124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D1911DD-170C-5EC9-B909-D54C231F7B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8805" y="5426078"/>
                <a:ext cx="5835600" cy="34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9E7B7F9-1CA2-EB81-55C0-0AC64360EBA9}"/>
                  </a:ext>
                </a:extLst>
              </p14:cNvPr>
              <p14:cNvContentPartPr/>
              <p14:nvPr/>
            </p14:nvContentPartPr>
            <p14:xfrm>
              <a:off x="5876205" y="5357318"/>
              <a:ext cx="4641840" cy="162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9E7B7F9-1CA2-EB81-55C0-0AC64360EB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22205" y="5249557"/>
                <a:ext cx="4749480" cy="377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5F29004-92AA-BF39-F466-4C80E58E63B9}"/>
                  </a:ext>
                </a:extLst>
              </p14:cNvPr>
              <p14:cNvContentPartPr/>
              <p14:nvPr/>
            </p14:nvContentPartPr>
            <p14:xfrm>
              <a:off x="4952445" y="5685998"/>
              <a:ext cx="5777640" cy="130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5F29004-92AA-BF39-F466-4C80E58E63B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98442" y="5577998"/>
                <a:ext cx="5885287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6B0C3D3-B9F4-1386-C8C5-00832026375A}"/>
                  </a:ext>
                </a:extLst>
              </p14:cNvPr>
              <p14:cNvContentPartPr/>
              <p14:nvPr/>
            </p14:nvContentPartPr>
            <p14:xfrm>
              <a:off x="4938405" y="5924318"/>
              <a:ext cx="2509920" cy="44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6B0C3D3-B9F4-1386-C8C5-0083202637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84765" y="5816318"/>
                <a:ext cx="2617560" cy="25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174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4CEF2-8DE6-8360-2D0B-96D9643B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E0EA6-FFF0-1AD7-E24B-2EF8869B6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1" y="1401857"/>
            <a:ext cx="10515600" cy="5479515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D1D6-A977-3D59-8003-5A4597EAD7E2}"/>
              </a:ext>
            </a:extLst>
          </p:cNvPr>
          <p:cNvSpPr/>
          <p:nvPr/>
        </p:nvSpPr>
        <p:spPr>
          <a:xfrm>
            <a:off x="1981200" y="3429000"/>
            <a:ext cx="2895600" cy="9144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CC9D9-BF8A-B372-358F-1904EAEAF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2" b="64259"/>
          <a:stretch/>
        </p:blipFill>
        <p:spPr>
          <a:xfrm>
            <a:off x="1600199" y="4876800"/>
            <a:ext cx="9601200" cy="13923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D1911DD-170C-5EC9-B909-D54C231F7B31}"/>
                  </a:ext>
                </a:extLst>
              </p14:cNvPr>
              <p14:cNvContentPartPr/>
              <p14:nvPr/>
            </p14:nvContentPartPr>
            <p14:xfrm>
              <a:off x="4952445" y="5534078"/>
              <a:ext cx="5727960" cy="124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D1911DD-170C-5EC9-B909-D54C231F7B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8805" y="5426078"/>
                <a:ext cx="5835600" cy="34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9E7B7F9-1CA2-EB81-55C0-0AC64360EBA9}"/>
                  </a:ext>
                </a:extLst>
              </p14:cNvPr>
              <p14:cNvContentPartPr/>
              <p14:nvPr/>
            </p14:nvContentPartPr>
            <p14:xfrm>
              <a:off x="5876205" y="5357318"/>
              <a:ext cx="4641840" cy="162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9E7B7F9-1CA2-EB81-55C0-0AC64360EB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22205" y="5249557"/>
                <a:ext cx="4749480" cy="377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5F29004-92AA-BF39-F466-4C80E58E63B9}"/>
                  </a:ext>
                </a:extLst>
              </p14:cNvPr>
              <p14:cNvContentPartPr/>
              <p14:nvPr/>
            </p14:nvContentPartPr>
            <p14:xfrm>
              <a:off x="4952445" y="5685998"/>
              <a:ext cx="5777640" cy="130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5F29004-92AA-BF39-F466-4C80E58E63B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98442" y="5577998"/>
                <a:ext cx="5885287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6B0C3D3-B9F4-1386-C8C5-00832026375A}"/>
                  </a:ext>
                </a:extLst>
              </p14:cNvPr>
              <p14:cNvContentPartPr/>
              <p14:nvPr/>
            </p14:nvContentPartPr>
            <p14:xfrm>
              <a:off x="4938405" y="5924318"/>
              <a:ext cx="2509920" cy="44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6B0C3D3-B9F4-1386-C8C5-0083202637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84765" y="5816318"/>
                <a:ext cx="2617560" cy="2599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4B9F9A7-2610-B30B-C247-751A63F6D06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625" t="43333" r="49375" b="15000"/>
          <a:stretch/>
        </p:blipFill>
        <p:spPr>
          <a:xfrm>
            <a:off x="4952445" y="1960087"/>
            <a:ext cx="6589281" cy="257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13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1EED-0CAD-156F-F159-4AB39B39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1AA4E2-6A0A-8577-B9DB-E6BF11BD9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02" y="1835679"/>
            <a:ext cx="6861456" cy="45651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CF9B81-BF8E-B209-BAC5-8AE3CF3CAB05}"/>
              </a:ext>
            </a:extLst>
          </p:cNvPr>
          <p:cNvSpPr txBox="1"/>
          <p:nvPr/>
        </p:nvSpPr>
        <p:spPr>
          <a:xfrm>
            <a:off x="5334000" y="5507057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(ARA, 2004)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B87B74-0A4B-08B1-AF55-E412388DD35C}"/>
              </a:ext>
            </a:extLst>
          </p:cNvPr>
          <p:cNvSpPr txBox="1"/>
          <p:nvPr/>
        </p:nvSpPr>
        <p:spPr>
          <a:xfrm>
            <a:off x="7924800" y="4343400"/>
            <a:ext cx="66346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𝐸</a:t>
            </a:r>
            <a:r>
              <a:rPr lang="en-US" baseline="30000" dirty="0"/>
              <a:t>∗</a:t>
            </a:r>
            <a:r>
              <a:rPr lang="en-US" baseline="-25000" dirty="0"/>
              <a:t>𝐻𝑀𝐴(𝑑𝑎𝑚) </a:t>
            </a:r>
            <a:r>
              <a:rPr lang="en-US" dirty="0"/>
              <a:t>= damaged HMA modulus, psi. </a:t>
            </a:r>
          </a:p>
          <a:p>
            <a:r>
              <a:rPr lang="en-US" dirty="0"/>
              <a:t>𝛿  = regression parameter </a:t>
            </a:r>
          </a:p>
          <a:p>
            <a:r>
              <a:rPr lang="en-US" dirty="0"/>
              <a:t>𝐸</a:t>
            </a:r>
            <a:r>
              <a:rPr lang="en-US" baseline="30000" dirty="0"/>
              <a:t>∗</a:t>
            </a:r>
            <a:r>
              <a:rPr lang="en-US" baseline="-25000" dirty="0"/>
              <a:t>𝐻𝑀𝐴</a:t>
            </a:r>
            <a:r>
              <a:rPr lang="en-US" dirty="0"/>
              <a:t> = modulus for the undamaged (new)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aseline="-25000" dirty="0" err="1"/>
              <a:t>AC</a:t>
            </a:r>
            <a:r>
              <a:rPr lang="en-US" dirty="0"/>
              <a:t> is the fatigue damage in the HMA layer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87E314-93CC-4E07-D966-253577B8D643}"/>
              </a:ext>
            </a:extLst>
          </p:cNvPr>
          <p:cNvSpPr txBox="1"/>
          <p:nvPr/>
        </p:nvSpPr>
        <p:spPr>
          <a:xfrm>
            <a:off x="7772400" y="3228349"/>
            <a:ext cx="6635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𝐸*</a:t>
            </a:r>
            <a:r>
              <a:rPr lang="en-US" sz="1600" baseline="-25000" dirty="0"/>
              <a:t>𝐻𝑀𝐴(𝑑𝑎𝑚) </a:t>
            </a:r>
            <a:r>
              <a:rPr lang="en-US" sz="1600" dirty="0"/>
              <a:t> = 10</a:t>
            </a:r>
            <a:r>
              <a:rPr lang="en-US" sz="1600" baseline="30000" dirty="0"/>
              <a:t>𝛿</a:t>
            </a:r>
            <a:r>
              <a:rPr lang="en-US" sz="1600" dirty="0"/>
              <a:t>+𝐸*</a:t>
            </a:r>
            <a:r>
              <a:rPr lang="en-US" sz="1600" baseline="-25000" dirty="0"/>
              <a:t>𝐻𝑀𝐴</a:t>
            </a:r>
            <a:r>
              <a:rPr lang="en-US" sz="1600" dirty="0"/>
              <a:t> −10</a:t>
            </a:r>
            <a:r>
              <a:rPr lang="en-US" sz="1600" baseline="30000" dirty="0"/>
              <a:t>𝛿</a:t>
            </a:r>
            <a:r>
              <a:rPr lang="en-US" sz="1600" dirty="0"/>
              <a:t> </a:t>
            </a:r>
          </a:p>
          <a:p>
            <a:r>
              <a:rPr lang="en-US" sz="1600" dirty="0"/>
              <a:t>	              1+𝑒</a:t>
            </a:r>
            <a:r>
              <a:rPr lang="en-US" sz="1600" baseline="30000" dirty="0"/>
              <a:t>−0.3+5×log (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 err="1"/>
              <a:t>AC</a:t>
            </a:r>
            <a:r>
              <a:rPr lang="en-US" sz="1600" baseline="30000" dirty="0"/>
              <a:t>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DBE8D7-C5E5-D47B-9D4E-06E7EA730800}"/>
              </a:ext>
            </a:extLst>
          </p:cNvPr>
          <p:cNvCxnSpPr/>
          <p:nvPr/>
        </p:nvCxnSpPr>
        <p:spPr>
          <a:xfrm>
            <a:off x="9372600" y="3526124"/>
            <a:ext cx="1676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F1CA904-2146-988E-B864-EA1058410BA2}"/>
              </a:ext>
            </a:extLst>
          </p:cNvPr>
          <p:cNvSpPr txBox="1"/>
          <p:nvPr/>
        </p:nvSpPr>
        <p:spPr>
          <a:xfrm>
            <a:off x="1295400" y="1523139"/>
            <a:ext cx="5000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00"/>
                </a:solidFill>
              </a:rPr>
              <a:t>Typical relationship between % fatigue cracking and damage</a:t>
            </a:r>
          </a:p>
        </p:txBody>
      </p:sp>
    </p:spTree>
    <p:extLst>
      <p:ext uri="{BB962C8B-B14F-4D97-AF65-F5344CB8AC3E}">
        <p14:creationId xmlns:p14="http://schemas.microsoft.com/office/powerpoint/2010/main" val="1087822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1EED-0CAD-156F-F159-4AB39B39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A31D0-D0C1-1364-E3DE-E256333D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71" y="2590800"/>
            <a:ext cx="6525728" cy="396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30EE3A-366F-A599-8B39-45CAF61F6AC3}"/>
              </a:ext>
            </a:extLst>
          </p:cNvPr>
          <p:cNvSpPr txBox="1"/>
          <p:nvPr/>
        </p:nvSpPr>
        <p:spPr>
          <a:xfrm>
            <a:off x="8153400" y="4800600"/>
            <a:ext cx="62359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ΔE* = Reduction factor for HMA modulus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840D9D-9250-F1B8-8370-8A05010E4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3510428"/>
            <a:ext cx="2895600" cy="10282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CB648B-F01B-6E59-3CE5-90EE2DFB1451}"/>
              </a:ext>
            </a:extLst>
          </p:cNvPr>
          <p:cNvSpPr txBox="1"/>
          <p:nvPr/>
        </p:nvSpPr>
        <p:spPr>
          <a:xfrm>
            <a:off x="1981200" y="2084593"/>
            <a:ext cx="4769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00"/>
                </a:solidFill>
              </a:rPr>
              <a:t>Typical relationship between reduction factor and damage</a:t>
            </a:r>
          </a:p>
        </p:txBody>
      </p:sp>
    </p:spTree>
    <p:extLst>
      <p:ext uri="{BB962C8B-B14F-4D97-AF65-F5344CB8AC3E}">
        <p14:creationId xmlns:p14="http://schemas.microsoft.com/office/powerpoint/2010/main" val="73661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81200"/>
            <a:ext cx="10896600" cy="5562600"/>
          </a:xfrm>
          <a:noFill/>
          <a:ln/>
        </p:spPr>
        <p:txBody>
          <a:bodyPr vert="horz" lIns="92075" tIns="46038" rIns="92075" bIns="46038" rtlCol="0">
            <a:normAutofit/>
          </a:bodyPr>
          <a:lstStyle/>
          <a:p>
            <a:pPr marL="0" indent="0">
              <a:buNone/>
            </a:pPr>
            <a:r>
              <a:rPr lang="en-US" dirty="0"/>
              <a:t>Match performance potential for design components (strengthen “weak links”)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76200"/>
            <a:ext cx="8229600" cy="1143000"/>
          </a:xfrm>
          <a:noFill/>
          <a:ln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dirty="0"/>
              <a:t>General LLCP Design Concepts</a:t>
            </a:r>
          </a:p>
        </p:txBody>
      </p:sp>
      <p:pic>
        <p:nvPicPr>
          <p:cNvPr id="4100" name="Picture 4" descr="C:\Users\markbsnyder\AppData\Local\Microsoft\Windows\Temporary Internet Files\Content.IE5\GVGECP3O\MC90032271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810000"/>
            <a:ext cx="3454106" cy="990600"/>
          </a:xfrm>
          <a:prstGeom prst="rect">
            <a:avLst/>
          </a:prstGeom>
          <a:noFill/>
        </p:spPr>
      </p:pic>
      <p:pic>
        <p:nvPicPr>
          <p:cNvPr id="2" name="Picture 4" descr="C:\Users\markbsnyder\AppData\Local\Microsoft\Windows\Temporary Internet Files\Content.IE5\GVGECP3O\MC900322715[1].wmf">
            <a:extLst>
              <a:ext uri="{FF2B5EF4-FFF2-40B4-BE49-F238E27FC236}">
                <a16:creationId xmlns:a16="http://schemas.microsoft.com/office/drawing/2014/main" id="{6430648F-E67A-D72F-5DC9-506CC54D4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838200" y="4038600"/>
            <a:ext cx="3454106" cy="990600"/>
          </a:xfrm>
          <a:prstGeom prst="rect">
            <a:avLst/>
          </a:prstGeom>
          <a:noFill/>
        </p:spPr>
      </p:pic>
      <p:sp>
        <p:nvSpPr>
          <p:cNvPr id="3" name="Lightning Bolt 2">
            <a:extLst>
              <a:ext uri="{FF2B5EF4-FFF2-40B4-BE49-F238E27FC236}">
                <a16:creationId xmlns:a16="http://schemas.microsoft.com/office/drawing/2014/main" id="{2BBA5DEE-1B23-947E-3832-482DBE4B0225}"/>
              </a:ext>
            </a:extLst>
          </p:cNvPr>
          <p:cNvSpPr/>
          <p:nvPr/>
        </p:nvSpPr>
        <p:spPr>
          <a:xfrm>
            <a:off x="4038600" y="3429000"/>
            <a:ext cx="152400" cy="533400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62731975-D5B3-2706-D204-A8292C4BAF67}"/>
              </a:ext>
            </a:extLst>
          </p:cNvPr>
          <p:cNvSpPr/>
          <p:nvPr/>
        </p:nvSpPr>
        <p:spPr>
          <a:xfrm rot="11311485">
            <a:off x="4242393" y="4838700"/>
            <a:ext cx="152400" cy="533400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118BA7F-2429-C1D7-2D20-362E234EEB18}"/>
              </a:ext>
            </a:extLst>
          </p:cNvPr>
          <p:cNvSpPr txBox="1">
            <a:spLocks noChangeArrowheads="1"/>
          </p:cNvSpPr>
          <p:nvPr/>
        </p:nvSpPr>
        <p:spPr>
          <a:xfrm>
            <a:off x="635696" y="4896633"/>
            <a:ext cx="12192000" cy="4482042"/>
          </a:xfrm>
          <a:prstGeom prst="rect">
            <a:avLst/>
          </a:prstGeom>
          <a:noFill/>
          <a:ln/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80000"/>
              <a:buFont typeface="Wingdings" panose="05000000000000000000" pitchFamily="2" charset="2"/>
              <a:buChar char="§"/>
              <a:defRPr sz="32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Franklin Gothic Demi Cond" panose="020B0706030402020204" pitchFamily="34" charset="0"/>
              <a:buChar char="»"/>
              <a:defRPr sz="2800" b="0" i="0" u="none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3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3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Materials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BD14B1-BFD7-747F-9359-0E358A5C7A76}"/>
              </a:ext>
            </a:extLst>
          </p:cNvPr>
          <p:cNvSpPr txBox="1"/>
          <p:nvPr/>
        </p:nvSpPr>
        <p:spPr>
          <a:xfrm>
            <a:off x="2209800" y="3648489"/>
            <a:ext cx="6450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Construction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8725D-DE5F-2C68-F371-7B2131AFF69B}"/>
              </a:ext>
            </a:extLst>
          </p:cNvPr>
          <p:cNvSpPr txBox="1"/>
          <p:nvPr/>
        </p:nvSpPr>
        <p:spPr>
          <a:xfrm>
            <a:off x="5366201" y="4533900"/>
            <a:ext cx="6450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Structural </a:t>
            </a:r>
            <a:endParaRPr lang="en-US" sz="2400" dirty="0"/>
          </a:p>
        </p:txBody>
      </p:sp>
    </p:spTree>
  </p:cSld>
  <p:clrMapOvr>
    <a:masterClrMapping/>
  </p:clrMapOvr>
  <p:transition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4CEF2-8DE6-8360-2D0B-96D9643B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88B778-A5A6-282C-78A0-23606BED5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729CF6-2EC4-75DE-DF5A-B86BC818C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50" t="5000" b="53333"/>
          <a:stretch/>
        </p:blipFill>
        <p:spPr>
          <a:xfrm>
            <a:off x="-9427" y="1587250"/>
            <a:ext cx="11093840" cy="513603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DA39E1-CCD8-3348-6B23-A4846C2C4245}"/>
              </a:ext>
            </a:extLst>
          </p:cNvPr>
          <p:cNvSpPr/>
          <p:nvPr/>
        </p:nvSpPr>
        <p:spPr>
          <a:xfrm>
            <a:off x="6477000" y="2286000"/>
            <a:ext cx="838200" cy="77032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4CEF2-8DE6-8360-2D0B-96D9643B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88B778-A5A6-282C-78A0-23606BED5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729CF6-2EC4-75DE-DF5A-B86BC818C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50" t="5000" b="53333"/>
          <a:stretch/>
        </p:blipFill>
        <p:spPr>
          <a:xfrm>
            <a:off x="-9427" y="1587250"/>
            <a:ext cx="11093840" cy="5136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5E799A-ED8C-B866-6D87-8F7B7D51C2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43333" r="49375" b="15000"/>
          <a:stretch/>
        </p:blipFill>
        <p:spPr>
          <a:xfrm>
            <a:off x="0" y="2868299"/>
            <a:ext cx="6589281" cy="257393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B0D2762-4496-E19F-9F6C-BFEFB5A39ECD}"/>
              </a:ext>
            </a:extLst>
          </p:cNvPr>
          <p:cNvSpPr/>
          <p:nvPr/>
        </p:nvSpPr>
        <p:spPr>
          <a:xfrm>
            <a:off x="6669519" y="391016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B6FBD-66AC-9C77-9A3E-C20F031C0F0A}"/>
              </a:ext>
            </a:extLst>
          </p:cNvPr>
          <p:cNvSpPr txBox="1"/>
          <p:nvPr/>
        </p:nvSpPr>
        <p:spPr>
          <a:xfrm>
            <a:off x="6598708" y="2969244"/>
            <a:ext cx="497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116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1EED-0CAD-156F-F159-4AB39B39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A2143-EF88-AA01-1BCD-3A4DED072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4E14B-4398-AAA0-2251-4A7209AEC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75068"/>
            <a:ext cx="10258898" cy="535304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146926-E0F1-65A6-51A3-2A7FB75D72C3}"/>
              </a:ext>
            </a:extLst>
          </p:cNvPr>
          <p:cNvSpPr/>
          <p:nvPr/>
        </p:nvSpPr>
        <p:spPr>
          <a:xfrm>
            <a:off x="5943600" y="2286000"/>
            <a:ext cx="838200" cy="77032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5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1EED-0CAD-156F-F159-4AB39B39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A2143-EF88-AA01-1BCD-3A4DED072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C807AB-0E90-1577-4B24-BD44DB15E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71" t="8265" b="53333"/>
          <a:stretch/>
        </p:blipFill>
        <p:spPr>
          <a:xfrm>
            <a:off x="106585" y="1524000"/>
            <a:ext cx="11674029" cy="5105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6A0B92-DCE5-6E3C-A8FA-E9DE80C3692B}"/>
              </a:ext>
            </a:extLst>
          </p:cNvPr>
          <p:cNvSpPr/>
          <p:nvPr/>
        </p:nvSpPr>
        <p:spPr>
          <a:xfrm>
            <a:off x="6858000" y="2362200"/>
            <a:ext cx="838200" cy="77032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160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1EED-0CAD-156F-F159-4AB39B39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9" name="Content Placeholder 8" descr="Thumbs up sign outline">
            <a:extLst>
              <a:ext uri="{FF2B5EF4-FFF2-40B4-BE49-F238E27FC236}">
                <a16:creationId xmlns:a16="http://schemas.microsoft.com/office/drawing/2014/main" id="{9FD0CCE6-40B2-7147-D6E0-8D4F9C8A7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398044"/>
            <a:ext cx="914400" cy="914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C807AB-0E90-1577-4B24-BD44DB15E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071" t="8265" b="53333"/>
          <a:stretch/>
        </p:blipFill>
        <p:spPr>
          <a:xfrm>
            <a:off x="106585" y="1442359"/>
            <a:ext cx="11674029" cy="5105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6A0B92-DCE5-6E3C-A8FA-E9DE80C3692B}"/>
              </a:ext>
            </a:extLst>
          </p:cNvPr>
          <p:cNvSpPr/>
          <p:nvPr/>
        </p:nvSpPr>
        <p:spPr>
          <a:xfrm>
            <a:off x="6858000" y="2362200"/>
            <a:ext cx="838200" cy="77032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DAD4E-AEE8-B324-C7C0-3DCEF850AB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25" t="43333" r="49375" b="15000"/>
          <a:stretch/>
        </p:blipFill>
        <p:spPr>
          <a:xfrm>
            <a:off x="411386" y="2799126"/>
            <a:ext cx="6123184" cy="239186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40FC0BE-AB69-AF4D-0D16-C6B6AE718EF6}"/>
              </a:ext>
            </a:extLst>
          </p:cNvPr>
          <p:cNvSpPr/>
          <p:nvPr/>
        </p:nvSpPr>
        <p:spPr>
          <a:xfrm>
            <a:off x="6553199" y="3880761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04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28750"/>
          </a:xfrm>
        </p:spPr>
        <p:txBody>
          <a:bodyPr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C2474A7-8810-F6BC-AF5E-A634D43A9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200"/>
            <a:ext cx="11737642" cy="4724400"/>
          </a:xfrm>
          <a:prstGeom prst="rect">
            <a:avLst/>
          </a:prstGeom>
          <a:noFill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E3E3C4-6AC2-091C-1D73-37D1B90C53A3}"/>
              </a:ext>
            </a:extLst>
          </p:cNvPr>
          <p:cNvSpPr/>
          <p:nvPr/>
        </p:nvSpPr>
        <p:spPr>
          <a:xfrm>
            <a:off x="5791200" y="3220655"/>
            <a:ext cx="838200" cy="77032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745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28750"/>
          </a:xfrm>
        </p:spPr>
        <p:txBody>
          <a:bodyPr anchor="ctr"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C2474A7-8810-F6BC-AF5E-A634D43A9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200"/>
            <a:ext cx="11737642" cy="47244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A0908-B0CB-AEE2-06E0-136F68F4C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905000"/>
            <a:ext cx="5257800" cy="315245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330698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POLL #6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89AAFF-1FAE-F39F-C0CE-B191439BF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52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EA4D-2CDD-8428-5159-D87D34FA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3E1128-6B53-F102-52BD-A199FAC1B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277904"/>
              </p:ext>
            </p:extLst>
          </p:nvPr>
        </p:nvGraphicFramePr>
        <p:xfrm>
          <a:off x="1905000" y="2743200"/>
          <a:ext cx="8127999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28448919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1639149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525436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Pavement ME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Thickness,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cracking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634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09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3058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7B43DAA-B1F7-D610-7558-F9B21C90AE3F}"/>
              </a:ext>
            </a:extLst>
          </p:cNvPr>
          <p:cNvSpPr txBox="1"/>
          <p:nvPr/>
        </p:nvSpPr>
        <p:spPr>
          <a:xfrm>
            <a:off x="4343400" y="57150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Faulting not considered</a:t>
            </a:r>
          </a:p>
        </p:txBody>
      </p:sp>
    </p:spTree>
    <p:extLst>
      <p:ext uri="{BB962C8B-B14F-4D97-AF65-F5344CB8AC3E}">
        <p14:creationId xmlns:p14="http://schemas.microsoft.com/office/powerpoint/2010/main" val="3637071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EA4D-2CDD-8428-5159-D87D34FA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25C235-E173-9E1B-DB50-1E906DC93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Erosion Index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6FCDE45-0BB2-1778-4423-1085F9F72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930822"/>
              </p:ext>
            </p:extLst>
          </p:nvPr>
        </p:nvGraphicFramePr>
        <p:xfrm>
          <a:off x="1600200" y="3276600"/>
          <a:ext cx="812800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28448919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51639149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7215654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5168299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5254368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30818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Pavement ME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Thickness,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Erosion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Dowel Dia.,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Slabs cracked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Faulting,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634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0.25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305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81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994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08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 vert="horz" lIns="92075" tIns="46038" rIns="92075" bIns="46038" rtlCol="0"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Address each potential failure mechanism in design and/or construction specifications</a:t>
            </a:r>
          </a:p>
          <a:p>
            <a:r>
              <a:rPr lang="en-US" dirty="0">
                <a:solidFill>
                  <a:srgbClr val="0070C0"/>
                </a:solidFill>
              </a:rPr>
              <a:t>Materials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Concrete (mix proportions, air void system, permeability, aggregate durability, etc.)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Steel (corrosion protection)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Foundation (drainage, erosion-resistance, etc.)</a:t>
            </a:r>
          </a:p>
          <a:p>
            <a:r>
              <a:rPr lang="en-US" dirty="0">
                <a:solidFill>
                  <a:srgbClr val="C00000"/>
                </a:solidFill>
              </a:rPr>
              <a:t>Construction (compaction, curing techniques/materials and timing, sawing, surface texture design/construction, dowel alignment, etc.)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Structural (layer materials and thicknesses, panel dimensions, dowel size and spacing, etc.)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dirty="0"/>
              <a:t>General LLCP Design Concepts</a:t>
            </a:r>
          </a:p>
        </p:txBody>
      </p:sp>
      <p:pic>
        <p:nvPicPr>
          <p:cNvPr id="2" name="Picture 4" descr="C:\Users\markbsnyder\AppData\Local\Microsoft\Windows\Temporary Internet Files\Content.IE5\GVGECP3O\MC900322715[1].wmf">
            <a:extLst>
              <a:ext uri="{FF2B5EF4-FFF2-40B4-BE49-F238E27FC236}">
                <a16:creationId xmlns:a16="http://schemas.microsoft.com/office/drawing/2014/main" id="{61116325-70DD-CBD4-0014-C40006DC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162800" y="3733800"/>
            <a:ext cx="1371600" cy="393360"/>
          </a:xfrm>
          <a:prstGeom prst="rect">
            <a:avLst/>
          </a:prstGeom>
          <a:noFill/>
        </p:spPr>
      </p:pic>
      <p:pic>
        <p:nvPicPr>
          <p:cNvPr id="3" name="Picture 4" descr="C:\Users\markbsnyder\AppData\Local\Microsoft\Windows\Temporary Internet Files\Content.IE5\GVGECP3O\MC900322715[1].wmf">
            <a:extLst>
              <a:ext uri="{FF2B5EF4-FFF2-40B4-BE49-F238E27FC236}">
                <a16:creationId xmlns:a16="http://schemas.microsoft.com/office/drawing/2014/main" id="{73B30FB3-8B5C-CD7F-0F1C-7F7B2905D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209800" y="2590800"/>
            <a:ext cx="1371600" cy="393360"/>
          </a:xfrm>
          <a:prstGeom prst="rect">
            <a:avLst/>
          </a:prstGeom>
          <a:noFill/>
        </p:spPr>
      </p:pic>
      <p:pic>
        <p:nvPicPr>
          <p:cNvPr id="4" name="Picture 4" descr="C:\Users\markbsnyder\AppData\Local\Microsoft\Windows\Temporary Internet Files\Content.IE5\GVGECP3O\MC900322715[1].wmf">
            <a:extLst>
              <a:ext uri="{FF2B5EF4-FFF2-40B4-BE49-F238E27FC236}">
                <a16:creationId xmlns:a16="http://schemas.microsoft.com/office/drawing/2014/main" id="{01B9EE3C-B3B2-0157-2749-CBE9DB061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276600" y="5486400"/>
            <a:ext cx="1371600" cy="39336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EA4D-2CDD-8428-5159-D87D34FA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3E1128-6B53-F102-52BD-A199FAC1B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332963"/>
              </p:ext>
            </p:extLst>
          </p:nvPr>
        </p:nvGraphicFramePr>
        <p:xfrm>
          <a:off x="1524000" y="2819400"/>
          <a:ext cx="812800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28448919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51639149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7215654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5168299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5254368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30818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Pavement ME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Thickness,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Erosion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Dowel Dia.,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Slabs cracked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Faulting,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634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061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348095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25C235-E173-9E1B-DB50-1E906DC93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Dowel Diameter</a:t>
            </a:r>
          </a:p>
        </p:txBody>
      </p:sp>
    </p:spTree>
    <p:extLst>
      <p:ext uri="{BB962C8B-B14F-4D97-AF65-F5344CB8AC3E}">
        <p14:creationId xmlns:p14="http://schemas.microsoft.com/office/powerpoint/2010/main" val="2485259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EA4D-2CDD-8428-5159-D87D34FA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3E1128-6B53-F102-52BD-A199FAC1B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371810"/>
              </p:ext>
            </p:extLst>
          </p:nvPr>
        </p:nvGraphicFramePr>
        <p:xfrm>
          <a:off x="1524000" y="2819400"/>
          <a:ext cx="812800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28448919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51639149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7215654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5168299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5254368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30818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Pavement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Thickness,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Erosion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Dowel Dia.,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Slabs cracked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Faulting,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634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Overlay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061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348095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25C235-E173-9E1B-DB50-1E906DC93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pavement vs Overlay</a:t>
            </a:r>
          </a:p>
        </p:txBody>
      </p:sp>
    </p:spTree>
    <p:extLst>
      <p:ext uri="{BB962C8B-B14F-4D97-AF65-F5344CB8AC3E}">
        <p14:creationId xmlns:p14="http://schemas.microsoft.com/office/powerpoint/2010/main" val="3174432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EEC52-6533-409C-B935-A1E419A8A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13960"/>
            <a:ext cx="11963400" cy="5015440"/>
          </a:xfrm>
        </p:spPr>
        <p:txBody>
          <a:bodyPr>
            <a:normAutofit/>
          </a:bodyPr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004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 vert="horz" lIns="92075" tIns="46038" rIns="92075" bIns="46038" rtlCol="0"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Address each potential failure mechanism in design and/or construction specifications</a:t>
            </a:r>
          </a:p>
          <a:p>
            <a:r>
              <a:rPr lang="en-US" dirty="0">
                <a:solidFill>
                  <a:srgbClr val="0070C0"/>
                </a:solidFill>
              </a:rPr>
              <a:t>Materials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Concrete (mix proportions, air void system, permeability, aggregate durability, etc.)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Steel (corrosion protection)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Foundation (drainage, erosion-resistance, etc.)</a:t>
            </a:r>
          </a:p>
          <a:p>
            <a:r>
              <a:rPr lang="en-US" dirty="0">
                <a:solidFill>
                  <a:srgbClr val="C00000"/>
                </a:solidFill>
              </a:rPr>
              <a:t>Construction (compaction, curing techniques/materials and timing, sawing, surface texture design/construction, dowel alignment, etc.)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Structural (layer materials and thicknesses, panel dimensions, dowel size and spacing, etc.)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dirty="0"/>
              <a:t>General LLCP Design Concepts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941BC-65DF-6D65-4D3F-25E720879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124200"/>
            <a:ext cx="6000791" cy="1666888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423184250"/>
      </p:ext>
    </p:extLst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536-87DB-4461-8766-4716655C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8750"/>
          </a:xfrm>
        </p:spPr>
        <p:txBody>
          <a:bodyPr>
            <a:normAutofit/>
          </a:bodyPr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EEC52-6533-409C-B935-A1E419A8A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13960"/>
            <a:ext cx="12039600" cy="4939240"/>
          </a:xfrm>
        </p:spPr>
        <p:txBody>
          <a:bodyPr>
            <a:normAutofit/>
          </a:bodyPr>
          <a:lstStyle/>
          <a:p>
            <a:r>
              <a:rPr lang="en-US" dirty="0"/>
              <a:t>Design life – 50 years</a:t>
            </a:r>
          </a:p>
          <a:p>
            <a:r>
              <a:rPr lang="en-US" dirty="0"/>
              <a:t>Design options</a:t>
            </a:r>
          </a:p>
          <a:p>
            <a:pPr lvl="1"/>
            <a:r>
              <a:rPr lang="en-US" dirty="0"/>
              <a:t>JPCP overlay</a:t>
            </a:r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A54F51-5CB4-9206-F6F9-8DCFFC21B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1905000"/>
            <a:ext cx="695908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53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POLL #4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89AAFF-1FAE-F39F-C0CE-B191439BF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23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B85E8-C53C-22FA-B71E-E4652AD0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Pavement Renewal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4DE06-C1A9-B39E-64E8-A4808A3A2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333333"/>
                </a:solidFill>
                <a:latin typeface="Helvetica Neue"/>
              </a:rPr>
              <a:t>MOP Table 12-12. Guidance on How to Select the Appropriate Design Features for Rehabilitated JPCP Design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10FAD-6B4D-2F66-B2F3-16188B932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646229"/>
            <a:ext cx="9640934" cy="38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704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314576&quot;&gt;&lt;object type=&quot;3&quot; unique_id=&quot;1314577&quot;&gt;&lt;property id=&quot;20148&quot; value=&quot;5&quot;/&gt;&lt;property id=&quot;20300&quot; value=&quot;Slide 1 - &amp;quot;   Utah League of Cities and Towns Road School April 26, 2017&amp;quot;&quot;/&gt;&lt;property id=&quot;20307&quot; value=&quot;256&quot;/&gt;&lt;/object&gt;&lt;object type=&quot;3&quot; unique_id=&quot;1318836&quot;&gt;&lt;property id=&quot;20148&quot; value=&quot;5&quot;/&gt;&lt;property id=&quot;20300&quot; value=&quot;Slide 35 - &amp;quot;Thank you!&amp;quot;&quot;/&gt;&lt;property id=&quot;20307&quot; value=&quot;287&quot;/&gt;&lt;/object&gt;&lt;object type=&quot;3&quot; unique_id=&quot;1318899&quot;&gt;&lt;property id=&quot;20148&quot; value=&quot;5&quot;/&gt;&lt;property id=&quot;20300&quot; value=&quot;Slide 2 - &amp;quot;Presentation Outline&amp;quot;&quot;/&gt;&lt;property id=&quot;20307&quot; value=&quot;313&quot;/&gt;&lt;/object&gt;&lt;object type=&quot;3&quot; unique_id=&quot;1318900&quot;&gt;&lt;property id=&quot;20148&quot; value=&quot;5&quot;/&gt;&lt;property id=&quot;20300&quot; value=&quot;Slide 4 - &amp;quot;What is Automated Data Collection?&amp;quot;&quot;/&gt;&lt;property id=&quot;20307&quot; value=&quot;314&quot;/&gt;&lt;/object&gt;&lt;object type=&quot;3&quot; unique_id=&quot;1318901&quot;&gt;&lt;property id=&quot;20148&quot; value=&quot;5&quot;/&gt;&lt;property id=&quot;20300&quot; value=&quot;Slide 5 - &amp;quot;Capabilities&amp;quot;&quot;/&gt;&lt;property id=&quot;20307&quot; value=&quot;317&quot;/&gt;&lt;/object&gt;&lt;object type=&quot;3&quot; unique_id=&quot;1318902&quot;&gt;&lt;property id=&quot;20148&quot; value=&quot;5&quot;/&gt;&lt;property id=&quot;20300&quot; value=&quot;Slide 6 - &amp;quot;Leading Technology Used for Distress&amp;quot;&quot;/&gt;&lt;property id=&quot;20307&quot; value=&quot;320&quot;/&gt;&lt;/object&gt;&lt;object type=&quot;3&quot; unique_id=&quot;1318903&quot;&gt;&lt;property id=&quot;20148&quot; value=&quot;5&quot;/&gt;&lt;property id=&quot;20300&quot; value=&quot;Slide 7 - &amp;quot;Distress Data Reduction&amp;amp;#x09;&amp;quot;&quot;/&gt;&lt;property id=&quot;20307&quot; value=&quot;318&quot;/&gt;&lt;/object&gt;&lt;object type=&quot;3&quot; unique_id=&quot;1318904&quot;&gt;&lt;property id=&quot;20148&quot; value=&quot;5&quot;/&gt;&lt;property id=&quot;20300&quot; value=&quot;Slide 8 - &amp;quot;Example Images&amp;quot;&quot;/&gt;&lt;property id=&quot;20307&quot; value=&quot;319&quot;/&gt;&lt;/object&gt;&lt;object type=&quot;3&quot; unique_id=&quot;1318905&quot;&gt;&lt;property id=&quot;20148&quot; value=&quot;5&quot;/&gt;&lt;property id=&quot;20300&quot; value=&quot;Slide 9 - &amp;quot;Challenges You Don’t See But Should be Aware of….&amp;quot;&quot;/&gt;&lt;property id=&quot;20307&quot; value=&quot;344&quot;/&gt;&lt;/object&gt;&lt;object type=&quot;3&quot; unique_id=&quot;1318906&quot;&gt;&lt;property id=&quot;20148&quot; value=&quot;5&quot;/&gt;&lt;property id=&quot;20300&quot; value=&quot;Slide 10 - &amp;quot;Why Do Automated Data Collection?&amp;quot;&quot;/&gt;&lt;property id=&quot;20307&quot; value=&quot;315&quot;/&gt;&lt;/object&gt;&lt;object type=&quot;3&quot; unique_id=&quot;1318907&quot;&gt;&lt;property id=&quot;20148&quot; value=&quot;5&quot;/&gt;&lt;property id=&quot;20300&quot; value=&quot;Slide 11 - &amp;quot;Cost/Benefit Considerations&amp;quot;&quot;/&gt;&lt;property id=&quot;20307&quot; value=&quot;316&quot;/&gt;&lt;/object&gt;&lt;object type=&quot;3&quot; unique_id=&quot;1318908&quot;&gt;&lt;property id=&quot;20148&quot; value=&quot;5&quot;/&gt;&lt;property id=&quot;20300&quot; value=&quot;Slide 12 - &amp;quot;Closing Thoughts on Automated Data Collection&amp;quot;&quot;/&gt;&lt;property id=&quot;20307&quot; value=&quot;321&quot;/&gt;&lt;/object&gt;&lt;object type=&quot;3&quot; unique_id=&quot;1318910&quot;&gt;&lt;property id=&quot;20148&quot; value=&quot;5&quot;/&gt;&lt;property id=&quot;20300&quot; value=&quot;Slide 14 - &amp;quot;AC Pavement Distress Types&amp;quot;&quot;/&gt;&lt;property id=&quot;20307&quot; value=&quot;323&quot;/&gt;&lt;/object&gt;&lt;object type=&quot;3&quot; unique_id=&quot;1318911&quot;&gt;&lt;property id=&quot;20148&quot; value=&quot;5&quot;/&gt;&lt;property id=&quot;20300&quot; value=&quot;Slide 15 - &amp;quot;Name That Distress!&amp;quot;&quot;/&gt;&lt;property id=&quot;20307&quot; value=&quot;324&quot;/&gt;&lt;/object&gt;&lt;object type=&quot;3&quot; unique_id=&quot;1318912&quot;&gt;&lt;property id=&quot;20148&quot; value=&quot;5&quot;/&gt;&lt;property id=&quot;20300&quot; value=&quot;Slide 16 - &amp;quot;Rutting Mechanism&amp;quot;&quot;/&gt;&lt;property id=&quot;20307&quot; value=&quot;325&quot;/&gt;&lt;/object&gt;&lt;object type=&quot;3&quot; unique_id=&quot;1318913&quot;&gt;&lt;property id=&quot;20148&quot; value=&quot;5&quot;/&gt;&lt;property id=&quot;20300&quot; value=&quot;Slide 17 - &amp;quot;Rutting in Top Lift&amp;quot;&quot;/&gt;&lt;property id=&quot;20307&quot; value=&quot;326&quot;/&gt;&lt;/object&gt;&lt;object type=&quot;3&quot; unique_id=&quot;1318914&quot;&gt;&lt;property id=&quot;20148&quot; value=&quot;5&quot;/&gt;&lt;property id=&quot;20300&quot; value=&quot;Slide 18 - &amp;quot;Candidate Treatments&amp;quot;&quot;/&gt;&lt;property id=&quot;20307&quot; value=&quot;327&quot;/&gt;&lt;/object&gt;&lt;object type=&quot;3&quot; unique_id=&quot;1318915&quot;&gt;&lt;property id=&quot;20148&quot; value=&quot;5&quot;/&gt;&lt;property id=&quot;20300&quot; value=&quot;Slide 19 - &amp;quot;Name That Distress!&amp;quot;&quot;/&gt;&lt;property id=&quot;20307&quot; value=&quot;328&quot;/&gt;&lt;/object&gt;&lt;object type=&quot;3&quot; unique_id=&quot;1318916&quot;&gt;&lt;property id=&quot;20148&quot; value=&quot;5&quot;/&gt;&lt;property id=&quot;20300&quot; value=&quot;Slide 20 - &amp;quot;Fatigue Cracking Mechanism&amp;quot;&quot;/&gt;&lt;property id=&quot;20307&quot; value=&quot;329&quot;/&gt;&lt;/object&gt;&lt;object type=&quot;3&quot; unique_id=&quot;1318917&quot;&gt;&lt;property id=&quot;20148&quot; value=&quot;5&quot;/&gt;&lt;property id=&quot;20300&quot; value=&quot;Slide 21 - &amp;quot;Fatigue Crack Progression&amp;quot;&quot;/&gt;&lt;property id=&quot;20307&quot; value=&quot;330&quot;/&gt;&lt;/object&gt;&lt;object type=&quot;3&quot; unique_id=&quot;1318918&quot;&gt;&lt;property id=&quot;20148&quot; value=&quot;5&quot;/&gt;&lt;property id=&quot;20300&quot; value=&quot;Slide 22 - &amp;quot;Candidate Treatments&amp;quot;&quot;/&gt;&lt;property id=&quot;20307&quot; value=&quot;331&quot;/&gt;&lt;/object&gt;&lt;object type=&quot;3&quot; unique_id=&quot;1318919&quot;&gt;&lt;property id=&quot;20148&quot; value=&quot;5&quot;/&gt;&lt;property id=&quot;20300&quot; value=&quot;Slide 23 - &amp;quot;Name That Distress!&amp;quot;&quot;/&gt;&lt;property id=&quot;20307&quot; value=&quot;332&quot;/&gt;&lt;/object&gt;&lt;object type=&quot;3&quot; unique_id=&quot;1318920&quot;&gt;&lt;property id=&quot;20148&quot; value=&quot;5&quot;/&gt;&lt;property id=&quot;20300&quot; value=&quot;Slide 24 - &amp;quot;Thermal Cracking Mechanism&amp;quot;&quot;/&gt;&lt;property id=&quot;20307&quot; value=&quot;333&quot;/&gt;&lt;/object&gt;&lt;object type=&quot;3&quot; unique_id=&quot;1318921&quot;&gt;&lt;property id=&quot;20148&quot; value=&quot;5&quot;/&gt;&lt;property id=&quot;20300&quot; value=&quot;Slide 25 - &amp;quot;Candidate Treatments&amp;quot;&quot;/&gt;&lt;property id=&quot;20307&quot; value=&quot;334&quot;/&gt;&lt;/object&gt;&lt;object type=&quot;3&quot; unique_id=&quot;1318922&quot;&gt;&lt;property id=&quot;20148&quot; value=&quot;5&quot;/&gt;&lt;property id=&quot;20300&quot; value=&quot;Slide 26 - &amp;quot;Name That Distress!&amp;quot;&quot;/&gt;&lt;property id=&quot;20307&quot; value=&quot;335&quot;/&gt;&lt;/object&gt;&lt;object type=&quot;3&quot; unique_id=&quot;1318923&quot;&gt;&lt;property id=&quot;20148&quot; value=&quot;5&quot;/&gt;&lt;property id=&quot;20300&quot; value=&quot;Slide 27 - &amp;quot;Candidate Treatments&amp;quot;&quot;/&gt;&lt;property id=&quot;20307&quot; value=&quot;336&quot;/&gt;&lt;/object&gt;&lt;object type=&quot;3&quot; unique_id=&quot;1318924&quot;&gt;&lt;property id=&quot;20148&quot; value=&quot;5&quot;/&gt;&lt;property id=&quot;20300&quot; value=&quot;Slide 28 - &amp;quot;Name That Distress!&amp;quot;&quot;/&gt;&lt;property id=&quot;20307&quot; value=&quot;337&quot;/&gt;&lt;/object&gt;&lt;object type=&quot;3&quot; unique_id=&quot;1318925&quot;&gt;&lt;property id=&quot;20148&quot; value=&quot;5&quot;/&gt;&lt;property id=&quot;20300&quot; value=&quot;Slide 29 - &amp;quot;Reflection Cracking Mechanism&amp;quot;&quot;/&gt;&lt;property id=&quot;20307&quot; value=&quot;338&quot;/&gt;&lt;/object&gt;&lt;object type=&quot;3&quot; unique_id=&quot;1318926&quot;&gt;&lt;property id=&quot;20148&quot; value=&quot;5&quot;/&gt;&lt;property id=&quot;20300&quot; value=&quot;Slide 30 - &amp;quot;Candidate Treatments&amp;quot;&quot;/&gt;&lt;property id=&quot;20307&quot; value=&quot;339&quot;/&gt;&lt;/object&gt;&lt;object type=&quot;3&quot; unique_id=&quot;1318927&quot;&gt;&lt;property id=&quot;20148&quot; value=&quot;5&quot;/&gt;&lt;property id=&quot;20300&quot; value=&quot;Slide 31 - &amp;quot;Name That Distress!&amp;quot;&quot;/&gt;&lt;property id=&quot;20307&quot; value=&quot;340&quot;/&gt;&lt;/object&gt;&lt;object type=&quot;3&quot; unique_id=&quot;1318928&quot;&gt;&lt;property id=&quot;20148&quot; value=&quot;5&quot;/&gt;&lt;property id=&quot;20300&quot; value=&quot;Slide 32 - &amp;quot;Stripping Mechanism&amp;quot;&quot;/&gt;&lt;property id=&quot;20307&quot; value=&quot;341&quot;/&gt;&lt;/object&gt;&lt;object type=&quot;3&quot; unique_id=&quot;1318929&quot;&gt;&lt;property id=&quot;20148&quot; value=&quot;5&quot;/&gt;&lt;property id=&quot;20300&quot; value=&quot;Slide 33 - &amp;quot;Candidate Treatments&amp;quot;&quot;/&gt;&lt;property id=&quot;20307&quot; value=&quot;342&quot;/&gt;&lt;/object&gt;&lt;object type=&quot;3&quot; unique_id=&quot;1318930&quot;&gt;&lt;property id=&quot;20148&quot; value=&quot;5&quot;/&gt;&lt;property id=&quot;20300&quot; value=&quot;Slide 34 - &amp;quot;Main Take-away&amp;quot;&quot;/&gt;&lt;property id=&quot;20307&quot; value=&quot;343&quot;/&gt;&lt;/object&gt;&lt;object type=&quot;3&quot; unique_id=&quot;1319163&quot;&gt;&lt;property id=&quot;20148&quot; value=&quot;5&quot;/&gt;&lt;property id=&quot;20300&quot; value=&quot;Slide 3 - &amp;quot;AUTOMATED DATA COLLECTION&amp;quot;&quot;/&gt;&lt;property id=&quot;20307&quot; value=&quot;346&quot;/&gt;&lt;/object&gt;&lt;object type=&quot;3&quot; unique_id=&quot;1319164&quot;&gt;&lt;property id=&quot;20148&quot; value=&quot;5&quot;/&gt;&lt;property id=&quot;20300&quot; value=&quot;Slide 13 - &amp;quot;CAUSES OF PAVEMENT DISTRESS&amp;quot;&quot;/&gt;&lt;property id=&quot;20307&quot; value=&quot;347&quot;/&gt;&lt;/object&gt;&lt;/object&gt;&lt;object type=&quot;8&quot; unique_id=&quot;13146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APTech PPT Template Color Theme">
      <a:dk1>
        <a:srgbClr val="142129"/>
      </a:dk1>
      <a:lt1>
        <a:sysClr val="window" lastClr="FFFFFF"/>
      </a:lt1>
      <a:dk2>
        <a:srgbClr val="435561"/>
      </a:dk2>
      <a:lt2>
        <a:srgbClr val="E7E6E6"/>
      </a:lt2>
      <a:accent1>
        <a:srgbClr val="7AC043"/>
      </a:accent1>
      <a:accent2>
        <a:srgbClr val="097039"/>
      </a:accent2>
      <a:accent3>
        <a:srgbClr val="25B34B"/>
      </a:accent3>
      <a:accent4>
        <a:srgbClr val="01253C"/>
      </a:accent4>
      <a:accent5>
        <a:srgbClr val="194E70"/>
      </a:accent5>
      <a:accent6>
        <a:srgbClr val="94A2AD"/>
      </a:accent6>
      <a:hlink>
        <a:srgbClr val="7AC043"/>
      </a:hlink>
      <a:folHlink>
        <a:srgbClr val="ADD68A"/>
      </a:folHlink>
    </a:clrScheme>
    <a:fontScheme name="APTech PPT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C2B0169-239F-4FBA-B6E2-EE069FFF840F}" vid="{1206501E-091C-449E-99C3-924E62780B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714C4727D0BA45956DCC749A49AAFB" ma:contentTypeVersion="7" ma:contentTypeDescription="Create a new document." ma:contentTypeScope="" ma:versionID="3fee9e5bc62cd5fe819343672aa4aa50">
  <xsd:schema xmlns:xsd="http://www.w3.org/2001/XMLSchema" xmlns:xs="http://www.w3.org/2001/XMLSchema" xmlns:p="http://schemas.microsoft.com/office/2006/metadata/properties" xmlns:ns3="9d00637b-a5c6-445b-99eb-c7089bd52904" xmlns:ns4="095ae53b-84ae-456c-8ab8-f5597e7d46b4" targetNamespace="http://schemas.microsoft.com/office/2006/metadata/properties" ma:root="true" ma:fieldsID="6ea20cca4cf724ffd1b5875ce722f154" ns3:_="" ns4:_="">
    <xsd:import namespace="9d00637b-a5c6-445b-99eb-c7089bd52904"/>
    <xsd:import namespace="095ae53b-84ae-456c-8ab8-f5597e7d46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0637b-a5c6-445b-99eb-c7089bd52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ae53b-84ae-456c-8ab8-f5597e7d46b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B435E4-5343-4638-80C3-B72365A6AC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C14591-B0B5-4106-A1A0-6BC9AA2810AC}">
  <ds:schemaRefs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095ae53b-84ae-456c-8ab8-f5597e7d46b4"/>
    <ds:schemaRef ds:uri="9d00637b-a5c6-445b-99eb-c7089bd5290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4D89A2F-33E3-48C2-8E56-EED8E3E028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0637b-a5c6-445b-99eb-c7089bd52904"/>
    <ds:schemaRef ds:uri="095ae53b-84ae-456c-8ab8-f5597e7d46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11200</TotalTime>
  <Words>1649</Words>
  <Application>Microsoft Office PowerPoint</Application>
  <PresentationFormat>Widescreen</PresentationFormat>
  <Paragraphs>291</Paragraphs>
  <Slides>52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Franklin Gothic Demi Cond</vt:lpstr>
      <vt:lpstr>Franklin Gothic Medium</vt:lpstr>
      <vt:lpstr>Helvetica Neue</vt:lpstr>
      <vt:lpstr>Times New Roman</vt:lpstr>
      <vt:lpstr>Wingdings</vt:lpstr>
      <vt:lpstr>Office Theme</vt:lpstr>
      <vt:lpstr>Concrete Pavement Renewal Design</vt:lpstr>
      <vt:lpstr>U.S. Definition of Long-Life Concrete PCC Pavements</vt:lpstr>
      <vt:lpstr>Long-life pavements – 50 years or more</vt:lpstr>
      <vt:lpstr>General LLCP Design Concepts</vt:lpstr>
      <vt:lpstr>General LLCP Design Concepts</vt:lpstr>
      <vt:lpstr>General LLCP Design Concepts</vt:lpstr>
      <vt:lpstr>Concrete Pavement Renewal Design</vt:lpstr>
      <vt:lpstr>QUICK POLL #4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General LLCP Design Concepts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QUICK POLL #5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Concrete Pavement Renewal Design</vt:lpstr>
      <vt:lpstr>QUICK POLL #6</vt:lpstr>
      <vt:lpstr>Concrete Pavement Renewal Design</vt:lpstr>
      <vt:lpstr>Concrete Pavement Renewal Design</vt:lpstr>
      <vt:lpstr>Concrete Pavement Renewal Design</vt:lpstr>
      <vt:lpstr>Concrete Pavement Renewal Design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Prashant Ram</dc:creator>
  <cp:lastModifiedBy>Vandenbossche, Julie Marie</cp:lastModifiedBy>
  <cp:revision>217</cp:revision>
  <cp:lastPrinted>2023-03-29T15:38:14Z</cp:lastPrinted>
  <dcterms:created xsi:type="dcterms:W3CDTF">2019-04-18T20:40:50Z</dcterms:created>
  <dcterms:modified xsi:type="dcterms:W3CDTF">2023-11-16T19:55:48Z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0x01010075714C4727D0BA45956DCC749A49AAFB</vt:lpwstr>
  </property>
</Properties>
</file>