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4" r:id="rId1"/>
  </p:sldMasterIdLst>
  <p:notesMasterIdLst>
    <p:notesMasterId r:id="rId28"/>
  </p:notesMasterIdLst>
  <p:handoutMasterIdLst>
    <p:handoutMasterId r:id="rId29"/>
  </p:handoutMasterIdLst>
  <p:sldIdLst>
    <p:sldId id="343" r:id="rId2"/>
    <p:sldId id="459" r:id="rId3"/>
    <p:sldId id="460" r:id="rId4"/>
    <p:sldId id="477" r:id="rId5"/>
    <p:sldId id="476" r:id="rId6"/>
    <p:sldId id="471" r:id="rId7"/>
    <p:sldId id="461" r:id="rId8"/>
    <p:sldId id="462" r:id="rId9"/>
    <p:sldId id="463" r:id="rId10"/>
    <p:sldId id="464" r:id="rId11"/>
    <p:sldId id="454" r:id="rId12"/>
    <p:sldId id="511" r:id="rId13"/>
    <p:sldId id="474" r:id="rId14"/>
    <p:sldId id="475" r:id="rId15"/>
    <p:sldId id="505" r:id="rId16"/>
    <p:sldId id="480" r:id="rId17"/>
    <p:sldId id="487" r:id="rId18"/>
    <p:sldId id="506" r:id="rId19"/>
    <p:sldId id="490" r:id="rId20"/>
    <p:sldId id="507" r:id="rId21"/>
    <p:sldId id="508" r:id="rId22"/>
    <p:sldId id="512" r:id="rId23"/>
    <p:sldId id="455" r:id="rId24"/>
    <p:sldId id="484" r:id="rId25"/>
    <p:sldId id="509" r:id="rId26"/>
    <p:sldId id="427" r:id="rId27"/>
  </p:sldIdLst>
  <p:sldSz cx="12192000" cy="6858000"/>
  <p:notesSz cx="7010400" cy="9296400"/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1E1594-FFE6-8A13-025A-C7798BC055A6}" name="Linda Pierce" initials="LP" userId="S::LPierce@ncenet.com::60b40fa2-3c03-4c14-b8b8-d5a4df74a44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Duncan" initials="" lastIdx="4" clrIdx="0"/>
  <p:cmAuthor id="1" name="Nancy Laffey" initials="" lastIdx="2" clrIdx="1"/>
  <p:cmAuthor id="2" name="Nancy Laffey" initials="NL" lastIdx="43" clrIdx="2">
    <p:extLst>
      <p:ext uri="{19B8F6BF-5375-455C-9EA6-DF929625EA0E}">
        <p15:presenceInfo xmlns:p15="http://schemas.microsoft.com/office/powerpoint/2012/main" userId="S-1-5-21-220523388-1214440339-839522115-8621" providerId="AD"/>
      </p:ext>
    </p:extLst>
  </p:cmAuthor>
  <p:cmAuthor id="3" name="Mark Gardner" initials="MG" lastIdx="1" clrIdx="3">
    <p:extLst>
      <p:ext uri="{19B8F6BF-5375-455C-9EA6-DF929625EA0E}">
        <p15:presenceInfo xmlns:p15="http://schemas.microsoft.com/office/powerpoint/2012/main" userId="S-1-5-21-220523388-1214440339-839522115-6692" providerId="AD"/>
      </p:ext>
    </p:extLst>
  </p:cmAuthor>
  <p:cmAuthor id="4" name="Jessica Snyder" initials="JS" lastIdx="5" clrIdx="4">
    <p:extLst>
      <p:ext uri="{19B8F6BF-5375-455C-9EA6-DF929625EA0E}">
        <p15:presenceInfo xmlns:p15="http://schemas.microsoft.com/office/powerpoint/2012/main" userId="S-1-5-21-220523388-1214440339-839522115-9108" providerId="AD"/>
      </p:ext>
    </p:extLst>
  </p:cmAuthor>
  <p:cmAuthor id="5" name="David Peshkin" initials="DP" lastIdx="1" clrIdx="5">
    <p:extLst>
      <p:ext uri="{19B8F6BF-5375-455C-9EA6-DF929625EA0E}">
        <p15:presenceInfo xmlns:p15="http://schemas.microsoft.com/office/powerpoint/2012/main" userId="S-1-5-21-220523388-1214440339-839522115-1112" providerId="AD"/>
      </p:ext>
    </p:extLst>
  </p:cmAuthor>
  <p:cmAuthor id="6" name="Kurt Smith" initials="KS" lastIdx="6" clrIdx="6">
    <p:extLst>
      <p:ext uri="{19B8F6BF-5375-455C-9EA6-DF929625EA0E}">
        <p15:presenceInfo xmlns:p15="http://schemas.microsoft.com/office/powerpoint/2012/main" userId="S-1-5-21-220523388-1214440339-839522115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A6D"/>
    <a:srgbClr val="ECF4E9"/>
    <a:srgbClr val="E5551B"/>
    <a:srgbClr val="E7E9EB"/>
    <a:srgbClr val="CCD0D5"/>
    <a:srgbClr val="194E70"/>
    <a:srgbClr val="D16309"/>
    <a:srgbClr val="1BFB36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3" autoAdjust="0"/>
    <p:restoredTop sz="93826" autoAdjust="0"/>
  </p:normalViewPr>
  <p:slideViewPr>
    <p:cSldViewPr showGuides="1">
      <p:cViewPr varScale="1">
        <p:scale>
          <a:sx n="100" d="100"/>
          <a:sy n="100" d="100"/>
        </p:scale>
        <p:origin x="840" y="48"/>
      </p:cViewPr>
      <p:guideLst>
        <p:guide orient="horz" pos="25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DDC34-B33B-4A70-8D4B-1F201F37F6B0}" type="doc">
      <dgm:prSet loTypeId="urn:microsoft.com/office/officeart/2008/layout/PictureStrips" loCatId="list" qsTypeId="urn:microsoft.com/office/officeart/2005/8/quickstyle/simple1" qsCatId="simple" csTypeId="urn:microsoft.com/office/officeart/2005/8/colors/accent5_3" csCatId="accent5" phldr="1"/>
      <dgm:spPr/>
    </dgm:pt>
    <dgm:pt modelId="{C16A8493-F34E-4F8A-83A6-C770419A994C}">
      <dgm:prSet phldrT="[Text]"/>
      <dgm:spPr/>
      <dgm:t>
        <a:bodyPr/>
        <a:lstStyle/>
        <a:p>
          <a:r>
            <a:rPr lang="en-US" dirty="0"/>
            <a:t>Subgrade</a:t>
          </a:r>
        </a:p>
      </dgm:t>
    </dgm:pt>
    <dgm:pt modelId="{AFA8283A-90E0-4A00-AF0A-CAB1E1115EFA}" type="parTrans" cxnId="{32FC51BD-0E5D-41A5-A954-C02EB515ED1D}">
      <dgm:prSet/>
      <dgm:spPr/>
      <dgm:t>
        <a:bodyPr/>
        <a:lstStyle/>
        <a:p>
          <a:endParaRPr lang="en-US"/>
        </a:p>
      </dgm:t>
    </dgm:pt>
    <dgm:pt modelId="{85DB7D76-4237-443E-854B-47D0BF6641AB}" type="sibTrans" cxnId="{32FC51BD-0E5D-41A5-A954-C02EB515ED1D}">
      <dgm:prSet/>
      <dgm:spPr/>
      <dgm:t>
        <a:bodyPr/>
        <a:lstStyle/>
        <a:p>
          <a:endParaRPr lang="en-US"/>
        </a:p>
      </dgm:t>
    </dgm:pt>
    <dgm:pt modelId="{C2D50A17-105C-4404-9DE4-CE006812915B}">
      <dgm:prSet phldrT="[Text]"/>
      <dgm:spPr/>
      <dgm:t>
        <a:bodyPr/>
        <a:lstStyle/>
        <a:p>
          <a:r>
            <a:rPr lang="en-US" dirty="0"/>
            <a:t>Pavement Structure</a:t>
          </a:r>
        </a:p>
      </dgm:t>
    </dgm:pt>
    <dgm:pt modelId="{1DCE895A-704E-4327-8954-C5563D04523D}" type="parTrans" cxnId="{28647E93-C611-46EB-A1A8-5C7FA0348DE2}">
      <dgm:prSet/>
      <dgm:spPr/>
      <dgm:t>
        <a:bodyPr/>
        <a:lstStyle/>
        <a:p>
          <a:endParaRPr lang="en-US"/>
        </a:p>
      </dgm:t>
    </dgm:pt>
    <dgm:pt modelId="{0DDE8D22-C5C4-4A74-B3A3-F7033FAC29BF}" type="sibTrans" cxnId="{28647E93-C611-46EB-A1A8-5C7FA0348DE2}">
      <dgm:prSet/>
      <dgm:spPr/>
      <dgm:t>
        <a:bodyPr/>
        <a:lstStyle/>
        <a:p>
          <a:endParaRPr lang="en-US"/>
        </a:p>
      </dgm:t>
    </dgm:pt>
    <dgm:pt modelId="{0C2C9157-F249-4AED-B9CA-F9FFB35C147D}">
      <dgm:prSet phldrT="[Text]"/>
      <dgm:spPr/>
      <dgm:t>
        <a:bodyPr/>
        <a:lstStyle/>
        <a:p>
          <a:r>
            <a:rPr lang="en-US" dirty="0"/>
            <a:t>Traffic Loading </a:t>
          </a:r>
        </a:p>
      </dgm:t>
    </dgm:pt>
    <dgm:pt modelId="{C6D15FBE-B652-4E4C-BA2A-309EF2B2BE6A}" type="parTrans" cxnId="{6326609C-8709-48E9-BCAF-6F4D828FD74C}">
      <dgm:prSet/>
      <dgm:spPr/>
      <dgm:t>
        <a:bodyPr/>
        <a:lstStyle/>
        <a:p>
          <a:endParaRPr lang="en-US"/>
        </a:p>
      </dgm:t>
    </dgm:pt>
    <dgm:pt modelId="{63BD6FA5-39F5-4BD6-B8F1-3AD288EF6654}" type="sibTrans" cxnId="{6326609C-8709-48E9-BCAF-6F4D828FD74C}">
      <dgm:prSet/>
      <dgm:spPr/>
      <dgm:t>
        <a:bodyPr/>
        <a:lstStyle/>
        <a:p>
          <a:endParaRPr lang="en-US"/>
        </a:p>
      </dgm:t>
    </dgm:pt>
    <dgm:pt modelId="{2E894E97-2F7B-4557-9874-31CDE4E3BBE1}">
      <dgm:prSet/>
      <dgm:spPr/>
      <dgm:t>
        <a:bodyPr/>
        <a:lstStyle/>
        <a:p>
          <a:r>
            <a:rPr lang="en-US" dirty="0"/>
            <a:t>Climate</a:t>
          </a:r>
        </a:p>
      </dgm:t>
    </dgm:pt>
    <dgm:pt modelId="{97B019D6-8C52-40DB-8DBF-B69CC8846AFA}" type="parTrans" cxnId="{9D94CF77-2AFA-40EC-98D4-A6E89545CE22}">
      <dgm:prSet/>
      <dgm:spPr/>
      <dgm:t>
        <a:bodyPr/>
        <a:lstStyle/>
        <a:p>
          <a:endParaRPr lang="en-US"/>
        </a:p>
      </dgm:t>
    </dgm:pt>
    <dgm:pt modelId="{D782A302-BDB0-464D-9257-FC240EF1CA24}" type="sibTrans" cxnId="{9D94CF77-2AFA-40EC-98D4-A6E89545CE22}">
      <dgm:prSet/>
      <dgm:spPr/>
      <dgm:t>
        <a:bodyPr/>
        <a:lstStyle/>
        <a:p>
          <a:endParaRPr lang="en-US"/>
        </a:p>
      </dgm:t>
    </dgm:pt>
    <dgm:pt modelId="{F54C6188-0C25-4DA2-956A-E8E0D990F353}">
      <dgm:prSet/>
      <dgm:spPr/>
      <dgm:t>
        <a:bodyPr/>
        <a:lstStyle/>
        <a:p>
          <a:r>
            <a:rPr lang="en-US" dirty="0"/>
            <a:t>saturation</a:t>
          </a:r>
        </a:p>
      </dgm:t>
    </dgm:pt>
    <dgm:pt modelId="{EA9B900A-4C0D-4222-AD2C-C65A46E5E78C}" type="parTrans" cxnId="{BC8B8EA5-39A9-42C6-BB64-9AB55A5BAE87}">
      <dgm:prSet/>
      <dgm:spPr/>
      <dgm:t>
        <a:bodyPr/>
        <a:lstStyle/>
        <a:p>
          <a:endParaRPr lang="en-US"/>
        </a:p>
      </dgm:t>
    </dgm:pt>
    <dgm:pt modelId="{5BCF4E25-7847-409D-AFAD-1A6FB465106F}" type="sibTrans" cxnId="{BC8B8EA5-39A9-42C6-BB64-9AB55A5BAE87}">
      <dgm:prSet/>
      <dgm:spPr/>
      <dgm:t>
        <a:bodyPr/>
        <a:lstStyle/>
        <a:p>
          <a:endParaRPr lang="en-US"/>
        </a:p>
      </dgm:t>
    </dgm:pt>
    <dgm:pt modelId="{3E0D85C5-C881-4EDD-8A2A-5045D2C36638}">
      <dgm:prSet/>
      <dgm:spPr/>
      <dgm:t>
        <a:bodyPr/>
        <a:lstStyle/>
        <a:p>
          <a:r>
            <a:rPr lang="en-US" dirty="0"/>
            <a:t>pumping</a:t>
          </a:r>
        </a:p>
      </dgm:t>
    </dgm:pt>
    <dgm:pt modelId="{15499F33-896A-4361-9B79-365549A3DCE3}" type="parTrans" cxnId="{CB257747-64F6-494D-9DCF-5F2AAEF56B41}">
      <dgm:prSet/>
      <dgm:spPr/>
      <dgm:t>
        <a:bodyPr/>
        <a:lstStyle/>
        <a:p>
          <a:endParaRPr lang="en-US"/>
        </a:p>
      </dgm:t>
    </dgm:pt>
    <dgm:pt modelId="{639EAC48-F93D-4349-A020-D3D43B640841}" type="sibTrans" cxnId="{CB257747-64F6-494D-9DCF-5F2AAEF56B41}">
      <dgm:prSet/>
      <dgm:spPr/>
      <dgm:t>
        <a:bodyPr/>
        <a:lstStyle/>
        <a:p>
          <a:endParaRPr lang="en-US"/>
        </a:p>
      </dgm:t>
    </dgm:pt>
    <dgm:pt modelId="{BB1B8D53-2DFD-4CA7-B4A4-798A1B68C9DA}">
      <dgm:prSet/>
      <dgm:spPr/>
      <dgm:t>
        <a:bodyPr/>
        <a:lstStyle/>
        <a:p>
          <a:r>
            <a:rPr lang="en-US" dirty="0"/>
            <a:t>freeze/thaw</a:t>
          </a:r>
        </a:p>
      </dgm:t>
    </dgm:pt>
    <dgm:pt modelId="{A21D997D-23AB-47A8-819C-7D8EECC048D1}" type="parTrans" cxnId="{0A6896C0-4DD0-43A2-991A-DF641A64E721}">
      <dgm:prSet/>
      <dgm:spPr/>
      <dgm:t>
        <a:bodyPr/>
        <a:lstStyle/>
        <a:p>
          <a:endParaRPr lang="en-US"/>
        </a:p>
      </dgm:t>
    </dgm:pt>
    <dgm:pt modelId="{C4A4ED70-6FF6-4E85-9E57-D8E2F759ED11}" type="sibTrans" cxnId="{0A6896C0-4DD0-43A2-991A-DF641A64E721}">
      <dgm:prSet/>
      <dgm:spPr/>
      <dgm:t>
        <a:bodyPr/>
        <a:lstStyle/>
        <a:p>
          <a:endParaRPr lang="en-US"/>
        </a:p>
      </dgm:t>
    </dgm:pt>
    <dgm:pt modelId="{D674C1DB-ABCC-4F2E-840D-063DACDA3780}">
      <dgm:prSet/>
      <dgm:spPr/>
      <dgm:t>
        <a:bodyPr/>
        <a:lstStyle/>
        <a:p>
          <a:r>
            <a:rPr lang="en-US" dirty="0"/>
            <a:t>surface</a:t>
          </a:r>
        </a:p>
      </dgm:t>
    </dgm:pt>
    <dgm:pt modelId="{0790F69B-9E74-4564-98B2-CE8864C719C6}" type="parTrans" cxnId="{2055505D-2FA7-44B0-8873-599FCE7120F6}">
      <dgm:prSet/>
      <dgm:spPr/>
      <dgm:t>
        <a:bodyPr/>
        <a:lstStyle/>
        <a:p>
          <a:endParaRPr lang="en-US"/>
        </a:p>
      </dgm:t>
    </dgm:pt>
    <dgm:pt modelId="{B55F642D-72D8-490A-B855-11E7FC8F19B9}" type="sibTrans" cxnId="{2055505D-2FA7-44B0-8873-599FCE7120F6}">
      <dgm:prSet/>
      <dgm:spPr/>
      <dgm:t>
        <a:bodyPr/>
        <a:lstStyle/>
        <a:p>
          <a:endParaRPr lang="en-US"/>
        </a:p>
      </dgm:t>
    </dgm:pt>
    <dgm:pt modelId="{8733F65B-8243-4CBE-A210-65BAF436F8E4}">
      <dgm:prSet/>
      <dgm:spPr/>
      <dgm:t>
        <a:bodyPr/>
        <a:lstStyle/>
        <a:p>
          <a:r>
            <a:rPr lang="en-US" dirty="0"/>
            <a:t>base</a:t>
          </a:r>
        </a:p>
      </dgm:t>
    </dgm:pt>
    <dgm:pt modelId="{8899F77A-A493-4AC4-A241-82C547168519}" type="parTrans" cxnId="{38C53C75-F238-4284-9842-90F011A51AB2}">
      <dgm:prSet/>
      <dgm:spPr/>
      <dgm:t>
        <a:bodyPr/>
        <a:lstStyle/>
        <a:p>
          <a:endParaRPr lang="en-US"/>
        </a:p>
      </dgm:t>
    </dgm:pt>
    <dgm:pt modelId="{BD5731C2-7250-4FBE-980A-B249D9B63A60}" type="sibTrans" cxnId="{38C53C75-F238-4284-9842-90F011A51AB2}">
      <dgm:prSet/>
      <dgm:spPr/>
      <dgm:t>
        <a:bodyPr/>
        <a:lstStyle/>
        <a:p>
          <a:endParaRPr lang="en-US"/>
        </a:p>
      </dgm:t>
    </dgm:pt>
    <dgm:pt modelId="{D0F0BA5B-3D08-4453-A3DE-B24046E10DA0}">
      <dgm:prSet/>
      <dgm:spPr/>
      <dgm:t>
        <a:bodyPr/>
        <a:lstStyle/>
        <a:p>
          <a:r>
            <a:rPr lang="en-US" dirty="0"/>
            <a:t>subbase</a:t>
          </a:r>
        </a:p>
      </dgm:t>
    </dgm:pt>
    <dgm:pt modelId="{7352625A-5CE4-4814-917E-011DE353865F}" type="parTrans" cxnId="{09C17DD5-3C21-4634-BAE9-F0BB44FEEFCC}">
      <dgm:prSet/>
      <dgm:spPr/>
      <dgm:t>
        <a:bodyPr/>
        <a:lstStyle/>
        <a:p>
          <a:endParaRPr lang="en-US"/>
        </a:p>
      </dgm:t>
    </dgm:pt>
    <dgm:pt modelId="{418E2761-149F-4841-9D2C-E2F0F6CB53A1}" type="sibTrans" cxnId="{09C17DD5-3C21-4634-BAE9-F0BB44FEEFCC}">
      <dgm:prSet/>
      <dgm:spPr/>
      <dgm:t>
        <a:bodyPr/>
        <a:lstStyle/>
        <a:p>
          <a:endParaRPr lang="en-US"/>
        </a:p>
      </dgm:t>
    </dgm:pt>
    <dgm:pt modelId="{78B82EBD-2248-4392-B9C2-3A6EEF61B289}">
      <dgm:prSet/>
      <dgm:spPr/>
      <dgm:t>
        <a:bodyPr/>
        <a:lstStyle/>
        <a:p>
          <a:r>
            <a:rPr lang="en-US" dirty="0"/>
            <a:t>time opened to traffic</a:t>
          </a:r>
        </a:p>
      </dgm:t>
    </dgm:pt>
    <dgm:pt modelId="{1935CFE3-5846-4C60-9D5E-F01555B04E40}" type="parTrans" cxnId="{F0F7C3CD-E201-4AB1-BDF3-E03725D5DA70}">
      <dgm:prSet/>
      <dgm:spPr/>
      <dgm:t>
        <a:bodyPr/>
        <a:lstStyle/>
        <a:p>
          <a:endParaRPr lang="en-US"/>
        </a:p>
      </dgm:t>
    </dgm:pt>
    <dgm:pt modelId="{9E0289D0-2D7F-4C5E-B291-DE6F4190876C}" type="sibTrans" cxnId="{F0F7C3CD-E201-4AB1-BDF3-E03725D5DA70}">
      <dgm:prSet/>
      <dgm:spPr/>
      <dgm:t>
        <a:bodyPr/>
        <a:lstStyle/>
        <a:p>
          <a:endParaRPr lang="en-US"/>
        </a:p>
      </dgm:t>
    </dgm:pt>
    <dgm:pt modelId="{E83E6713-682E-4754-8619-A66A4E547C05}">
      <dgm:prSet/>
      <dgm:spPr/>
      <dgm:t>
        <a:bodyPr/>
        <a:lstStyle/>
        <a:p>
          <a:r>
            <a:rPr lang="en-US" dirty="0"/>
            <a:t>loading rate</a:t>
          </a:r>
        </a:p>
      </dgm:t>
    </dgm:pt>
    <dgm:pt modelId="{FAEE9026-2575-4D94-9F8C-592E785B8BA4}" type="parTrans" cxnId="{E1EEE6F7-D26E-42CA-9B89-8A6A7D44EE69}">
      <dgm:prSet/>
      <dgm:spPr/>
      <dgm:t>
        <a:bodyPr/>
        <a:lstStyle/>
        <a:p>
          <a:endParaRPr lang="en-US"/>
        </a:p>
      </dgm:t>
    </dgm:pt>
    <dgm:pt modelId="{A38B18FB-0D51-43A2-B066-784FB8DC3F3A}" type="sibTrans" cxnId="{E1EEE6F7-D26E-42CA-9B89-8A6A7D44EE69}">
      <dgm:prSet/>
      <dgm:spPr/>
      <dgm:t>
        <a:bodyPr/>
        <a:lstStyle/>
        <a:p>
          <a:endParaRPr lang="en-US"/>
        </a:p>
      </dgm:t>
    </dgm:pt>
    <dgm:pt modelId="{2D337908-9E11-449B-BE6E-FF3BE2713884}">
      <dgm:prSet/>
      <dgm:spPr/>
      <dgm:t>
        <a:bodyPr/>
        <a:lstStyle/>
        <a:p>
          <a:r>
            <a:rPr lang="en-US" dirty="0"/>
            <a:t>temperature</a:t>
          </a:r>
        </a:p>
      </dgm:t>
    </dgm:pt>
    <dgm:pt modelId="{794DD768-C7A8-412B-889C-E015FB855110}" type="parTrans" cxnId="{AE91B2C4-EB2A-40C6-BA8E-B70BBC9C6FF6}">
      <dgm:prSet/>
      <dgm:spPr/>
      <dgm:t>
        <a:bodyPr/>
        <a:lstStyle/>
        <a:p>
          <a:endParaRPr lang="en-US"/>
        </a:p>
      </dgm:t>
    </dgm:pt>
    <dgm:pt modelId="{FA92D6A1-7C68-4D48-81D0-4A4CA1BC5DFD}" type="sibTrans" cxnId="{AE91B2C4-EB2A-40C6-BA8E-B70BBC9C6FF6}">
      <dgm:prSet/>
      <dgm:spPr/>
      <dgm:t>
        <a:bodyPr/>
        <a:lstStyle/>
        <a:p>
          <a:endParaRPr lang="en-US"/>
        </a:p>
      </dgm:t>
    </dgm:pt>
    <dgm:pt modelId="{7637BFF3-A629-48C8-AF82-861182D1CEF9}">
      <dgm:prSet/>
      <dgm:spPr/>
      <dgm:t>
        <a:bodyPr/>
        <a:lstStyle/>
        <a:p>
          <a:r>
            <a:rPr lang="en-US" dirty="0"/>
            <a:t>moisture</a:t>
          </a:r>
        </a:p>
      </dgm:t>
    </dgm:pt>
    <dgm:pt modelId="{D64D2315-9083-4612-ADB9-35E215D3D55F}" type="parTrans" cxnId="{38D453E4-0E18-49D5-8FCE-C229E223C71F}">
      <dgm:prSet/>
      <dgm:spPr/>
      <dgm:t>
        <a:bodyPr/>
        <a:lstStyle/>
        <a:p>
          <a:endParaRPr lang="en-US"/>
        </a:p>
      </dgm:t>
    </dgm:pt>
    <dgm:pt modelId="{01A1A3CC-DA72-4F6B-9938-4361217124C3}" type="sibTrans" cxnId="{38D453E4-0E18-49D5-8FCE-C229E223C71F}">
      <dgm:prSet/>
      <dgm:spPr/>
      <dgm:t>
        <a:bodyPr/>
        <a:lstStyle/>
        <a:p>
          <a:endParaRPr lang="en-US"/>
        </a:p>
      </dgm:t>
    </dgm:pt>
    <dgm:pt modelId="{0042060F-57D1-4057-8F00-3C84C7492B01}" type="pres">
      <dgm:prSet presAssocID="{9ADDDC34-B33B-4A70-8D4B-1F201F37F6B0}" presName="Name0" presStyleCnt="0">
        <dgm:presLayoutVars>
          <dgm:dir/>
          <dgm:resizeHandles val="exact"/>
        </dgm:presLayoutVars>
      </dgm:prSet>
      <dgm:spPr/>
    </dgm:pt>
    <dgm:pt modelId="{0B23007E-EA8C-440C-B2D0-91BE7895F24C}" type="pres">
      <dgm:prSet presAssocID="{C16A8493-F34E-4F8A-83A6-C770419A994C}" presName="composite" presStyleCnt="0"/>
      <dgm:spPr/>
    </dgm:pt>
    <dgm:pt modelId="{3666777F-9C44-4362-B2AA-3E26B263D056}" type="pres">
      <dgm:prSet presAssocID="{C16A8493-F34E-4F8A-83A6-C770419A994C}" presName="rect1" presStyleLbl="trAlignAcc1" presStyleIdx="0" presStyleCnt="4">
        <dgm:presLayoutVars>
          <dgm:bulletEnabled val="1"/>
        </dgm:presLayoutVars>
      </dgm:prSet>
      <dgm:spPr/>
    </dgm:pt>
    <dgm:pt modelId="{BE0D005C-BE53-4FAF-A361-ADB9B08F0746}" type="pres">
      <dgm:prSet presAssocID="{C16A8493-F34E-4F8A-83A6-C770419A994C}" presName="rect2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45000" r="-45000"/>
          </a:stretch>
        </a:blipFill>
      </dgm:spPr>
    </dgm:pt>
    <dgm:pt modelId="{A4B04F29-A59C-4342-A9FD-D4763275FB49}" type="pres">
      <dgm:prSet presAssocID="{85DB7D76-4237-443E-854B-47D0BF6641AB}" presName="sibTrans" presStyleCnt="0"/>
      <dgm:spPr/>
    </dgm:pt>
    <dgm:pt modelId="{6ACF1F89-E150-47A2-B7C3-F6176930DADD}" type="pres">
      <dgm:prSet presAssocID="{C2D50A17-105C-4404-9DE4-CE006812915B}" presName="composite" presStyleCnt="0"/>
      <dgm:spPr/>
    </dgm:pt>
    <dgm:pt modelId="{08EF8E69-D716-40BD-9F99-7EA8493619A1}" type="pres">
      <dgm:prSet presAssocID="{C2D50A17-105C-4404-9DE4-CE006812915B}" presName="rect1" presStyleLbl="trAlignAcc1" presStyleIdx="1" presStyleCnt="4">
        <dgm:presLayoutVars>
          <dgm:bulletEnabled val="1"/>
        </dgm:presLayoutVars>
      </dgm:prSet>
      <dgm:spPr/>
    </dgm:pt>
    <dgm:pt modelId="{10B9BB0C-8EC8-4D47-AEF9-3CA67E6FC93A}" type="pres">
      <dgm:prSet presAssocID="{C2D50A17-105C-4404-9DE4-CE006812915B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85E9C2C-11A5-411C-AD46-86134B31EC2A}" type="pres">
      <dgm:prSet presAssocID="{0DDE8D22-C5C4-4A74-B3A3-F7033FAC29BF}" presName="sibTrans" presStyleCnt="0"/>
      <dgm:spPr/>
    </dgm:pt>
    <dgm:pt modelId="{724BBC92-7537-442C-8787-AA0EAF5DC110}" type="pres">
      <dgm:prSet presAssocID="{0C2C9157-F249-4AED-B9CA-F9FFB35C147D}" presName="composite" presStyleCnt="0"/>
      <dgm:spPr/>
    </dgm:pt>
    <dgm:pt modelId="{E1EFCB7B-083E-4A98-A4DA-6D77DD54D45B}" type="pres">
      <dgm:prSet presAssocID="{0C2C9157-F249-4AED-B9CA-F9FFB35C147D}" presName="rect1" presStyleLbl="trAlignAcc1" presStyleIdx="2" presStyleCnt="4">
        <dgm:presLayoutVars>
          <dgm:bulletEnabled val="1"/>
        </dgm:presLayoutVars>
      </dgm:prSet>
      <dgm:spPr/>
    </dgm:pt>
    <dgm:pt modelId="{7D61A026-E564-4651-BEE3-3242DD48556B}" type="pres">
      <dgm:prSet presAssocID="{0C2C9157-F249-4AED-B9CA-F9FFB35C147D}" presName="rect2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62000" r="-62000"/>
          </a:stretch>
        </a:blipFill>
      </dgm:spPr>
    </dgm:pt>
    <dgm:pt modelId="{B9E79076-D746-4035-B732-76B014876971}" type="pres">
      <dgm:prSet presAssocID="{63BD6FA5-39F5-4BD6-B8F1-3AD288EF6654}" presName="sibTrans" presStyleCnt="0"/>
      <dgm:spPr/>
    </dgm:pt>
    <dgm:pt modelId="{6A0C0061-FBB6-4E70-A1C1-9167302CF81D}" type="pres">
      <dgm:prSet presAssocID="{2E894E97-2F7B-4557-9874-31CDE4E3BBE1}" presName="composite" presStyleCnt="0"/>
      <dgm:spPr/>
    </dgm:pt>
    <dgm:pt modelId="{79A3C8F2-8A57-4F85-9755-BC52EA9486F5}" type="pres">
      <dgm:prSet presAssocID="{2E894E97-2F7B-4557-9874-31CDE4E3BBE1}" presName="rect1" presStyleLbl="trAlignAcc1" presStyleIdx="3" presStyleCnt="4">
        <dgm:presLayoutVars>
          <dgm:bulletEnabled val="1"/>
        </dgm:presLayoutVars>
      </dgm:prSet>
      <dgm:spPr/>
    </dgm:pt>
    <dgm:pt modelId="{5F060C78-BDCC-43FB-8AC0-2312E588C66F}" type="pres">
      <dgm:prSet presAssocID="{2E894E97-2F7B-4557-9874-31CDE4E3BBE1}" presName="rect2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63000" r="-63000"/>
          </a:stretch>
        </a:blipFill>
      </dgm:spPr>
    </dgm:pt>
  </dgm:ptLst>
  <dgm:cxnLst>
    <dgm:cxn modelId="{317C3216-4E72-4F71-ADFB-6DB9F4B713C6}" type="presOf" srcId="{D674C1DB-ABCC-4F2E-840D-063DACDA3780}" destId="{08EF8E69-D716-40BD-9F99-7EA8493619A1}" srcOrd="0" destOrd="1" presId="urn:microsoft.com/office/officeart/2008/layout/PictureStrips"/>
    <dgm:cxn modelId="{0A59203C-CE94-42F1-A56A-1B5759EF3BDB}" type="presOf" srcId="{F54C6188-0C25-4DA2-956A-E8E0D990F353}" destId="{3666777F-9C44-4362-B2AA-3E26B263D056}" srcOrd="0" destOrd="1" presId="urn:microsoft.com/office/officeart/2008/layout/PictureStrips"/>
    <dgm:cxn modelId="{2055505D-2FA7-44B0-8873-599FCE7120F6}" srcId="{C2D50A17-105C-4404-9DE4-CE006812915B}" destId="{D674C1DB-ABCC-4F2E-840D-063DACDA3780}" srcOrd="0" destOrd="0" parTransId="{0790F69B-9E74-4564-98B2-CE8864C719C6}" sibTransId="{B55F642D-72D8-490A-B855-11E7FC8F19B9}"/>
    <dgm:cxn modelId="{0251325E-9605-45B4-B95B-75FB4C928A9F}" type="presOf" srcId="{78B82EBD-2248-4392-B9C2-3A6EEF61B289}" destId="{E1EFCB7B-083E-4A98-A4DA-6D77DD54D45B}" srcOrd="0" destOrd="1" presId="urn:microsoft.com/office/officeart/2008/layout/PictureStrips"/>
    <dgm:cxn modelId="{CB257747-64F6-494D-9DCF-5F2AAEF56B41}" srcId="{C16A8493-F34E-4F8A-83A6-C770419A994C}" destId="{3E0D85C5-C881-4EDD-8A2A-5045D2C36638}" srcOrd="1" destOrd="0" parTransId="{15499F33-896A-4361-9B79-365549A3DCE3}" sibTransId="{639EAC48-F93D-4349-A020-D3D43B640841}"/>
    <dgm:cxn modelId="{27AD2B50-F3A5-4832-9162-36DFE6D9D2F1}" type="presOf" srcId="{C16A8493-F34E-4F8A-83A6-C770419A994C}" destId="{3666777F-9C44-4362-B2AA-3E26B263D056}" srcOrd="0" destOrd="0" presId="urn:microsoft.com/office/officeart/2008/layout/PictureStrips"/>
    <dgm:cxn modelId="{38C53C75-F238-4284-9842-90F011A51AB2}" srcId="{C2D50A17-105C-4404-9DE4-CE006812915B}" destId="{8733F65B-8243-4CBE-A210-65BAF436F8E4}" srcOrd="1" destOrd="0" parTransId="{8899F77A-A493-4AC4-A241-82C547168519}" sibTransId="{BD5731C2-7250-4FBE-980A-B249D9B63A60}"/>
    <dgm:cxn modelId="{9D94CF77-2AFA-40EC-98D4-A6E89545CE22}" srcId="{9ADDDC34-B33B-4A70-8D4B-1F201F37F6B0}" destId="{2E894E97-2F7B-4557-9874-31CDE4E3BBE1}" srcOrd="3" destOrd="0" parTransId="{97B019D6-8C52-40DB-8DBF-B69CC8846AFA}" sibTransId="{D782A302-BDB0-464D-9257-FC240EF1CA24}"/>
    <dgm:cxn modelId="{28647E93-C611-46EB-A1A8-5C7FA0348DE2}" srcId="{9ADDDC34-B33B-4A70-8D4B-1F201F37F6B0}" destId="{C2D50A17-105C-4404-9DE4-CE006812915B}" srcOrd="1" destOrd="0" parTransId="{1DCE895A-704E-4327-8954-C5563D04523D}" sibTransId="{0DDE8D22-C5C4-4A74-B3A3-F7033FAC29BF}"/>
    <dgm:cxn modelId="{7C42DC95-01E5-43E9-8A14-FCE0A1AA6F46}" type="presOf" srcId="{8733F65B-8243-4CBE-A210-65BAF436F8E4}" destId="{08EF8E69-D716-40BD-9F99-7EA8493619A1}" srcOrd="0" destOrd="2" presId="urn:microsoft.com/office/officeart/2008/layout/PictureStrips"/>
    <dgm:cxn modelId="{066C149B-B8F7-46C5-A6CE-7D679A6C62B3}" type="presOf" srcId="{D0F0BA5B-3D08-4453-A3DE-B24046E10DA0}" destId="{08EF8E69-D716-40BD-9F99-7EA8493619A1}" srcOrd="0" destOrd="3" presId="urn:microsoft.com/office/officeart/2008/layout/PictureStrips"/>
    <dgm:cxn modelId="{AEF3599B-3F0B-4BEB-BE81-3B4928CC9B79}" type="presOf" srcId="{BB1B8D53-2DFD-4CA7-B4A4-798A1B68C9DA}" destId="{3666777F-9C44-4362-B2AA-3E26B263D056}" srcOrd="0" destOrd="3" presId="urn:microsoft.com/office/officeart/2008/layout/PictureStrips"/>
    <dgm:cxn modelId="{6326609C-8709-48E9-BCAF-6F4D828FD74C}" srcId="{9ADDDC34-B33B-4A70-8D4B-1F201F37F6B0}" destId="{0C2C9157-F249-4AED-B9CA-F9FFB35C147D}" srcOrd="2" destOrd="0" parTransId="{C6D15FBE-B652-4E4C-BA2A-309EF2B2BE6A}" sibTransId="{63BD6FA5-39F5-4BD6-B8F1-3AD288EF6654}"/>
    <dgm:cxn modelId="{206E0C9E-8BD2-4540-9865-2402980CB34B}" type="presOf" srcId="{E83E6713-682E-4754-8619-A66A4E547C05}" destId="{E1EFCB7B-083E-4A98-A4DA-6D77DD54D45B}" srcOrd="0" destOrd="2" presId="urn:microsoft.com/office/officeart/2008/layout/PictureStrips"/>
    <dgm:cxn modelId="{10C2509F-4210-42BF-B2D0-F80A0C380094}" type="presOf" srcId="{C2D50A17-105C-4404-9DE4-CE006812915B}" destId="{08EF8E69-D716-40BD-9F99-7EA8493619A1}" srcOrd="0" destOrd="0" presId="urn:microsoft.com/office/officeart/2008/layout/PictureStrips"/>
    <dgm:cxn modelId="{BC8B8EA5-39A9-42C6-BB64-9AB55A5BAE87}" srcId="{C16A8493-F34E-4F8A-83A6-C770419A994C}" destId="{F54C6188-0C25-4DA2-956A-E8E0D990F353}" srcOrd="0" destOrd="0" parTransId="{EA9B900A-4C0D-4222-AD2C-C65A46E5E78C}" sibTransId="{5BCF4E25-7847-409D-AFAD-1A6FB465106F}"/>
    <dgm:cxn modelId="{FFD077A8-290D-4B9B-9E2B-CCD775431066}" type="presOf" srcId="{2D337908-9E11-449B-BE6E-FF3BE2713884}" destId="{79A3C8F2-8A57-4F85-9755-BC52EA9486F5}" srcOrd="0" destOrd="1" presId="urn:microsoft.com/office/officeart/2008/layout/PictureStrips"/>
    <dgm:cxn modelId="{D10CA4B4-03B6-48A3-A51E-81C852C29560}" type="presOf" srcId="{3E0D85C5-C881-4EDD-8A2A-5045D2C36638}" destId="{3666777F-9C44-4362-B2AA-3E26B263D056}" srcOrd="0" destOrd="2" presId="urn:microsoft.com/office/officeart/2008/layout/PictureStrips"/>
    <dgm:cxn modelId="{32FC51BD-0E5D-41A5-A954-C02EB515ED1D}" srcId="{9ADDDC34-B33B-4A70-8D4B-1F201F37F6B0}" destId="{C16A8493-F34E-4F8A-83A6-C770419A994C}" srcOrd="0" destOrd="0" parTransId="{AFA8283A-90E0-4A00-AF0A-CAB1E1115EFA}" sibTransId="{85DB7D76-4237-443E-854B-47D0BF6641AB}"/>
    <dgm:cxn modelId="{0A6896C0-4DD0-43A2-991A-DF641A64E721}" srcId="{C16A8493-F34E-4F8A-83A6-C770419A994C}" destId="{BB1B8D53-2DFD-4CA7-B4A4-798A1B68C9DA}" srcOrd="2" destOrd="0" parTransId="{A21D997D-23AB-47A8-819C-7D8EECC048D1}" sibTransId="{C4A4ED70-6FF6-4E85-9E57-D8E2F759ED11}"/>
    <dgm:cxn modelId="{AE91B2C4-EB2A-40C6-BA8E-B70BBC9C6FF6}" srcId="{2E894E97-2F7B-4557-9874-31CDE4E3BBE1}" destId="{2D337908-9E11-449B-BE6E-FF3BE2713884}" srcOrd="0" destOrd="0" parTransId="{794DD768-C7A8-412B-889C-E015FB855110}" sibTransId="{FA92D6A1-7C68-4D48-81D0-4A4CA1BC5DFD}"/>
    <dgm:cxn modelId="{F0F7C3CD-E201-4AB1-BDF3-E03725D5DA70}" srcId="{0C2C9157-F249-4AED-B9CA-F9FFB35C147D}" destId="{78B82EBD-2248-4392-B9C2-3A6EEF61B289}" srcOrd="0" destOrd="0" parTransId="{1935CFE3-5846-4C60-9D5E-F01555B04E40}" sibTransId="{9E0289D0-2D7F-4C5E-B291-DE6F4190876C}"/>
    <dgm:cxn modelId="{41847BD1-3E6C-476C-B47D-56D24118FC7F}" type="presOf" srcId="{7637BFF3-A629-48C8-AF82-861182D1CEF9}" destId="{79A3C8F2-8A57-4F85-9755-BC52EA9486F5}" srcOrd="0" destOrd="2" presId="urn:microsoft.com/office/officeart/2008/layout/PictureStrips"/>
    <dgm:cxn modelId="{09C17DD5-3C21-4634-BAE9-F0BB44FEEFCC}" srcId="{C2D50A17-105C-4404-9DE4-CE006812915B}" destId="{D0F0BA5B-3D08-4453-A3DE-B24046E10DA0}" srcOrd="2" destOrd="0" parTransId="{7352625A-5CE4-4814-917E-011DE353865F}" sibTransId="{418E2761-149F-4841-9D2C-E2F0F6CB53A1}"/>
    <dgm:cxn modelId="{50F3C2DD-537B-423E-B3A7-17C9B56AF07C}" type="presOf" srcId="{0C2C9157-F249-4AED-B9CA-F9FFB35C147D}" destId="{E1EFCB7B-083E-4A98-A4DA-6D77DD54D45B}" srcOrd="0" destOrd="0" presId="urn:microsoft.com/office/officeart/2008/layout/PictureStrips"/>
    <dgm:cxn modelId="{38D453E4-0E18-49D5-8FCE-C229E223C71F}" srcId="{2E894E97-2F7B-4557-9874-31CDE4E3BBE1}" destId="{7637BFF3-A629-48C8-AF82-861182D1CEF9}" srcOrd="1" destOrd="0" parTransId="{D64D2315-9083-4612-ADB9-35E215D3D55F}" sibTransId="{01A1A3CC-DA72-4F6B-9938-4361217124C3}"/>
    <dgm:cxn modelId="{2F12F7E5-435A-4AFF-8A6B-C10B4569C681}" type="presOf" srcId="{2E894E97-2F7B-4557-9874-31CDE4E3BBE1}" destId="{79A3C8F2-8A57-4F85-9755-BC52EA9486F5}" srcOrd="0" destOrd="0" presId="urn:microsoft.com/office/officeart/2008/layout/PictureStrips"/>
    <dgm:cxn modelId="{2B3B64F5-1FED-4A69-AD32-07E8CBF30F14}" type="presOf" srcId="{9ADDDC34-B33B-4A70-8D4B-1F201F37F6B0}" destId="{0042060F-57D1-4057-8F00-3C84C7492B01}" srcOrd="0" destOrd="0" presId="urn:microsoft.com/office/officeart/2008/layout/PictureStrips"/>
    <dgm:cxn modelId="{E1EEE6F7-D26E-42CA-9B89-8A6A7D44EE69}" srcId="{0C2C9157-F249-4AED-B9CA-F9FFB35C147D}" destId="{E83E6713-682E-4754-8619-A66A4E547C05}" srcOrd="1" destOrd="0" parTransId="{FAEE9026-2575-4D94-9F8C-592E785B8BA4}" sibTransId="{A38B18FB-0D51-43A2-B066-784FB8DC3F3A}"/>
    <dgm:cxn modelId="{67F7F621-12AE-409E-B88A-01300DC8BD9F}" type="presParOf" srcId="{0042060F-57D1-4057-8F00-3C84C7492B01}" destId="{0B23007E-EA8C-440C-B2D0-91BE7895F24C}" srcOrd="0" destOrd="0" presId="urn:microsoft.com/office/officeart/2008/layout/PictureStrips"/>
    <dgm:cxn modelId="{767741EB-D3E2-4F7F-8607-C33AF3679C32}" type="presParOf" srcId="{0B23007E-EA8C-440C-B2D0-91BE7895F24C}" destId="{3666777F-9C44-4362-B2AA-3E26B263D056}" srcOrd="0" destOrd="0" presId="urn:microsoft.com/office/officeart/2008/layout/PictureStrips"/>
    <dgm:cxn modelId="{154C13FE-7A9A-402D-A3E3-2D1B6C6240AB}" type="presParOf" srcId="{0B23007E-EA8C-440C-B2D0-91BE7895F24C}" destId="{BE0D005C-BE53-4FAF-A361-ADB9B08F0746}" srcOrd="1" destOrd="0" presId="urn:microsoft.com/office/officeart/2008/layout/PictureStrips"/>
    <dgm:cxn modelId="{EDC453FD-95BA-4CDD-BE90-8952745D41B1}" type="presParOf" srcId="{0042060F-57D1-4057-8F00-3C84C7492B01}" destId="{A4B04F29-A59C-4342-A9FD-D4763275FB49}" srcOrd="1" destOrd="0" presId="urn:microsoft.com/office/officeart/2008/layout/PictureStrips"/>
    <dgm:cxn modelId="{84881E5E-ED76-4C64-BC13-3AF677EBB5C5}" type="presParOf" srcId="{0042060F-57D1-4057-8F00-3C84C7492B01}" destId="{6ACF1F89-E150-47A2-B7C3-F6176930DADD}" srcOrd="2" destOrd="0" presId="urn:microsoft.com/office/officeart/2008/layout/PictureStrips"/>
    <dgm:cxn modelId="{DD249905-CB71-47AC-BA47-66D0B115E8C1}" type="presParOf" srcId="{6ACF1F89-E150-47A2-B7C3-F6176930DADD}" destId="{08EF8E69-D716-40BD-9F99-7EA8493619A1}" srcOrd="0" destOrd="0" presId="urn:microsoft.com/office/officeart/2008/layout/PictureStrips"/>
    <dgm:cxn modelId="{5B323163-54F3-4C75-ADA0-BBD9AEF1E53C}" type="presParOf" srcId="{6ACF1F89-E150-47A2-B7C3-F6176930DADD}" destId="{10B9BB0C-8EC8-4D47-AEF9-3CA67E6FC93A}" srcOrd="1" destOrd="0" presId="urn:microsoft.com/office/officeart/2008/layout/PictureStrips"/>
    <dgm:cxn modelId="{866FABFF-CA5E-47E5-9676-EA4E5A6E0A5F}" type="presParOf" srcId="{0042060F-57D1-4057-8F00-3C84C7492B01}" destId="{585E9C2C-11A5-411C-AD46-86134B31EC2A}" srcOrd="3" destOrd="0" presId="urn:microsoft.com/office/officeart/2008/layout/PictureStrips"/>
    <dgm:cxn modelId="{24B6BB97-25BF-4AD4-866E-D100DF7B84B6}" type="presParOf" srcId="{0042060F-57D1-4057-8F00-3C84C7492B01}" destId="{724BBC92-7537-442C-8787-AA0EAF5DC110}" srcOrd="4" destOrd="0" presId="urn:microsoft.com/office/officeart/2008/layout/PictureStrips"/>
    <dgm:cxn modelId="{70B5076E-4B83-494B-81EB-F60F6C309413}" type="presParOf" srcId="{724BBC92-7537-442C-8787-AA0EAF5DC110}" destId="{E1EFCB7B-083E-4A98-A4DA-6D77DD54D45B}" srcOrd="0" destOrd="0" presId="urn:microsoft.com/office/officeart/2008/layout/PictureStrips"/>
    <dgm:cxn modelId="{A06C8330-ABF3-414A-86F7-C7A43ED3C14B}" type="presParOf" srcId="{724BBC92-7537-442C-8787-AA0EAF5DC110}" destId="{7D61A026-E564-4651-BEE3-3242DD48556B}" srcOrd="1" destOrd="0" presId="urn:microsoft.com/office/officeart/2008/layout/PictureStrips"/>
    <dgm:cxn modelId="{4A0E0A65-FDC9-4F3F-B756-219F01C1C217}" type="presParOf" srcId="{0042060F-57D1-4057-8F00-3C84C7492B01}" destId="{B9E79076-D746-4035-B732-76B014876971}" srcOrd="5" destOrd="0" presId="urn:microsoft.com/office/officeart/2008/layout/PictureStrips"/>
    <dgm:cxn modelId="{69B4D6C6-BEA9-42BF-881B-AB1562B9590C}" type="presParOf" srcId="{0042060F-57D1-4057-8F00-3C84C7492B01}" destId="{6A0C0061-FBB6-4E70-A1C1-9167302CF81D}" srcOrd="6" destOrd="0" presId="urn:microsoft.com/office/officeart/2008/layout/PictureStrips"/>
    <dgm:cxn modelId="{7293FBDF-A7B6-4769-A69F-AB6D01A28F43}" type="presParOf" srcId="{6A0C0061-FBB6-4E70-A1C1-9167302CF81D}" destId="{79A3C8F2-8A57-4F85-9755-BC52EA9486F5}" srcOrd="0" destOrd="0" presId="urn:microsoft.com/office/officeart/2008/layout/PictureStrips"/>
    <dgm:cxn modelId="{6B68F870-E27D-4377-8517-2E3AC212DB01}" type="presParOf" srcId="{6A0C0061-FBB6-4E70-A1C1-9167302CF81D}" destId="{5F060C78-BDCC-43FB-8AC0-2312E588C66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432CE-CDD3-44A0-84DE-C35095B6531A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C16DE0-896A-4078-A22E-AC54C97FD3FB}">
      <dgm:prSet phldrT="[Text]" custT="1"/>
      <dgm:spPr/>
      <dgm:t>
        <a:bodyPr/>
        <a:lstStyle/>
        <a:p>
          <a:r>
            <a:rPr lang="en-US" sz="2000" b="0" u="none" dirty="0"/>
            <a:t>Representative of the AASHTO </a:t>
          </a:r>
          <a:r>
            <a:rPr lang="en-US" sz="2000" b="0" u="none" baseline="0" dirty="0">
              <a:uFill>
                <a:solidFill>
                  <a:srgbClr val="FF0000"/>
                </a:solidFill>
              </a:uFill>
            </a:rPr>
            <a:t>Road Test</a:t>
          </a:r>
          <a:endParaRPr lang="en-US" sz="2000" b="0" u="none" baseline="0" dirty="0">
            <a:uFill>
              <a:solidFill>
                <a:srgbClr val="C00000"/>
              </a:solidFill>
            </a:uFill>
          </a:endParaRPr>
        </a:p>
      </dgm:t>
    </dgm:pt>
    <dgm:pt modelId="{0440FD5C-906D-44E0-AD70-71F9C4638607}" type="parTrans" cxnId="{4DBCD9A6-488A-476D-8132-8CE1DE6AF37B}">
      <dgm:prSet/>
      <dgm:spPr/>
      <dgm:t>
        <a:bodyPr/>
        <a:lstStyle/>
        <a:p>
          <a:endParaRPr lang="en-US" b="0" u="none"/>
        </a:p>
      </dgm:t>
    </dgm:pt>
    <dgm:pt modelId="{9F64752D-7197-43F4-BFB3-001BC9FE2C68}" type="sibTrans" cxnId="{4DBCD9A6-488A-476D-8132-8CE1DE6AF37B}">
      <dgm:prSet/>
      <dgm:spPr/>
      <dgm:t>
        <a:bodyPr/>
        <a:lstStyle/>
        <a:p>
          <a:endParaRPr lang="en-US" b="0" u="none"/>
        </a:p>
      </dgm:t>
    </dgm:pt>
    <dgm:pt modelId="{9B67F136-4458-4D34-814B-7E37F194E076}">
      <dgm:prSet phldrT="[Text]" custT="1"/>
      <dgm:spPr/>
      <dgm:t>
        <a:bodyPr/>
        <a:lstStyle/>
        <a:p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No</a:t>
          </a:r>
          <a:r>
            <a:rPr lang="en-US" sz="2000" b="0" u="none" kern="1200" dirty="0"/>
            <a:t> consideration for pavement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rehabilitation</a:t>
          </a:r>
          <a:r>
            <a:rPr lang="en-US" sz="2000" b="0" u="none" kern="1200" dirty="0"/>
            <a:t> design</a:t>
          </a:r>
        </a:p>
      </dgm:t>
    </dgm:pt>
    <dgm:pt modelId="{26FAED07-4E7C-4AB5-9C93-C416494060F1}" type="parTrans" cxnId="{869855A0-F1AF-4769-BA6D-4CFCECDF9F3C}">
      <dgm:prSet/>
      <dgm:spPr/>
      <dgm:t>
        <a:bodyPr/>
        <a:lstStyle/>
        <a:p>
          <a:endParaRPr lang="en-US" b="0" u="none"/>
        </a:p>
      </dgm:t>
    </dgm:pt>
    <dgm:pt modelId="{361EA802-4882-43AF-9571-881B67BBC7E6}" type="sibTrans" cxnId="{869855A0-F1AF-4769-BA6D-4CFCECDF9F3C}">
      <dgm:prSet/>
      <dgm:spPr/>
      <dgm:t>
        <a:bodyPr/>
        <a:lstStyle/>
        <a:p>
          <a:endParaRPr lang="en-US" b="0" u="none"/>
        </a:p>
      </dgm:t>
    </dgm:pt>
    <dgm:pt modelId="{43BA3BBF-8361-4AEF-A38A-62CC0F3DF4E6}">
      <dgm:prSet phldrT="[Text]" custT="1"/>
      <dgm:spPr/>
      <dgm:t>
        <a:bodyPr/>
        <a:lstStyle/>
        <a:p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No</a:t>
          </a:r>
          <a:r>
            <a:rPr lang="en-US" sz="2000" b="0" u="none" kern="1200" dirty="0"/>
            <a:t> consideration of stress within the pavement to design for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rutting</a:t>
          </a:r>
          <a:r>
            <a:rPr lang="en-US" sz="2000" b="0" u="none" kern="1200" dirty="0"/>
            <a:t> resistance</a:t>
          </a:r>
        </a:p>
      </dgm:t>
    </dgm:pt>
    <dgm:pt modelId="{F9ACCAC9-F2A6-47A6-AD65-3200E816A778}" type="parTrans" cxnId="{3CB5140E-037D-433B-BC94-8327C5AF3FC7}">
      <dgm:prSet/>
      <dgm:spPr/>
      <dgm:t>
        <a:bodyPr/>
        <a:lstStyle/>
        <a:p>
          <a:endParaRPr lang="en-US" b="0" u="none"/>
        </a:p>
      </dgm:t>
    </dgm:pt>
    <dgm:pt modelId="{EBE1248A-6533-4FA2-8598-B239950899C1}" type="sibTrans" cxnId="{3CB5140E-037D-433B-BC94-8327C5AF3FC7}">
      <dgm:prSet/>
      <dgm:spPr/>
      <dgm:t>
        <a:bodyPr/>
        <a:lstStyle/>
        <a:p>
          <a:endParaRPr lang="en-US" b="0" u="none"/>
        </a:p>
      </dgm:t>
    </dgm:pt>
    <dgm:pt modelId="{ECC2C38C-037A-405F-A33D-C92E9F51850B}">
      <dgm:prSet phldrT="[Text]" custT="1"/>
      <dgm:spPr/>
      <dgm:t>
        <a:bodyPr/>
        <a:lstStyle/>
        <a:p>
          <a:r>
            <a:rPr lang="en-US" sz="2000" b="0" u="none" kern="1200" dirty="0"/>
            <a:t>Effects of different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climate</a:t>
          </a:r>
          <a:r>
            <a:rPr lang="en-US" sz="2000" b="0" u="none" kern="1200" dirty="0"/>
            <a:t> conditions on performance</a:t>
          </a:r>
        </a:p>
      </dgm:t>
    </dgm:pt>
    <dgm:pt modelId="{B69E1C0B-715E-40DD-B658-5699302F918B}" type="parTrans" cxnId="{67F3DCA8-B583-4525-BED2-9210FCF2111E}">
      <dgm:prSet/>
      <dgm:spPr/>
      <dgm:t>
        <a:bodyPr/>
        <a:lstStyle/>
        <a:p>
          <a:endParaRPr lang="en-US" b="0" u="none"/>
        </a:p>
      </dgm:t>
    </dgm:pt>
    <dgm:pt modelId="{F4D1E13B-9E79-41C7-A922-850E3B5F0569}" type="sibTrans" cxnId="{67F3DCA8-B583-4525-BED2-9210FCF2111E}">
      <dgm:prSet/>
      <dgm:spPr/>
      <dgm:t>
        <a:bodyPr/>
        <a:lstStyle/>
        <a:p>
          <a:endParaRPr lang="en-US" b="0" u="none"/>
        </a:p>
      </dgm:t>
    </dgm:pt>
    <dgm:pt modelId="{92B8E80F-C9E7-4A7D-B838-404D1AF9DC02}">
      <dgm:prSet phldrT="[Text]" custT="1"/>
      <dgm:spPr/>
      <dgm:t>
        <a:bodyPr/>
        <a:lstStyle/>
        <a:p>
          <a:r>
            <a:rPr lang="en-US" sz="2000" b="0" u="none" kern="1200" dirty="0"/>
            <a:t>Using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2-year</a:t>
          </a:r>
          <a:r>
            <a:rPr lang="en-US" sz="2000" b="0" u="none" kern="1200" dirty="0"/>
            <a:t> period of AASHTO Road Test to design pavements for</a:t>
          </a:r>
          <a:br>
            <a:rPr lang="en-US" sz="2000" b="0" u="none" kern="1200" dirty="0"/>
          </a:br>
          <a:r>
            <a:rPr lang="en-US" sz="2000" b="0" u="none" kern="1200" dirty="0"/>
            <a:t>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20 years</a:t>
          </a:r>
        </a:p>
      </dgm:t>
    </dgm:pt>
    <dgm:pt modelId="{D98B805B-9654-4FE9-A60A-5BB06E266FAE}" type="parTrans" cxnId="{F8051B08-C100-44FA-A9F8-D996E486C651}">
      <dgm:prSet/>
      <dgm:spPr/>
      <dgm:t>
        <a:bodyPr/>
        <a:lstStyle/>
        <a:p>
          <a:endParaRPr lang="en-US" b="0" u="none"/>
        </a:p>
      </dgm:t>
    </dgm:pt>
    <dgm:pt modelId="{F1ABD5D0-7972-45E3-998A-BF5C47F28B9D}" type="sibTrans" cxnId="{F8051B08-C100-44FA-A9F8-D996E486C651}">
      <dgm:prSet/>
      <dgm:spPr/>
      <dgm:t>
        <a:bodyPr/>
        <a:lstStyle/>
        <a:p>
          <a:endParaRPr lang="en-US" b="0" u="none"/>
        </a:p>
      </dgm:t>
    </dgm:pt>
    <dgm:pt modelId="{1C11993B-B4C1-4994-8DB7-79D9AE57A2C1}">
      <dgm:prSet phldrT="[Text]" custT="1"/>
      <dgm:spPr/>
      <dgm:t>
        <a:bodyPr/>
        <a:lstStyle/>
        <a:p>
          <a:r>
            <a:rPr lang="en-US" sz="2000" b="0" u="none" kern="1200" dirty="0"/>
            <a:t>Only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one type </a:t>
          </a:r>
          <a:r>
            <a:rPr lang="en-US" sz="2000" b="0" u="none" kern="1200" dirty="0"/>
            <a:t>of subgrade used on the AASHTO Road Test</a:t>
          </a:r>
        </a:p>
      </dgm:t>
    </dgm:pt>
    <dgm:pt modelId="{783DBA9E-58F5-4931-BCD9-02E3E98B613D}" type="parTrans" cxnId="{2B085845-C44A-4646-A7AA-857E4212E38B}">
      <dgm:prSet/>
      <dgm:spPr/>
      <dgm:t>
        <a:bodyPr/>
        <a:lstStyle/>
        <a:p>
          <a:endParaRPr lang="en-US" b="0" u="none"/>
        </a:p>
      </dgm:t>
    </dgm:pt>
    <dgm:pt modelId="{869C208A-1482-41E7-9042-6F96BEF8D403}" type="sibTrans" cxnId="{2B085845-C44A-4646-A7AA-857E4212E38B}">
      <dgm:prSet/>
      <dgm:spPr/>
      <dgm:t>
        <a:bodyPr/>
        <a:lstStyle/>
        <a:p>
          <a:endParaRPr lang="en-US" b="0" u="none"/>
        </a:p>
      </dgm:t>
    </dgm:pt>
    <dgm:pt modelId="{8F917975-3E5D-43CB-89B0-C264F3E513E8}">
      <dgm:prSet phldrT="[Text]" custT="1"/>
      <dgm:spPr/>
      <dgm:t>
        <a:bodyPr/>
        <a:lstStyle/>
        <a:p>
          <a:r>
            <a:rPr lang="en-US" sz="2000" b="0" u="none" kern="1200" dirty="0"/>
            <a:t>Vehicle suspension, axle configuration, and tire types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no longer </a:t>
          </a:r>
          <a:r>
            <a:rPr lang="en-US" sz="2000" b="0" u="none" kern="1200" dirty="0"/>
            <a:t>representative</a:t>
          </a:r>
        </a:p>
      </dgm:t>
    </dgm:pt>
    <dgm:pt modelId="{72312F38-61FA-4DE7-AEBA-961EC2EA1E10}" type="parTrans" cxnId="{04A90D90-0E39-4271-A7EF-2C90061C4DE0}">
      <dgm:prSet/>
      <dgm:spPr/>
      <dgm:t>
        <a:bodyPr/>
        <a:lstStyle/>
        <a:p>
          <a:endParaRPr lang="en-US" b="0" u="none"/>
        </a:p>
      </dgm:t>
    </dgm:pt>
    <dgm:pt modelId="{20BC4DA3-F9A3-4550-AA20-AF89DBFE6034}" type="sibTrans" cxnId="{04A90D90-0E39-4271-A7EF-2C90061C4DE0}">
      <dgm:prSet/>
      <dgm:spPr/>
      <dgm:t>
        <a:bodyPr/>
        <a:lstStyle/>
        <a:p>
          <a:endParaRPr lang="en-US" b="0" u="none"/>
        </a:p>
      </dgm:t>
    </dgm:pt>
    <dgm:pt modelId="{456A1B80-A698-421B-AAA3-7DE4DDF5C5C5}">
      <dgm:prSet custT="1"/>
      <dgm:spPr/>
      <dgm:t>
        <a:bodyPr/>
        <a:lstStyle/>
        <a:p>
          <a:r>
            <a:rPr lang="en-US" sz="2000" b="0" u="none" kern="1200" dirty="0"/>
            <a:t>Limited consideration for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treated base </a:t>
          </a:r>
          <a:r>
            <a:rPr lang="en-US" sz="2000" b="0" u="none" kern="1200" dirty="0"/>
            <a:t>on asphalt pavements</a:t>
          </a:r>
        </a:p>
      </dgm:t>
    </dgm:pt>
    <dgm:pt modelId="{5C851FCB-5142-4DE5-9296-AF51284C506F}" type="parTrans" cxnId="{4429FD8F-6244-45C0-863D-0C6C98B5B249}">
      <dgm:prSet/>
      <dgm:spPr/>
      <dgm:t>
        <a:bodyPr/>
        <a:lstStyle/>
        <a:p>
          <a:endParaRPr lang="en-US" b="0" u="none"/>
        </a:p>
      </dgm:t>
    </dgm:pt>
    <dgm:pt modelId="{F412B831-740A-42D5-BAD5-2C454B625BDC}" type="sibTrans" cxnId="{4429FD8F-6244-45C0-863D-0C6C98B5B249}">
      <dgm:prSet/>
      <dgm:spPr/>
      <dgm:t>
        <a:bodyPr/>
        <a:lstStyle/>
        <a:p>
          <a:endParaRPr lang="en-US" b="0" u="none"/>
        </a:p>
      </dgm:t>
    </dgm:pt>
    <dgm:pt modelId="{688A7F55-759F-4CE2-9353-FE0A61387D9F}" type="pres">
      <dgm:prSet presAssocID="{F83432CE-CDD3-44A0-84DE-C35095B6531A}" presName="diagram" presStyleCnt="0">
        <dgm:presLayoutVars>
          <dgm:dir/>
          <dgm:resizeHandles val="exact"/>
        </dgm:presLayoutVars>
      </dgm:prSet>
      <dgm:spPr/>
    </dgm:pt>
    <dgm:pt modelId="{067E76F6-FAD5-42E7-9B52-4D83C0FA19A3}" type="pres">
      <dgm:prSet presAssocID="{A1C16DE0-896A-4078-A22E-AC54C97FD3FB}" presName="node" presStyleLbl="node1" presStyleIdx="0" presStyleCnt="8" custScaleY="126914">
        <dgm:presLayoutVars>
          <dgm:bulletEnabled val="1"/>
        </dgm:presLayoutVars>
      </dgm:prSet>
      <dgm:spPr>
        <a:prstGeom prst="round2DiagRect">
          <a:avLst/>
        </a:prstGeom>
      </dgm:spPr>
    </dgm:pt>
    <dgm:pt modelId="{92CBEAC4-0B4E-4DB6-905E-D65BD5B3F05D}" type="pres">
      <dgm:prSet presAssocID="{9F64752D-7197-43F4-BFB3-001BC9FE2C68}" presName="sibTrans" presStyleLbl="sibTrans2D1" presStyleIdx="0" presStyleCnt="7"/>
      <dgm:spPr/>
    </dgm:pt>
    <dgm:pt modelId="{BD7E2488-6F52-470D-B24E-07FA85315859}" type="pres">
      <dgm:prSet presAssocID="{9F64752D-7197-43F4-BFB3-001BC9FE2C68}" presName="connectorText" presStyleLbl="sibTrans2D1" presStyleIdx="0" presStyleCnt="7"/>
      <dgm:spPr/>
    </dgm:pt>
    <dgm:pt modelId="{3500AEF5-DF1F-4D7D-9850-080EB4C0D4A2}" type="pres">
      <dgm:prSet presAssocID="{9B67F136-4458-4D34-814B-7E37F194E076}" presName="node" presStyleLbl="node1" presStyleIdx="1" presStyleCnt="8" custScaleY="126914">
        <dgm:presLayoutVars>
          <dgm:bulletEnabled val="1"/>
        </dgm:presLayoutVars>
      </dgm:prSet>
      <dgm:spPr>
        <a:prstGeom prst="round2DiagRect">
          <a:avLst/>
        </a:prstGeom>
      </dgm:spPr>
    </dgm:pt>
    <dgm:pt modelId="{35380E61-4845-428B-851F-3C8297E8AB39}" type="pres">
      <dgm:prSet presAssocID="{361EA802-4882-43AF-9571-881B67BBC7E6}" presName="sibTrans" presStyleLbl="sibTrans2D1" presStyleIdx="1" presStyleCnt="7"/>
      <dgm:spPr/>
    </dgm:pt>
    <dgm:pt modelId="{02092272-D1CD-473B-A5BE-A3C30F604E38}" type="pres">
      <dgm:prSet presAssocID="{361EA802-4882-43AF-9571-881B67BBC7E6}" presName="connectorText" presStyleLbl="sibTrans2D1" presStyleIdx="1" presStyleCnt="7"/>
      <dgm:spPr/>
    </dgm:pt>
    <dgm:pt modelId="{92FFB369-5AD0-4981-AC3F-ECCD0AF7577D}" type="pres">
      <dgm:prSet presAssocID="{43BA3BBF-8361-4AEF-A38A-62CC0F3DF4E6}" presName="node" presStyleLbl="node1" presStyleIdx="2" presStyleCnt="8" custScaleY="126914">
        <dgm:presLayoutVars>
          <dgm:bulletEnabled val="1"/>
        </dgm:presLayoutVars>
      </dgm:prSet>
      <dgm:spPr>
        <a:prstGeom prst="round2DiagRect">
          <a:avLst/>
        </a:prstGeom>
      </dgm:spPr>
    </dgm:pt>
    <dgm:pt modelId="{7FEAFB6D-7E1A-4386-8853-DEC8E9F94186}" type="pres">
      <dgm:prSet presAssocID="{EBE1248A-6533-4FA2-8598-B239950899C1}" presName="sibTrans" presStyleLbl="sibTrans2D1" presStyleIdx="2" presStyleCnt="7"/>
      <dgm:spPr/>
    </dgm:pt>
    <dgm:pt modelId="{76ECF4F8-0FB5-4CF4-8B58-1AE71367AFD7}" type="pres">
      <dgm:prSet presAssocID="{EBE1248A-6533-4FA2-8598-B239950899C1}" presName="connectorText" presStyleLbl="sibTrans2D1" presStyleIdx="2" presStyleCnt="7"/>
      <dgm:spPr/>
    </dgm:pt>
    <dgm:pt modelId="{0171BA40-28F1-466E-94CF-33BB2209A5AE}" type="pres">
      <dgm:prSet presAssocID="{ECC2C38C-037A-405F-A33D-C92E9F51850B}" presName="node" presStyleLbl="node1" presStyleIdx="3" presStyleCnt="8" custScaleY="126914">
        <dgm:presLayoutVars>
          <dgm:bulletEnabled val="1"/>
        </dgm:presLayoutVars>
      </dgm:prSet>
      <dgm:spPr>
        <a:prstGeom prst="round2DiagRect">
          <a:avLst/>
        </a:prstGeom>
      </dgm:spPr>
    </dgm:pt>
    <dgm:pt modelId="{881B867F-569B-47AE-B7BA-905EBB0F96CC}" type="pres">
      <dgm:prSet presAssocID="{F4D1E13B-9E79-41C7-A922-850E3B5F0569}" presName="sibTrans" presStyleLbl="sibTrans2D1" presStyleIdx="3" presStyleCnt="7"/>
      <dgm:spPr/>
    </dgm:pt>
    <dgm:pt modelId="{E74DD128-20A8-44E6-8D2B-9B59DC56A47B}" type="pres">
      <dgm:prSet presAssocID="{F4D1E13B-9E79-41C7-A922-850E3B5F0569}" presName="connectorText" presStyleLbl="sibTrans2D1" presStyleIdx="3" presStyleCnt="7"/>
      <dgm:spPr/>
    </dgm:pt>
    <dgm:pt modelId="{A92724F9-C6BF-4CE4-9DD6-1BDA6DB81FCB}" type="pres">
      <dgm:prSet presAssocID="{92B8E80F-C9E7-4A7D-B838-404D1AF9DC02}" presName="node" presStyleLbl="node1" presStyleIdx="4" presStyleCnt="8" custScaleY="126914">
        <dgm:presLayoutVars>
          <dgm:bulletEnabled val="1"/>
        </dgm:presLayoutVars>
      </dgm:prSet>
      <dgm:spPr>
        <a:prstGeom prst="round2DiagRect">
          <a:avLst/>
        </a:prstGeom>
      </dgm:spPr>
    </dgm:pt>
    <dgm:pt modelId="{5FC0E611-4ABA-49D6-A00A-7D3E9B6EFAD3}" type="pres">
      <dgm:prSet presAssocID="{F1ABD5D0-7972-45E3-998A-BF5C47F28B9D}" presName="sibTrans" presStyleLbl="sibTrans2D1" presStyleIdx="4" presStyleCnt="7"/>
      <dgm:spPr/>
    </dgm:pt>
    <dgm:pt modelId="{69A72282-14EC-44CF-8BD7-34AA0A11298B}" type="pres">
      <dgm:prSet presAssocID="{F1ABD5D0-7972-45E3-998A-BF5C47F28B9D}" presName="connectorText" presStyleLbl="sibTrans2D1" presStyleIdx="4" presStyleCnt="7"/>
      <dgm:spPr/>
    </dgm:pt>
    <dgm:pt modelId="{C9D00938-6713-4223-AB74-2AD197404A8E}" type="pres">
      <dgm:prSet presAssocID="{1C11993B-B4C1-4994-8DB7-79D9AE57A2C1}" presName="node" presStyleLbl="node1" presStyleIdx="5" presStyleCnt="8" custScaleY="126914">
        <dgm:presLayoutVars>
          <dgm:bulletEnabled val="1"/>
        </dgm:presLayoutVars>
      </dgm:prSet>
      <dgm:spPr>
        <a:prstGeom prst="round2DiagRect">
          <a:avLst/>
        </a:prstGeom>
      </dgm:spPr>
    </dgm:pt>
    <dgm:pt modelId="{158FC1E8-54B9-4C81-ACC6-95D3626924AA}" type="pres">
      <dgm:prSet presAssocID="{869C208A-1482-41E7-9042-6F96BEF8D403}" presName="sibTrans" presStyleLbl="sibTrans2D1" presStyleIdx="5" presStyleCnt="7"/>
      <dgm:spPr/>
    </dgm:pt>
    <dgm:pt modelId="{32B46A3A-2D27-4B64-A7EB-264E86E44B44}" type="pres">
      <dgm:prSet presAssocID="{869C208A-1482-41E7-9042-6F96BEF8D403}" presName="connectorText" presStyleLbl="sibTrans2D1" presStyleIdx="5" presStyleCnt="7"/>
      <dgm:spPr/>
    </dgm:pt>
    <dgm:pt modelId="{26C267B0-7821-4117-BDF0-914515EE650D}" type="pres">
      <dgm:prSet presAssocID="{8F917975-3E5D-43CB-89B0-C264F3E513E8}" presName="node" presStyleLbl="node1" presStyleIdx="6" presStyleCnt="8" custScaleY="126914">
        <dgm:presLayoutVars>
          <dgm:bulletEnabled val="1"/>
        </dgm:presLayoutVars>
      </dgm:prSet>
      <dgm:spPr>
        <a:prstGeom prst="round2DiagRect">
          <a:avLst/>
        </a:prstGeom>
      </dgm:spPr>
    </dgm:pt>
    <dgm:pt modelId="{AA02ABF3-7693-45A5-A16F-38FBF777CCC2}" type="pres">
      <dgm:prSet presAssocID="{20BC4DA3-F9A3-4550-AA20-AF89DBFE6034}" presName="sibTrans" presStyleLbl="sibTrans2D1" presStyleIdx="6" presStyleCnt="7"/>
      <dgm:spPr/>
    </dgm:pt>
    <dgm:pt modelId="{18598B10-3B50-4F38-AFD6-A8BB2A3674D9}" type="pres">
      <dgm:prSet presAssocID="{20BC4DA3-F9A3-4550-AA20-AF89DBFE6034}" presName="connectorText" presStyleLbl="sibTrans2D1" presStyleIdx="6" presStyleCnt="7"/>
      <dgm:spPr/>
    </dgm:pt>
    <dgm:pt modelId="{FBD9E7BD-EC04-4F19-8C5A-7B75A24EC88B}" type="pres">
      <dgm:prSet presAssocID="{456A1B80-A698-421B-AAA3-7DE4DDF5C5C5}" presName="node" presStyleLbl="node1" presStyleIdx="7" presStyleCnt="8" custScaleY="126914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F8051B08-C100-44FA-A9F8-D996E486C651}" srcId="{F83432CE-CDD3-44A0-84DE-C35095B6531A}" destId="{92B8E80F-C9E7-4A7D-B838-404D1AF9DC02}" srcOrd="4" destOrd="0" parTransId="{D98B805B-9654-4FE9-A60A-5BB06E266FAE}" sibTransId="{F1ABD5D0-7972-45E3-998A-BF5C47F28B9D}"/>
    <dgm:cxn modelId="{3CB5140E-037D-433B-BC94-8327C5AF3FC7}" srcId="{F83432CE-CDD3-44A0-84DE-C35095B6531A}" destId="{43BA3BBF-8361-4AEF-A38A-62CC0F3DF4E6}" srcOrd="2" destOrd="0" parTransId="{F9ACCAC9-F2A6-47A6-AD65-3200E816A778}" sibTransId="{EBE1248A-6533-4FA2-8598-B239950899C1}"/>
    <dgm:cxn modelId="{32EB1A16-6F35-451E-AB95-D476E3F269CF}" type="presOf" srcId="{869C208A-1482-41E7-9042-6F96BEF8D403}" destId="{32B46A3A-2D27-4B64-A7EB-264E86E44B44}" srcOrd="1" destOrd="0" presId="urn:microsoft.com/office/officeart/2005/8/layout/process5"/>
    <dgm:cxn modelId="{9959212B-7FEA-4BB8-901E-C21ACE8F6F10}" type="presOf" srcId="{869C208A-1482-41E7-9042-6F96BEF8D403}" destId="{158FC1E8-54B9-4C81-ACC6-95D3626924AA}" srcOrd="0" destOrd="0" presId="urn:microsoft.com/office/officeart/2005/8/layout/process5"/>
    <dgm:cxn modelId="{2BF74535-F0CB-49F9-870C-055C68C69FAD}" type="presOf" srcId="{1C11993B-B4C1-4994-8DB7-79D9AE57A2C1}" destId="{C9D00938-6713-4223-AB74-2AD197404A8E}" srcOrd="0" destOrd="0" presId="urn:microsoft.com/office/officeart/2005/8/layout/process5"/>
    <dgm:cxn modelId="{CECF5E60-5E1F-4793-B314-365C11BB9751}" type="presOf" srcId="{F4D1E13B-9E79-41C7-A922-850E3B5F0569}" destId="{881B867F-569B-47AE-B7BA-905EBB0F96CC}" srcOrd="0" destOrd="0" presId="urn:microsoft.com/office/officeart/2005/8/layout/process5"/>
    <dgm:cxn modelId="{795DC643-3D01-4122-A62C-4661A9433B48}" type="presOf" srcId="{8F917975-3E5D-43CB-89B0-C264F3E513E8}" destId="{26C267B0-7821-4117-BDF0-914515EE650D}" srcOrd="0" destOrd="0" presId="urn:microsoft.com/office/officeart/2005/8/layout/process5"/>
    <dgm:cxn modelId="{2B085845-C44A-4646-A7AA-857E4212E38B}" srcId="{F83432CE-CDD3-44A0-84DE-C35095B6531A}" destId="{1C11993B-B4C1-4994-8DB7-79D9AE57A2C1}" srcOrd="5" destOrd="0" parTransId="{783DBA9E-58F5-4931-BCD9-02E3E98B613D}" sibTransId="{869C208A-1482-41E7-9042-6F96BEF8D403}"/>
    <dgm:cxn modelId="{C9597F65-7B4F-4135-9902-E980ED0D142C}" type="presOf" srcId="{20BC4DA3-F9A3-4550-AA20-AF89DBFE6034}" destId="{AA02ABF3-7693-45A5-A16F-38FBF777CCC2}" srcOrd="0" destOrd="0" presId="urn:microsoft.com/office/officeart/2005/8/layout/process5"/>
    <dgm:cxn modelId="{5AB69148-D3D7-4537-92CC-2CD082195682}" type="presOf" srcId="{43BA3BBF-8361-4AEF-A38A-62CC0F3DF4E6}" destId="{92FFB369-5AD0-4981-AC3F-ECCD0AF7577D}" srcOrd="0" destOrd="0" presId="urn:microsoft.com/office/officeart/2005/8/layout/process5"/>
    <dgm:cxn modelId="{F5460C52-BA8A-41C7-A27E-30F79F148B18}" type="presOf" srcId="{F4D1E13B-9E79-41C7-A922-850E3B5F0569}" destId="{E74DD128-20A8-44E6-8D2B-9B59DC56A47B}" srcOrd="1" destOrd="0" presId="urn:microsoft.com/office/officeart/2005/8/layout/process5"/>
    <dgm:cxn modelId="{28165D75-A800-4804-A050-EE7CA30A05DB}" type="presOf" srcId="{20BC4DA3-F9A3-4550-AA20-AF89DBFE6034}" destId="{18598B10-3B50-4F38-AFD6-A8BB2A3674D9}" srcOrd="1" destOrd="0" presId="urn:microsoft.com/office/officeart/2005/8/layout/process5"/>
    <dgm:cxn modelId="{97AEB37A-A1F3-4221-AABD-AFC2781057B2}" type="presOf" srcId="{9B67F136-4458-4D34-814B-7E37F194E076}" destId="{3500AEF5-DF1F-4D7D-9850-080EB4C0D4A2}" srcOrd="0" destOrd="0" presId="urn:microsoft.com/office/officeart/2005/8/layout/process5"/>
    <dgm:cxn modelId="{C3DACE7A-106D-49F5-8D9E-7E580638869E}" type="presOf" srcId="{361EA802-4882-43AF-9571-881B67BBC7E6}" destId="{35380E61-4845-428B-851F-3C8297E8AB39}" srcOrd="0" destOrd="0" presId="urn:microsoft.com/office/officeart/2005/8/layout/process5"/>
    <dgm:cxn modelId="{5B72D288-7963-4C97-8640-ECDA0C23C911}" type="presOf" srcId="{9F64752D-7197-43F4-BFB3-001BC9FE2C68}" destId="{BD7E2488-6F52-470D-B24E-07FA85315859}" srcOrd="1" destOrd="0" presId="urn:microsoft.com/office/officeart/2005/8/layout/process5"/>
    <dgm:cxn modelId="{4429FD8F-6244-45C0-863D-0C6C98B5B249}" srcId="{F83432CE-CDD3-44A0-84DE-C35095B6531A}" destId="{456A1B80-A698-421B-AAA3-7DE4DDF5C5C5}" srcOrd="7" destOrd="0" parTransId="{5C851FCB-5142-4DE5-9296-AF51284C506F}" sibTransId="{F412B831-740A-42D5-BAD5-2C454B625BDC}"/>
    <dgm:cxn modelId="{04A90D90-0E39-4271-A7EF-2C90061C4DE0}" srcId="{F83432CE-CDD3-44A0-84DE-C35095B6531A}" destId="{8F917975-3E5D-43CB-89B0-C264F3E513E8}" srcOrd="6" destOrd="0" parTransId="{72312F38-61FA-4DE7-AEBA-961EC2EA1E10}" sibTransId="{20BC4DA3-F9A3-4550-AA20-AF89DBFE6034}"/>
    <dgm:cxn modelId="{F0340E94-71B6-4F8C-9A6C-02E216E9605C}" type="presOf" srcId="{92B8E80F-C9E7-4A7D-B838-404D1AF9DC02}" destId="{A92724F9-C6BF-4CE4-9DD6-1BDA6DB81FCB}" srcOrd="0" destOrd="0" presId="urn:microsoft.com/office/officeart/2005/8/layout/process5"/>
    <dgm:cxn modelId="{C107399E-B25A-4AEC-80FA-E725F8D549AA}" type="presOf" srcId="{F1ABD5D0-7972-45E3-998A-BF5C47F28B9D}" destId="{5FC0E611-4ABA-49D6-A00A-7D3E9B6EFAD3}" srcOrd="0" destOrd="0" presId="urn:microsoft.com/office/officeart/2005/8/layout/process5"/>
    <dgm:cxn modelId="{869855A0-F1AF-4769-BA6D-4CFCECDF9F3C}" srcId="{F83432CE-CDD3-44A0-84DE-C35095B6531A}" destId="{9B67F136-4458-4D34-814B-7E37F194E076}" srcOrd="1" destOrd="0" parTransId="{26FAED07-4E7C-4AB5-9C93-C416494060F1}" sibTransId="{361EA802-4882-43AF-9571-881B67BBC7E6}"/>
    <dgm:cxn modelId="{4DBCD9A6-488A-476D-8132-8CE1DE6AF37B}" srcId="{F83432CE-CDD3-44A0-84DE-C35095B6531A}" destId="{A1C16DE0-896A-4078-A22E-AC54C97FD3FB}" srcOrd="0" destOrd="0" parTransId="{0440FD5C-906D-44E0-AD70-71F9C4638607}" sibTransId="{9F64752D-7197-43F4-BFB3-001BC9FE2C68}"/>
    <dgm:cxn modelId="{67F3DCA8-B583-4525-BED2-9210FCF2111E}" srcId="{F83432CE-CDD3-44A0-84DE-C35095B6531A}" destId="{ECC2C38C-037A-405F-A33D-C92E9F51850B}" srcOrd="3" destOrd="0" parTransId="{B69E1C0B-715E-40DD-B658-5699302F918B}" sibTransId="{F4D1E13B-9E79-41C7-A922-850E3B5F0569}"/>
    <dgm:cxn modelId="{2D040FAB-DDCE-4AA1-AC06-F71B619E390C}" type="presOf" srcId="{9F64752D-7197-43F4-BFB3-001BC9FE2C68}" destId="{92CBEAC4-0B4E-4DB6-905E-D65BD5B3F05D}" srcOrd="0" destOrd="0" presId="urn:microsoft.com/office/officeart/2005/8/layout/process5"/>
    <dgm:cxn modelId="{EA0DFFB5-4460-4178-A3BF-26ED48818C7A}" type="presOf" srcId="{F83432CE-CDD3-44A0-84DE-C35095B6531A}" destId="{688A7F55-759F-4CE2-9353-FE0A61387D9F}" srcOrd="0" destOrd="0" presId="urn:microsoft.com/office/officeart/2005/8/layout/process5"/>
    <dgm:cxn modelId="{46BAEBBE-A8AB-489A-9F5B-C7D92AE7EF6B}" type="presOf" srcId="{456A1B80-A698-421B-AAA3-7DE4DDF5C5C5}" destId="{FBD9E7BD-EC04-4F19-8C5A-7B75A24EC88B}" srcOrd="0" destOrd="0" presId="urn:microsoft.com/office/officeart/2005/8/layout/process5"/>
    <dgm:cxn modelId="{8BABD4C7-E214-4A12-92C8-A951DB786605}" type="presOf" srcId="{A1C16DE0-896A-4078-A22E-AC54C97FD3FB}" destId="{067E76F6-FAD5-42E7-9B52-4D83C0FA19A3}" srcOrd="0" destOrd="0" presId="urn:microsoft.com/office/officeart/2005/8/layout/process5"/>
    <dgm:cxn modelId="{F30877CB-AB25-4172-A16B-D6B5975B5CFD}" type="presOf" srcId="{361EA802-4882-43AF-9571-881B67BBC7E6}" destId="{02092272-D1CD-473B-A5BE-A3C30F604E38}" srcOrd="1" destOrd="0" presId="urn:microsoft.com/office/officeart/2005/8/layout/process5"/>
    <dgm:cxn modelId="{821275CF-5B90-43C9-9E77-23A5C32D22CC}" type="presOf" srcId="{F1ABD5D0-7972-45E3-998A-BF5C47F28B9D}" destId="{69A72282-14EC-44CF-8BD7-34AA0A11298B}" srcOrd="1" destOrd="0" presId="urn:microsoft.com/office/officeart/2005/8/layout/process5"/>
    <dgm:cxn modelId="{756659D4-E2B2-4D6F-814B-FA823A189ADC}" type="presOf" srcId="{EBE1248A-6533-4FA2-8598-B239950899C1}" destId="{76ECF4F8-0FB5-4CF4-8B58-1AE71367AFD7}" srcOrd="1" destOrd="0" presId="urn:microsoft.com/office/officeart/2005/8/layout/process5"/>
    <dgm:cxn modelId="{7A5A12E0-279C-4364-9EB3-27D3DBB6DDDB}" type="presOf" srcId="{EBE1248A-6533-4FA2-8598-B239950899C1}" destId="{7FEAFB6D-7E1A-4386-8853-DEC8E9F94186}" srcOrd="0" destOrd="0" presId="urn:microsoft.com/office/officeart/2005/8/layout/process5"/>
    <dgm:cxn modelId="{14A3DBE0-723E-4C11-B8AA-43729CE3E8A0}" type="presOf" srcId="{ECC2C38C-037A-405F-A33D-C92E9F51850B}" destId="{0171BA40-28F1-466E-94CF-33BB2209A5AE}" srcOrd="0" destOrd="0" presId="urn:microsoft.com/office/officeart/2005/8/layout/process5"/>
    <dgm:cxn modelId="{A7E6234D-E198-4A10-88E4-2B721A2B031D}" type="presParOf" srcId="{688A7F55-759F-4CE2-9353-FE0A61387D9F}" destId="{067E76F6-FAD5-42E7-9B52-4D83C0FA19A3}" srcOrd="0" destOrd="0" presId="urn:microsoft.com/office/officeart/2005/8/layout/process5"/>
    <dgm:cxn modelId="{E996683B-2453-4ACD-A072-25D6B737DAC0}" type="presParOf" srcId="{688A7F55-759F-4CE2-9353-FE0A61387D9F}" destId="{92CBEAC4-0B4E-4DB6-905E-D65BD5B3F05D}" srcOrd="1" destOrd="0" presId="urn:microsoft.com/office/officeart/2005/8/layout/process5"/>
    <dgm:cxn modelId="{7F735AD5-16EC-4105-8CB4-4DB3FCF7A1ED}" type="presParOf" srcId="{92CBEAC4-0B4E-4DB6-905E-D65BD5B3F05D}" destId="{BD7E2488-6F52-470D-B24E-07FA85315859}" srcOrd="0" destOrd="0" presId="urn:microsoft.com/office/officeart/2005/8/layout/process5"/>
    <dgm:cxn modelId="{909897AA-ABAD-46CA-88BD-C4141E1AA03E}" type="presParOf" srcId="{688A7F55-759F-4CE2-9353-FE0A61387D9F}" destId="{3500AEF5-DF1F-4D7D-9850-080EB4C0D4A2}" srcOrd="2" destOrd="0" presId="urn:microsoft.com/office/officeart/2005/8/layout/process5"/>
    <dgm:cxn modelId="{F34A908A-2D3E-4544-BFA5-8866CEE3B1AB}" type="presParOf" srcId="{688A7F55-759F-4CE2-9353-FE0A61387D9F}" destId="{35380E61-4845-428B-851F-3C8297E8AB39}" srcOrd="3" destOrd="0" presId="urn:microsoft.com/office/officeart/2005/8/layout/process5"/>
    <dgm:cxn modelId="{CA2FF7D2-A236-44C7-8025-3BB4C707F69E}" type="presParOf" srcId="{35380E61-4845-428B-851F-3C8297E8AB39}" destId="{02092272-D1CD-473B-A5BE-A3C30F604E38}" srcOrd="0" destOrd="0" presId="urn:microsoft.com/office/officeart/2005/8/layout/process5"/>
    <dgm:cxn modelId="{A6478EE0-1E3F-4C1F-9FB5-D5825764F64D}" type="presParOf" srcId="{688A7F55-759F-4CE2-9353-FE0A61387D9F}" destId="{92FFB369-5AD0-4981-AC3F-ECCD0AF7577D}" srcOrd="4" destOrd="0" presId="urn:microsoft.com/office/officeart/2005/8/layout/process5"/>
    <dgm:cxn modelId="{0C61D66D-1324-4A18-A050-3253D7763B8B}" type="presParOf" srcId="{688A7F55-759F-4CE2-9353-FE0A61387D9F}" destId="{7FEAFB6D-7E1A-4386-8853-DEC8E9F94186}" srcOrd="5" destOrd="0" presId="urn:microsoft.com/office/officeart/2005/8/layout/process5"/>
    <dgm:cxn modelId="{E3F1AF61-D24E-4697-B5B5-4804EC166A2D}" type="presParOf" srcId="{7FEAFB6D-7E1A-4386-8853-DEC8E9F94186}" destId="{76ECF4F8-0FB5-4CF4-8B58-1AE71367AFD7}" srcOrd="0" destOrd="0" presId="urn:microsoft.com/office/officeart/2005/8/layout/process5"/>
    <dgm:cxn modelId="{C6984D20-6E53-4196-95C8-AF3F2405A8DB}" type="presParOf" srcId="{688A7F55-759F-4CE2-9353-FE0A61387D9F}" destId="{0171BA40-28F1-466E-94CF-33BB2209A5AE}" srcOrd="6" destOrd="0" presId="urn:microsoft.com/office/officeart/2005/8/layout/process5"/>
    <dgm:cxn modelId="{0F710C78-C519-4CD2-BDA2-FBADAA528DA7}" type="presParOf" srcId="{688A7F55-759F-4CE2-9353-FE0A61387D9F}" destId="{881B867F-569B-47AE-B7BA-905EBB0F96CC}" srcOrd="7" destOrd="0" presId="urn:microsoft.com/office/officeart/2005/8/layout/process5"/>
    <dgm:cxn modelId="{64726CAA-2149-4864-B4C3-56C83A53DCF8}" type="presParOf" srcId="{881B867F-569B-47AE-B7BA-905EBB0F96CC}" destId="{E74DD128-20A8-44E6-8D2B-9B59DC56A47B}" srcOrd="0" destOrd="0" presId="urn:microsoft.com/office/officeart/2005/8/layout/process5"/>
    <dgm:cxn modelId="{DC35276D-BAB2-467B-92EA-42F5AAEA0522}" type="presParOf" srcId="{688A7F55-759F-4CE2-9353-FE0A61387D9F}" destId="{A92724F9-C6BF-4CE4-9DD6-1BDA6DB81FCB}" srcOrd="8" destOrd="0" presId="urn:microsoft.com/office/officeart/2005/8/layout/process5"/>
    <dgm:cxn modelId="{BF56909F-7CE4-45F7-BC64-1CD862F6FF36}" type="presParOf" srcId="{688A7F55-759F-4CE2-9353-FE0A61387D9F}" destId="{5FC0E611-4ABA-49D6-A00A-7D3E9B6EFAD3}" srcOrd="9" destOrd="0" presId="urn:microsoft.com/office/officeart/2005/8/layout/process5"/>
    <dgm:cxn modelId="{F62C7E5A-5EF0-42F2-B4AF-00E137F56C15}" type="presParOf" srcId="{5FC0E611-4ABA-49D6-A00A-7D3E9B6EFAD3}" destId="{69A72282-14EC-44CF-8BD7-34AA0A11298B}" srcOrd="0" destOrd="0" presId="urn:microsoft.com/office/officeart/2005/8/layout/process5"/>
    <dgm:cxn modelId="{E7AA5818-C215-48AB-ABB5-A91940A2A08E}" type="presParOf" srcId="{688A7F55-759F-4CE2-9353-FE0A61387D9F}" destId="{C9D00938-6713-4223-AB74-2AD197404A8E}" srcOrd="10" destOrd="0" presId="urn:microsoft.com/office/officeart/2005/8/layout/process5"/>
    <dgm:cxn modelId="{5B7C544C-A651-4B87-BAA9-7FA3E358A7AE}" type="presParOf" srcId="{688A7F55-759F-4CE2-9353-FE0A61387D9F}" destId="{158FC1E8-54B9-4C81-ACC6-95D3626924AA}" srcOrd="11" destOrd="0" presId="urn:microsoft.com/office/officeart/2005/8/layout/process5"/>
    <dgm:cxn modelId="{D58C0968-0131-4EA7-92AF-939E6E2CBC22}" type="presParOf" srcId="{158FC1E8-54B9-4C81-ACC6-95D3626924AA}" destId="{32B46A3A-2D27-4B64-A7EB-264E86E44B44}" srcOrd="0" destOrd="0" presId="urn:microsoft.com/office/officeart/2005/8/layout/process5"/>
    <dgm:cxn modelId="{81A93EC3-5D9D-4AE2-BC69-3459C16ACE9F}" type="presParOf" srcId="{688A7F55-759F-4CE2-9353-FE0A61387D9F}" destId="{26C267B0-7821-4117-BDF0-914515EE650D}" srcOrd="12" destOrd="0" presId="urn:microsoft.com/office/officeart/2005/8/layout/process5"/>
    <dgm:cxn modelId="{70E83F80-C25A-4DF8-826E-FD442FE5FB33}" type="presParOf" srcId="{688A7F55-759F-4CE2-9353-FE0A61387D9F}" destId="{AA02ABF3-7693-45A5-A16F-38FBF777CCC2}" srcOrd="13" destOrd="0" presId="urn:microsoft.com/office/officeart/2005/8/layout/process5"/>
    <dgm:cxn modelId="{45AE630C-8FE4-426D-BCF8-E4FBF096FB4B}" type="presParOf" srcId="{AA02ABF3-7693-45A5-A16F-38FBF777CCC2}" destId="{18598B10-3B50-4F38-AFD6-A8BB2A3674D9}" srcOrd="0" destOrd="0" presId="urn:microsoft.com/office/officeart/2005/8/layout/process5"/>
    <dgm:cxn modelId="{E8E2D8D8-6BDF-4FEB-8619-E3A1CBF97F57}" type="presParOf" srcId="{688A7F55-759F-4CE2-9353-FE0A61387D9F}" destId="{FBD9E7BD-EC04-4F19-8C5A-7B75A24EC88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1E513-B2B6-45A3-973B-1309807BE915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EC22BF-0A0F-4F8D-A132-4E7F7744A22E}">
      <dgm:prSet phldrT="[Text]"/>
      <dgm:spPr/>
      <dgm:t>
        <a:bodyPr/>
        <a:lstStyle/>
        <a:p>
          <a:r>
            <a:rPr lang="en-US" dirty="0"/>
            <a:t>Pavement Geometry</a:t>
          </a:r>
        </a:p>
      </dgm:t>
    </dgm:pt>
    <dgm:pt modelId="{F0D687BA-5B2F-44B4-9344-E39F16D2C8FF}" type="parTrans" cxnId="{F0FF60C8-42CE-46A8-AF8A-3958930355D6}">
      <dgm:prSet/>
      <dgm:spPr/>
      <dgm:t>
        <a:bodyPr/>
        <a:lstStyle/>
        <a:p>
          <a:endParaRPr lang="en-US"/>
        </a:p>
      </dgm:t>
    </dgm:pt>
    <dgm:pt modelId="{41C9D88A-823F-481F-8972-5B8E29648303}" type="sibTrans" cxnId="{F0FF60C8-42CE-46A8-AF8A-3958930355D6}">
      <dgm:prSet/>
      <dgm:spPr/>
      <dgm:t>
        <a:bodyPr/>
        <a:lstStyle/>
        <a:p>
          <a:endParaRPr lang="en-US"/>
        </a:p>
      </dgm:t>
    </dgm:pt>
    <dgm:pt modelId="{5A398011-1DE1-415D-8163-97DE6D05DC15}">
      <dgm:prSet phldrT="[Text]"/>
      <dgm:spPr/>
      <dgm:t>
        <a:bodyPr/>
        <a:lstStyle/>
        <a:p>
          <a:r>
            <a:rPr lang="en-US" dirty="0"/>
            <a:t>Layer thicknesses</a:t>
          </a:r>
        </a:p>
      </dgm:t>
    </dgm:pt>
    <dgm:pt modelId="{7D4A6976-C845-4F11-8E1F-2BCBA58F2AE0}" type="parTrans" cxnId="{C46835DB-13B8-499F-8DC6-06402084140E}">
      <dgm:prSet/>
      <dgm:spPr/>
      <dgm:t>
        <a:bodyPr/>
        <a:lstStyle/>
        <a:p>
          <a:endParaRPr lang="en-US"/>
        </a:p>
      </dgm:t>
    </dgm:pt>
    <dgm:pt modelId="{7B2522E2-7C6B-4E25-8669-73F2D953EE6E}" type="sibTrans" cxnId="{C46835DB-13B8-499F-8DC6-06402084140E}">
      <dgm:prSet/>
      <dgm:spPr/>
      <dgm:t>
        <a:bodyPr/>
        <a:lstStyle/>
        <a:p>
          <a:endParaRPr lang="en-US"/>
        </a:p>
      </dgm:t>
    </dgm:pt>
    <dgm:pt modelId="{D0A0DA6B-27FE-4E0C-9EBE-039D75782426}">
      <dgm:prSet phldrT="[Text]"/>
      <dgm:spPr/>
      <dgm:t>
        <a:bodyPr/>
        <a:lstStyle/>
        <a:p>
          <a:r>
            <a:rPr lang="en-US" dirty="0"/>
            <a:t>Discontinuities</a:t>
          </a:r>
        </a:p>
      </dgm:t>
    </dgm:pt>
    <dgm:pt modelId="{365154B7-A358-451C-BB55-3D1F1C0AAFEA}" type="parTrans" cxnId="{A0B0AF17-1BED-4D69-B0D5-54AA680E0F47}">
      <dgm:prSet/>
      <dgm:spPr/>
      <dgm:t>
        <a:bodyPr/>
        <a:lstStyle/>
        <a:p>
          <a:endParaRPr lang="en-US"/>
        </a:p>
      </dgm:t>
    </dgm:pt>
    <dgm:pt modelId="{CA5286E7-1082-4383-BE90-AA4163959646}" type="sibTrans" cxnId="{A0B0AF17-1BED-4D69-B0D5-54AA680E0F47}">
      <dgm:prSet/>
      <dgm:spPr/>
      <dgm:t>
        <a:bodyPr/>
        <a:lstStyle/>
        <a:p>
          <a:endParaRPr lang="en-US"/>
        </a:p>
      </dgm:t>
    </dgm:pt>
    <dgm:pt modelId="{E2FDCE12-5F37-498E-AFB8-0200E1279142}">
      <dgm:prSet phldrT="[Text]"/>
      <dgm:spPr/>
      <dgm:t>
        <a:bodyPr/>
        <a:lstStyle/>
        <a:p>
          <a:r>
            <a:rPr lang="en-US" dirty="0"/>
            <a:t>Temperature vs. depth</a:t>
          </a:r>
        </a:p>
      </dgm:t>
    </dgm:pt>
    <dgm:pt modelId="{90EAA0F0-CB51-48B5-A1B7-8A9F7047D913}" type="parTrans" cxnId="{F5594414-B71D-4614-9C66-1B9AF4D8AF11}">
      <dgm:prSet/>
      <dgm:spPr/>
      <dgm:t>
        <a:bodyPr/>
        <a:lstStyle/>
        <a:p>
          <a:endParaRPr lang="en-US"/>
        </a:p>
      </dgm:t>
    </dgm:pt>
    <dgm:pt modelId="{9A14EF8F-F26B-456C-9C3A-4293CE4DF284}" type="sibTrans" cxnId="{F5594414-B71D-4614-9C66-1B9AF4D8AF11}">
      <dgm:prSet/>
      <dgm:spPr/>
      <dgm:t>
        <a:bodyPr/>
        <a:lstStyle/>
        <a:p>
          <a:endParaRPr lang="en-US"/>
        </a:p>
      </dgm:t>
    </dgm:pt>
    <dgm:pt modelId="{5D8D858C-6651-44A8-B44C-64122982C9BF}">
      <dgm:prSet phldrT="[Text]"/>
      <dgm:spPr/>
      <dgm:t>
        <a:bodyPr/>
        <a:lstStyle/>
        <a:p>
          <a:r>
            <a:rPr lang="en-US" dirty="0"/>
            <a:t>Moisture vs. depth</a:t>
          </a:r>
        </a:p>
      </dgm:t>
    </dgm:pt>
    <dgm:pt modelId="{937E96B7-90F9-497C-B45D-B3C52D138E7D}" type="parTrans" cxnId="{3D3B1C7F-7774-46B6-9183-40321854BBC4}">
      <dgm:prSet/>
      <dgm:spPr/>
      <dgm:t>
        <a:bodyPr/>
        <a:lstStyle/>
        <a:p>
          <a:endParaRPr lang="en-US"/>
        </a:p>
      </dgm:t>
    </dgm:pt>
    <dgm:pt modelId="{CA013DFE-355D-4330-A2F2-919EE8186715}" type="sibTrans" cxnId="{3D3B1C7F-7774-46B6-9183-40321854BBC4}">
      <dgm:prSet/>
      <dgm:spPr/>
      <dgm:t>
        <a:bodyPr/>
        <a:lstStyle/>
        <a:p>
          <a:endParaRPr lang="en-US"/>
        </a:p>
      </dgm:t>
    </dgm:pt>
    <dgm:pt modelId="{128A93FD-CA3C-41A8-ACD4-0B815595387F}">
      <dgm:prSet phldrT="[Text]"/>
      <dgm:spPr/>
      <dgm:t>
        <a:bodyPr/>
        <a:lstStyle/>
        <a:p>
          <a:r>
            <a:rPr lang="en-US" dirty="0"/>
            <a:t>Elastic properties</a:t>
          </a:r>
        </a:p>
      </dgm:t>
    </dgm:pt>
    <dgm:pt modelId="{EE4D8F92-3318-469C-927B-A5C7F144DEE4}" type="parTrans" cxnId="{1DD4DB0F-6FB7-4AA2-B2C5-D3D0F715D57F}">
      <dgm:prSet/>
      <dgm:spPr/>
      <dgm:t>
        <a:bodyPr/>
        <a:lstStyle/>
        <a:p>
          <a:endParaRPr lang="en-US"/>
        </a:p>
      </dgm:t>
    </dgm:pt>
    <dgm:pt modelId="{FAF500BE-10F4-44B6-9964-7762EC14CDA8}" type="sibTrans" cxnId="{1DD4DB0F-6FB7-4AA2-B2C5-D3D0F715D57F}">
      <dgm:prSet/>
      <dgm:spPr/>
      <dgm:t>
        <a:bodyPr/>
        <a:lstStyle/>
        <a:p>
          <a:endParaRPr lang="en-US"/>
        </a:p>
      </dgm:t>
    </dgm:pt>
    <dgm:pt modelId="{BC79DE6F-A937-4623-85CB-FBAFFC856AC5}">
      <dgm:prSet phldrT="[Text]"/>
      <dgm:spPr/>
      <dgm:t>
        <a:bodyPr/>
        <a:lstStyle/>
        <a:p>
          <a:r>
            <a:rPr lang="en-US" dirty="0"/>
            <a:t>Nonlinear properties</a:t>
          </a:r>
        </a:p>
      </dgm:t>
    </dgm:pt>
    <dgm:pt modelId="{976ECFF9-34E9-42EE-806F-36D9FFFB345F}" type="parTrans" cxnId="{13E04236-6821-421C-8BDF-819E092410C3}">
      <dgm:prSet/>
      <dgm:spPr/>
      <dgm:t>
        <a:bodyPr/>
        <a:lstStyle/>
        <a:p>
          <a:endParaRPr lang="en-US"/>
        </a:p>
      </dgm:t>
    </dgm:pt>
    <dgm:pt modelId="{6AC7DBA9-E9A6-4088-AFEF-CAF04E10141F}" type="sibTrans" cxnId="{13E04236-6821-421C-8BDF-819E092410C3}">
      <dgm:prSet/>
      <dgm:spPr/>
      <dgm:t>
        <a:bodyPr/>
        <a:lstStyle/>
        <a:p>
          <a:endParaRPr lang="en-US"/>
        </a:p>
      </dgm:t>
    </dgm:pt>
    <dgm:pt modelId="{5FFDBCE3-2F30-4EF8-A8FA-ABC4FCA77C20}">
      <dgm:prSet phldrT="[Text]"/>
      <dgm:spPr/>
      <dgm:t>
        <a:bodyPr/>
        <a:lstStyle/>
        <a:p>
          <a:r>
            <a:rPr lang="en-US" dirty="0"/>
            <a:t>Material Properties</a:t>
          </a:r>
        </a:p>
      </dgm:t>
    </dgm:pt>
    <dgm:pt modelId="{A583BD83-B5A0-46FE-8E5C-4E14025A900C}" type="sibTrans" cxnId="{82154F9D-A056-45A1-BFFB-DE1CEA130AC7}">
      <dgm:prSet/>
      <dgm:spPr/>
      <dgm:t>
        <a:bodyPr/>
        <a:lstStyle/>
        <a:p>
          <a:endParaRPr lang="en-US"/>
        </a:p>
      </dgm:t>
    </dgm:pt>
    <dgm:pt modelId="{F299CCA5-3C5D-4308-9882-5E4A81D2612E}" type="parTrans" cxnId="{82154F9D-A056-45A1-BFFB-DE1CEA130AC7}">
      <dgm:prSet/>
      <dgm:spPr/>
      <dgm:t>
        <a:bodyPr/>
        <a:lstStyle/>
        <a:p>
          <a:endParaRPr lang="en-US"/>
        </a:p>
      </dgm:t>
    </dgm:pt>
    <dgm:pt modelId="{CC0476D2-C8D0-4B98-8F76-9719F865D193}">
      <dgm:prSet phldrT="[Text]"/>
      <dgm:spPr/>
      <dgm:t>
        <a:bodyPr/>
        <a:lstStyle/>
        <a:p>
          <a:r>
            <a:rPr lang="en-US" dirty="0"/>
            <a:t>Environment</a:t>
          </a:r>
        </a:p>
      </dgm:t>
    </dgm:pt>
    <dgm:pt modelId="{FB4AEA09-A1B8-40D1-BD92-691ADFD3E9C4}" type="sibTrans" cxnId="{E80F37A3-8213-4053-8553-10219035FDF9}">
      <dgm:prSet/>
      <dgm:spPr/>
      <dgm:t>
        <a:bodyPr/>
        <a:lstStyle/>
        <a:p>
          <a:endParaRPr lang="en-US"/>
        </a:p>
      </dgm:t>
    </dgm:pt>
    <dgm:pt modelId="{4011E3B7-457A-47A9-98F9-12BBDC86DFC6}" type="parTrans" cxnId="{E80F37A3-8213-4053-8553-10219035FDF9}">
      <dgm:prSet/>
      <dgm:spPr/>
      <dgm:t>
        <a:bodyPr/>
        <a:lstStyle/>
        <a:p>
          <a:endParaRPr lang="en-US"/>
        </a:p>
      </dgm:t>
    </dgm:pt>
    <dgm:pt modelId="{8890B8DC-614A-4483-8C6C-7C4625959174}">
      <dgm:prSet/>
      <dgm:spPr/>
      <dgm:t>
        <a:bodyPr/>
        <a:lstStyle/>
        <a:p>
          <a:r>
            <a:rPr lang="en-US" dirty="0"/>
            <a:t>Traffic</a:t>
          </a:r>
        </a:p>
      </dgm:t>
    </dgm:pt>
    <dgm:pt modelId="{981A8AC6-6A61-4DD0-B419-E30D1BAD08A9}" type="parTrans" cxnId="{BD4246E7-A6BD-47D2-B725-5D36E69AA05D}">
      <dgm:prSet/>
      <dgm:spPr/>
    </dgm:pt>
    <dgm:pt modelId="{FFFB79CC-5702-49B2-B456-3334C0392476}" type="sibTrans" cxnId="{BD4246E7-A6BD-47D2-B725-5D36E69AA05D}">
      <dgm:prSet/>
      <dgm:spPr/>
    </dgm:pt>
    <dgm:pt modelId="{4CE1AC71-4A9F-498F-993F-A9FC6EE8F115}">
      <dgm:prSet/>
      <dgm:spPr/>
      <dgm:t>
        <a:bodyPr/>
        <a:lstStyle/>
        <a:p>
          <a:r>
            <a:rPr lang="en-US" dirty="0"/>
            <a:t>Load spectrum</a:t>
          </a:r>
        </a:p>
      </dgm:t>
    </dgm:pt>
    <dgm:pt modelId="{EE80680B-133B-4173-AE82-3BBD9D44EE45}" type="parTrans" cxnId="{57C01624-1D1F-4442-89A4-B26AAE12AB35}">
      <dgm:prSet/>
      <dgm:spPr/>
    </dgm:pt>
    <dgm:pt modelId="{C15F050B-54FB-4859-89CF-3E4525544C25}" type="sibTrans" cxnId="{57C01624-1D1F-4442-89A4-B26AAE12AB35}">
      <dgm:prSet/>
      <dgm:spPr/>
    </dgm:pt>
    <dgm:pt modelId="{18B56E77-AEB2-4F5A-910D-E5B8E24062D5}">
      <dgm:prSet/>
      <dgm:spPr/>
      <dgm:t>
        <a:bodyPr/>
        <a:lstStyle/>
        <a:p>
          <a:r>
            <a:rPr lang="en-US" dirty="0"/>
            <a:t>Tire contract pressure distributions and areas</a:t>
          </a:r>
        </a:p>
      </dgm:t>
    </dgm:pt>
    <dgm:pt modelId="{45A722BC-46AB-4091-BF01-6B4DEC689134}" type="parTrans" cxnId="{D9CE5668-8C91-4F6F-9208-A065F2CC911C}">
      <dgm:prSet/>
      <dgm:spPr/>
    </dgm:pt>
    <dgm:pt modelId="{C1AA50DB-2732-4DDD-B120-B396860EA9C3}" type="sibTrans" cxnId="{D9CE5668-8C91-4F6F-9208-A065F2CC911C}">
      <dgm:prSet/>
      <dgm:spPr/>
    </dgm:pt>
    <dgm:pt modelId="{F5AF1BE4-CD92-4663-9638-B9EA18B8779A}" type="pres">
      <dgm:prSet presAssocID="{43C1E513-B2B6-45A3-973B-1309807BE915}" presName="Name0" presStyleCnt="0">
        <dgm:presLayoutVars>
          <dgm:dir/>
          <dgm:resizeHandles val="exact"/>
        </dgm:presLayoutVars>
      </dgm:prSet>
      <dgm:spPr/>
    </dgm:pt>
    <dgm:pt modelId="{8C79BE0E-4CFD-492C-9D3C-D90780925056}" type="pres">
      <dgm:prSet presAssocID="{4EEC22BF-0A0F-4F8D-A132-4E7F7744A22E}" presName="node" presStyleLbl="node1" presStyleIdx="0" presStyleCnt="4">
        <dgm:presLayoutVars>
          <dgm:bulletEnabled val="1"/>
        </dgm:presLayoutVars>
      </dgm:prSet>
      <dgm:spPr/>
    </dgm:pt>
    <dgm:pt modelId="{E5C45507-6DA2-48DD-855F-3B6F62D96A9B}" type="pres">
      <dgm:prSet presAssocID="{41C9D88A-823F-481F-8972-5B8E29648303}" presName="sibTrans" presStyleCnt="0"/>
      <dgm:spPr/>
    </dgm:pt>
    <dgm:pt modelId="{B30346B0-6CE7-436D-B40E-ACBEAF8819CA}" type="pres">
      <dgm:prSet presAssocID="{CC0476D2-C8D0-4B98-8F76-9719F865D193}" presName="node" presStyleLbl="node1" presStyleIdx="1" presStyleCnt="4">
        <dgm:presLayoutVars>
          <dgm:bulletEnabled val="1"/>
        </dgm:presLayoutVars>
      </dgm:prSet>
      <dgm:spPr/>
    </dgm:pt>
    <dgm:pt modelId="{16CCB6D7-5E43-41DF-B49D-4A0BC9E78E6B}" type="pres">
      <dgm:prSet presAssocID="{FB4AEA09-A1B8-40D1-BD92-691ADFD3E9C4}" presName="sibTrans" presStyleCnt="0"/>
      <dgm:spPr/>
    </dgm:pt>
    <dgm:pt modelId="{2FE153A2-CA55-439A-ABF2-83FF5C3BB811}" type="pres">
      <dgm:prSet presAssocID="{5FFDBCE3-2F30-4EF8-A8FA-ABC4FCA77C20}" presName="node" presStyleLbl="node1" presStyleIdx="2" presStyleCnt="4">
        <dgm:presLayoutVars>
          <dgm:bulletEnabled val="1"/>
        </dgm:presLayoutVars>
      </dgm:prSet>
      <dgm:spPr/>
    </dgm:pt>
    <dgm:pt modelId="{7EC65079-94E8-4434-A76D-F7DC3D004BF5}" type="pres">
      <dgm:prSet presAssocID="{A583BD83-B5A0-46FE-8E5C-4E14025A900C}" presName="sibTrans" presStyleCnt="0"/>
      <dgm:spPr/>
    </dgm:pt>
    <dgm:pt modelId="{F17BD8EE-56D0-49DB-A206-CDF68D6F9FD7}" type="pres">
      <dgm:prSet presAssocID="{8890B8DC-614A-4483-8C6C-7C4625959174}" presName="node" presStyleLbl="node1" presStyleIdx="3" presStyleCnt="4">
        <dgm:presLayoutVars>
          <dgm:bulletEnabled val="1"/>
        </dgm:presLayoutVars>
      </dgm:prSet>
      <dgm:spPr/>
    </dgm:pt>
  </dgm:ptLst>
  <dgm:cxnLst>
    <dgm:cxn modelId="{6188C007-8A47-4DBC-80C0-862378CC8671}" type="presOf" srcId="{4EEC22BF-0A0F-4F8D-A132-4E7F7744A22E}" destId="{8C79BE0E-4CFD-492C-9D3C-D90780925056}" srcOrd="0" destOrd="0" presId="urn:microsoft.com/office/officeart/2005/8/layout/hList6"/>
    <dgm:cxn modelId="{8F7F9808-31AC-4B5B-A59D-112897ABABD9}" type="presOf" srcId="{E2FDCE12-5F37-498E-AFB8-0200E1279142}" destId="{B30346B0-6CE7-436D-B40E-ACBEAF8819CA}" srcOrd="0" destOrd="1" presId="urn:microsoft.com/office/officeart/2005/8/layout/hList6"/>
    <dgm:cxn modelId="{1DD4DB0F-6FB7-4AA2-B2C5-D3D0F715D57F}" srcId="{5FFDBCE3-2F30-4EF8-A8FA-ABC4FCA77C20}" destId="{128A93FD-CA3C-41A8-ACD4-0B815595387F}" srcOrd="0" destOrd="0" parTransId="{EE4D8F92-3318-469C-927B-A5C7F144DEE4}" sibTransId="{FAF500BE-10F4-44B6-9964-7762EC14CDA8}"/>
    <dgm:cxn modelId="{F5594414-B71D-4614-9C66-1B9AF4D8AF11}" srcId="{CC0476D2-C8D0-4B98-8F76-9719F865D193}" destId="{E2FDCE12-5F37-498E-AFB8-0200E1279142}" srcOrd="0" destOrd="0" parTransId="{90EAA0F0-CB51-48B5-A1B7-8A9F7047D913}" sibTransId="{9A14EF8F-F26B-456C-9C3A-4293CE4DF284}"/>
    <dgm:cxn modelId="{7F442B15-FA50-460B-A7E8-3BE61DE177C4}" type="presOf" srcId="{43C1E513-B2B6-45A3-973B-1309807BE915}" destId="{F5AF1BE4-CD92-4663-9638-B9EA18B8779A}" srcOrd="0" destOrd="0" presId="urn:microsoft.com/office/officeart/2005/8/layout/hList6"/>
    <dgm:cxn modelId="{A0B0AF17-1BED-4D69-B0D5-54AA680E0F47}" srcId="{4EEC22BF-0A0F-4F8D-A132-4E7F7744A22E}" destId="{D0A0DA6B-27FE-4E0C-9EBE-039D75782426}" srcOrd="1" destOrd="0" parTransId="{365154B7-A358-451C-BB55-3D1F1C0AAFEA}" sibTransId="{CA5286E7-1082-4383-BE90-AA4163959646}"/>
    <dgm:cxn modelId="{57C01624-1D1F-4442-89A4-B26AAE12AB35}" srcId="{8890B8DC-614A-4483-8C6C-7C4625959174}" destId="{4CE1AC71-4A9F-498F-993F-A9FC6EE8F115}" srcOrd="0" destOrd="0" parTransId="{EE80680B-133B-4173-AE82-3BBD9D44EE45}" sibTransId="{C15F050B-54FB-4859-89CF-3E4525544C25}"/>
    <dgm:cxn modelId="{BA4A8C29-25DE-4002-B272-9F2875F9FE65}" type="presOf" srcId="{128A93FD-CA3C-41A8-ACD4-0B815595387F}" destId="{2FE153A2-CA55-439A-ABF2-83FF5C3BB811}" srcOrd="0" destOrd="1" presId="urn:microsoft.com/office/officeart/2005/8/layout/hList6"/>
    <dgm:cxn modelId="{13E04236-6821-421C-8BDF-819E092410C3}" srcId="{5FFDBCE3-2F30-4EF8-A8FA-ABC4FCA77C20}" destId="{BC79DE6F-A937-4623-85CB-FBAFFC856AC5}" srcOrd="1" destOrd="0" parTransId="{976ECFF9-34E9-42EE-806F-36D9FFFB345F}" sibTransId="{6AC7DBA9-E9A6-4088-AFEF-CAF04E10141F}"/>
    <dgm:cxn modelId="{3EBACE5D-A186-4492-8577-7B376F636683}" type="presOf" srcId="{5D8D858C-6651-44A8-B44C-64122982C9BF}" destId="{B30346B0-6CE7-436D-B40E-ACBEAF8819CA}" srcOrd="0" destOrd="2" presId="urn:microsoft.com/office/officeart/2005/8/layout/hList6"/>
    <dgm:cxn modelId="{D9CE5668-8C91-4F6F-9208-A065F2CC911C}" srcId="{8890B8DC-614A-4483-8C6C-7C4625959174}" destId="{18B56E77-AEB2-4F5A-910D-E5B8E24062D5}" srcOrd="1" destOrd="0" parTransId="{45A722BC-46AB-4091-BF01-6B4DEC689134}" sibTransId="{C1AA50DB-2732-4DDD-B120-B396860EA9C3}"/>
    <dgm:cxn modelId="{62D99E55-9BB3-4899-BDD8-01CA8F91639F}" type="presOf" srcId="{18B56E77-AEB2-4F5A-910D-E5B8E24062D5}" destId="{F17BD8EE-56D0-49DB-A206-CDF68D6F9FD7}" srcOrd="0" destOrd="2" presId="urn:microsoft.com/office/officeart/2005/8/layout/hList6"/>
    <dgm:cxn modelId="{D1BB7759-3335-4C2E-8A33-7BFD505F898D}" type="presOf" srcId="{5FFDBCE3-2F30-4EF8-A8FA-ABC4FCA77C20}" destId="{2FE153A2-CA55-439A-ABF2-83FF5C3BB811}" srcOrd="0" destOrd="0" presId="urn:microsoft.com/office/officeart/2005/8/layout/hList6"/>
    <dgm:cxn modelId="{3D3B1C7F-7774-46B6-9183-40321854BBC4}" srcId="{CC0476D2-C8D0-4B98-8F76-9719F865D193}" destId="{5D8D858C-6651-44A8-B44C-64122982C9BF}" srcOrd="1" destOrd="0" parTransId="{937E96B7-90F9-497C-B45D-B3C52D138E7D}" sibTransId="{CA013DFE-355D-4330-A2F2-919EE8186715}"/>
    <dgm:cxn modelId="{C54FBA88-CFD6-459E-9041-4CDD871B0346}" type="presOf" srcId="{5A398011-1DE1-415D-8163-97DE6D05DC15}" destId="{8C79BE0E-4CFD-492C-9D3C-D90780925056}" srcOrd="0" destOrd="1" presId="urn:microsoft.com/office/officeart/2005/8/layout/hList6"/>
    <dgm:cxn modelId="{03C27589-DA42-4717-BFEB-44E2C4E99B69}" type="presOf" srcId="{8890B8DC-614A-4483-8C6C-7C4625959174}" destId="{F17BD8EE-56D0-49DB-A206-CDF68D6F9FD7}" srcOrd="0" destOrd="0" presId="urn:microsoft.com/office/officeart/2005/8/layout/hList6"/>
    <dgm:cxn modelId="{82154F9D-A056-45A1-BFFB-DE1CEA130AC7}" srcId="{43C1E513-B2B6-45A3-973B-1309807BE915}" destId="{5FFDBCE3-2F30-4EF8-A8FA-ABC4FCA77C20}" srcOrd="2" destOrd="0" parTransId="{F299CCA5-3C5D-4308-9882-5E4A81D2612E}" sibTransId="{A583BD83-B5A0-46FE-8E5C-4E14025A900C}"/>
    <dgm:cxn modelId="{E80F37A3-8213-4053-8553-10219035FDF9}" srcId="{43C1E513-B2B6-45A3-973B-1309807BE915}" destId="{CC0476D2-C8D0-4B98-8F76-9719F865D193}" srcOrd="1" destOrd="0" parTransId="{4011E3B7-457A-47A9-98F9-12BBDC86DFC6}" sibTransId="{FB4AEA09-A1B8-40D1-BD92-691ADFD3E9C4}"/>
    <dgm:cxn modelId="{377881AC-6D41-4458-B40C-5D4771CE4065}" type="presOf" srcId="{CC0476D2-C8D0-4B98-8F76-9719F865D193}" destId="{B30346B0-6CE7-436D-B40E-ACBEAF8819CA}" srcOrd="0" destOrd="0" presId="urn:microsoft.com/office/officeart/2005/8/layout/hList6"/>
    <dgm:cxn modelId="{FAB719B9-9B0F-478F-AA3A-9E1196E0ED6C}" type="presOf" srcId="{D0A0DA6B-27FE-4E0C-9EBE-039D75782426}" destId="{8C79BE0E-4CFD-492C-9D3C-D90780925056}" srcOrd="0" destOrd="2" presId="urn:microsoft.com/office/officeart/2005/8/layout/hList6"/>
    <dgm:cxn modelId="{165180C0-4345-4A2F-9C2C-EB4A2E6775DE}" type="presOf" srcId="{BC79DE6F-A937-4623-85CB-FBAFFC856AC5}" destId="{2FE153A2-CA55-439A-ABF2-83FF5C3BB811}" srcOrd="0" destOrd="2" presId="urn:microsoft.com/office/officeart/2005/8/layout/hList6"/>
    <dgm:cxn modelId="{F0FF60C8-42CE-46A8-AF8A-3958930355D6}" srcId="{43C1E513-B2B6-45A3-973B-1309807BE915}" destId="{4EEC22BF-0A0F-4F8D-A132-4E7F7744A22E}" srcOrd="0" destOrd="0" parTransId="{F0D687BA-5B2F-44B4-9344-E39F16D2C8FF}" sibTransId="{41C9D88A-823F-481F-8972-5B8E29648303}"/>
    <dgm:cxn modelId="{C46835DB-13B8-499F-8DC6-06402084140E}" srcId="{4EEC22BF-0A0F-4F8D-A132-4E7F7744A22E}" destId="{5A398011-1DE1-415D-8163-97DE6D05DC15}" srcOrd="0" destOrd="0" parTransId="{7D4A6976-C845-4F11-8E1F-2BCBA58F2AE0}" sibTransId="{7B2522E2-7C6B-4E25-8669-73F2D953EE6E}"/>
    <dgm:cxn modelId="{BD4246E7-A6BD-47D2-B725-5D36E69AA05D}" srcId="{43C1E513-B2B6-45A3-973B-1309807BE915}" destId="{8890B8DC-614A-4483-8C6C-7C4625959174}" srcOrd="3" destOrd="0" parTransId="{981A8AC6-6A61-4DD0-B419-E30D1BAD08A9}" sibTransId="{FFFB79CC-5702-49B2-B456-3334C0392476}"/>
    <dgm:cxn modelId="{A3B04CF1-1E1C-4AD9-954A-726675F7249D}" type="presOf" srcId="{4CE1AC71-4A9F-498F-993F-A9FC6EE8F115}" destId="{F17BD8EE-56D0-49DB-A206-CDF68D6F9FD7}" srcOrd="0" destOrd="1" presId="urn:microsoft.com/office/officeart/2005/8/layout/hList6"/>
    <dgm:cxn modelId="{DBA47613-5A9D-4A00-A836-722C7FAA5A3F}" type="presParOf" srcId="{F5AF1BE4-CD92-4663-9638-B9EA18B8779A}" destId="{8C79BE0E-4CFD-492C-9D3C-D90780925056}" srcOrd="0" destOrd="0" presId="urn:microsoft.com/office/officeart/2005/8/layout/hList6"/>
    <dgm:cxn modelId="{A7B6BCF1-88B5-4D9C-BC90-3A987FE9E2CB}" type="presParOf" srcId="{F5AF1BE4-CD92-4663-9638-B9EA18B8779A}" destId="{E5C45507-6DA2-48DD-855F-3B6F62D96A9B}" srcOrd="1" destOrd="0" presId="urn:microsoft.com/office/officeart/2005/8/layout/hList6"/>
    <dgm:cxn modelId="{E0924BA7-B31F-423A-B1F4-14B70EC133C3}" type="presParOf" srcId="{F5AF1BE4-CD92-4663-9638-B9EA18B8779A}" destId="{B30346B0-6CE7-436D-B40E-ACBEAF8819CA}" srcOrd="2" destOrd="0" presId="urn:microsoft.com/office/officeart/2005/8/layout/hList6"/>
    <dgm:cxn modelId="{E882C216-8434-40FB-981B-8AA0725702F5}" type="presParOf" srcId="{F5AF1BE4-CD92-4663-9638-B9EA18B8779A}" destId="{16CCB6D7-5E43-41DF-B49D-4A0BC9E78E6B}" srcOrd="3" destOrd="0" presId="urn:microsoft.com/office/officeart/2005/8/layout/hList6"/>
    <dgm:cxn modelId="{0EF73FAF-B611-465F-87F8-97BD6601E675}" type="presParOf" srcId="{F5AF1BE4-CD92-4663-9638-B9EA18B8779A}" destId="{2FE153A2-CA55-439A-ABF2-83FF5C3BB811}" srcOrd="4" destOrd="0" presId="urn:microsoft.com/office/officeart/2005/8/layout/hList6"/>
    <dgm:cxn modelId="{B076528F-076C-4A56-AC14-9341B7A1CC46}" type="presParOf" srcId="{F5AF1BE4-CD92-4663-9638-B9EA18B8779A}" destId="{7EC65079-94E8-4434-A76D-F7DC3D004BF5}" srcOrd="5" destOrd="0" presId="urn:microsoft.com/office/officeart/2005/8/layout/hList6"/>
    <dgm:cxn modelId="{48220910-9A00-4EC4-A087-51B67C220255}" type="presParOf" srcId="{F5AF1BE4-CD92-4663-9638-B9EA18B8779A}" destId="{F17BD8EE-56D0-49DB-A206-CDF68D6F9FD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112CE-D4DB-4B98-9C7C-BA2BD266074F}" type="doc">
      <dgm:prSet loTypeId="urn:microsoft.com/office/officeart/2005/8/layout/pList1" loCatId="list" qsTypeId="urn:microsoft.com/office/officeart/2005/8/quickstyle/simple1" qsCatId="simple" csTypeId="urn:microsoft.com/office/officeart/2005/8/colors/accent2_3" csCatId="accent2" phldr="1"/>
      <dgm:spPr/>
    </dgm:pt>
    <dgm:pt modelId="{A0674635-12E6-496D-919B-81CD2D5C531C}">
      <dgm:prSet phldrT="[Text]"/>
      <dgm:spPr/>
      <dgm:t>
        <a:bodyPr/>
        <a:lstStyle/>
        <a:p>
          <a:r>
            <a:rPr lang="en-US" dirty="0"/>
            <a:t>Tensile horizontal strain at the bottom of the asphalt layer (fatigue cracking)</a:t>
          </a:r>
        </a:p>
      </dgm:t>
    </dgm:pt>
    <dgm:pt modelId="{9B114AF5-50BF-44EF-ADB8-44AE176CA4C4}" type="parTrans" cxnId="{D6710C57-9AD8-43F1-891C-3187C3FE0C75}">
      <dgm:prSet/>
      <dgm:spPr/>
      <dgm:t>
        <a:bodyPr/>
        <a:lstStyle/>
        <a:p>
          <a:endParaRPr lang="en-US"/>
        </a:p>
      </dgm:t>
    </dgm:pt>
    <dgm:pt modelId="{35875A2D-AD04-42B9-AF85-85C8AC720E86}" type="sibTrans" cxnId="{D6710C57-9AD8-43F1-891C-3187C3FE0C75}">
      <dgm:prSet/>
      <dgm:spPr/>
      <dgm:t>
        <a:bodyPr/>
        <a:lstStyle/>
        <a:p>
          <a:endParaRPr lang="en-US"/>
        </a:p>
      </dgm:t>
    </dgm:pt>
    <dgm:pt modelId="{B639ABB0-A835-4388-BC06-535D76F8FEA3}">
      <dgm:prSet phldrT="[Text]"/>
      <dgm:spPr/>
      <dgm:t>
        <a:bodyPr/>
        <a:lstStyle/>
        <a:p>
          <a:r>
            <a:rPr lang="en-US" dirty="0"/>
            <a:t>Compressive vertical stresses/strains within the asphalt layer (rutting)</a:t>
          </a:r>
        </a:p>
      </dgm:t>
    </dgm:pt>
    <dgm:pt modelId="{EB35FFBD-CEF7-44A5-9F04-5F75DA7780EA}" type="parTrans" cxnId="{FF7F808F-CBC6-4C7A-863C-C62A74D29EF8}">
      <dgm:prSet/>
      <dgm:spPr/>
      <dgm:t>
        <a:bodyPr/>
        <a:lstStyle/>
        <a:p>
          <a:endParaRPr lang="en-US"/>
        </a:p>
      </dgm:t>
    </dgm:pt>
    <dgm:pt modelId="{D014AA17-B585-4253-AADA-CD8A31D969B9}" type="sibTrans" cxnId="{FF7F808F-CBC6-4C7A-863C-C62A74D29EF8}">
      <dgm:prSet/>
      <dgm:spPr/>
      <dgm:t>
        <a:bodyPr/>
        <a:lstStyle/>
        <a:p>
          <a:endParaRPr lang="en-US"/>
        </a:p>
      </dgm:t>
    </dgm:pt>
    <dgm:pt modelId="{7CC419B2-64DA-4965-9C8B-305388E3D12B}">
      <dgm:prSet phldrT="[Text]"/>
      <dgm:spPr/>
      <dgm:t>
        <a:bodyPr/>
        <a:lstStyle/>
        <a:p>
          <a:r>
            <a:rPr lang="en-US" dirty="0"/>
            <a:t>Compressive vertical stresses/strains within the base/subbase layers (rutting of unbound layers)</a:t>
          </a:r>
        </a:p>
      </dgm:t>
    </dgm:pt>
    <dgm:pt modelId="{5D414C2C-53DF-4D50-8CD5-C8DE11D1F437}" type="parTrans" cxnId="{EDEF465A-E600-4C2F-A1BF-ECAD3FDC4991}">
      <dgm:prSet/>
      <dgm:spPr/>
      <dgm:t>
        <a:bodyPr/>
        <a:lstStyle/>
        <a:p>
          <a:endParaRPr lang="en-US"/>
        </a:p>
      </dgm:t>
    </dgm:pt>
    <dgm:pt modelId="{B3783D64-D4A7-47BC-A346-287C414B97BE}" type="sibTrans" cxnId="{EDEF465A-E600-4C2F-A1BF-ECAD3FDC4991}">
      <dgm:prSet/>
      <dgm:spPr/>
      <dgm:t>
        <a:bodyPr/>
        <a:lstStyle/>
        <a:p>
          <a:endParaRPr lang="en-US"/>
        </a:p>
      </dgm:t>
    </dgm:pt>
    <dgm:pt modelId="{C9C92856-D1A8-40E8-89B5-76FBD0DAB955}">
      <dgm:prSet/>
      <dgm:spPr/>
      <dgm:t>
        <a:bodyPr/>
        <a:lstStyle/>
        <a:p>
          <a:r>
            <a:rPr lang="en-US" dirty="0"/>
            <a:t>Compressive vertical stresses/strains at the top of the subgrade (subgrade rutting)</a:t>
          </a:r>
        </a:p>
      </dgm:t>
    </dgm:pt>
    <dgm:pt modelId="{139F8480-CE05-4B31-8543-19BF1975BDAF}" type="parTrans" cxnId="{C982AFBC-E925-45E9-9C3A-F0BE3FB4B141}">
      <dgm:prSet/>
      <dgm:spPr/>
      <dgm:t>
        <a:bodyPr/>
        <a:lstStyle/>
        <a:p>
          <a:endParaRPr lang="en-US"/>
        </a:p>
      </dgm:t>
    </dgm:pt>
    <dgm:pt modelId="{EB02BA65-3D5E-4C13-B1BD-356C15AD325F}" type="sibTrans" cxnId="{C982AFBC-E925-45E9-9C3A-F0BE3FB4B141}">
      <dgm:prSet/>
      <dgm:spPr/>
      <dgm:t>
        <a:bodyPr/>
        <a:lstStyle/>
        <a:p>
          <a:endParaRPr lang="en-US"/>
        </a:p>
      </dgm:t>
    </dgm:pt>
    <dgm:pt modelId="{8C6BC1A7-D21E-4C70-AF4C-40F8FEED063D}" type="pres">
      <dgm:prSet presAssocID="{554112CE-D4DB-4B98-9C7C-BA2BD266074F}" presName="Name0" presStyleCnt="0">
        <dgm:presLayoutVars>
          <dgm:dir/>
          <dgm:resizeHandles val="exact"/>
        </dgm:presLayoutVars>
      </dgm:prSet>
      <dgm:spPr/>
    </dgm:pt>
    <dgm:pt modelId="{D4C62961-BC44-4D2A-9943-CD3DAB943D72}" type="pres">
      <dgm:prSet presAssocID="{A0674635-12E6-496D-919B-81CD2D5C531C}" presName="compNode" presStyleCnt="0"/>
      <dgm:spPr/>
    </dgm:pt>
    <dgm:pt modelId="{A3A762FC-9E1F-45E8-801D-B4825F2F2550}" type="pres">
      <dgm:prSet presAssocID="{A0674635-12E6-496D-919B-81CD2D5C531C}" presName="pictRect" presStyleLbl="node1" presStyleIdx="0" presStyleCnt="4"/>
      <dgm:spPr>
        <a:blipFill>
          <a:blip xmlns:r="http://schemas.openxmlformats.org/officeDocument/2006/relationships" r:embed="rId1"/>
          <a:srcRect/>
          <a:stretch>
            <a:fillRect l="-54000" r="-54000"/>
          </a:stretch>
        </a:blipFill>
      </dgm:spPr>
    </dgm:pt>
    <dgm:pt modelId="{32ECAE87-669D-45BC-9A79-600E3F709CC4}" type="pres">
      <dgm:prSet presAssocID="{A0674635-12E6-496D-919B-81CD2D5C531C}" presName="textRect" presStyleLbl="revTx" presStyleIdx="0" presStyleCnt="4">
        <dgm:presLayoutVars>
          <dgm:bulletEnabled val="1"/>
        </dgm:presLayoutVars>
      </dgm:prSet>
      <dgm:spPr/>
    </dgm:pt>
    <dgm:pt modelId="{6C3C33A8-8208-4F70-B8DE-7F921AB0B2AB}" type="pres">
      <dgm:prSet presAssocID="{35875A2D-AD04-42B9-AF85-85C8AC720E86}" presName="sibTrans" presStyleLbl="sibTrans2D1" presStyleIdx="0" presStyleCnt="0"/>
      <dgm:spPr/>
    </dgm:pt>
    <dgm:pt modelId="{172F6324-27F8-4CB0-9DF3-FF0111E11EC8}" type="pres">
      <dgm:prSet presAssocID="{B639ABB0-A835-4388-BC06-535D76F8FEA3}" presName="compNode" presStyleCnt="0"/>
      <dgm:spPr/>
    </dgm:pt>
    <dgm:pt modelId="{62895725-8C6D-47F5-8511-8F2C039B6E33}" type="pres">
      <dgm:prSet presAssocID="{B639ABB0-A835-4388-BC06-535D76F8FEA3}" presName="pict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</dgm:spPr>
    </dgm:pt>
    <dgm:pt modelId="{65063B24-CDBF-4234-8276-6271EF011C12}" type="pres">
      <dgm:prSet presAssocID="{B639ABB0-A835-4388-BC06-535D76F8FEA3}" presName="textRect" presStyleLbl="revTx" presStyleIdx="1" presStyleCnt="4">
        <dgm:presLayoutVars>
          <dgm:bulletEnabled val="1"/>
        </dgm:presLayoutVars>
      </dgm:prSet>
      <dgm:spPr/>
    </dgm:pt>
    <dgm:pt modelId="{90E4AC94-3CE8-47A3-8244-D5F8506148A7}" type="pres">
      <dgm:prSet presAssocID="{D014AA17-B585-4253-AADA-CD8A31D969B9}" presName="sibTrans" presStyleLbl="sibTrans2D1" presStyleIdx="0" presStyleCnt="0"/>
      <dgm:spPr/>
    </dgm:pt>
    <dgm:pt modelId="{DD925D63-BAC2-4E99-8EB5-F8F2EE3A3D84}" type="pres">
      <dgm:prSet presAssocID="{7CC419B2-64DA-4965-9C8B-305388E3D12B}" presName="compNode" presStyleCnt="0"/>
      <dgm:spPr/>
    </dgm:pt>
    <dgm:pt modelId="{21F3B40F-BECB-412D-A103-05688A4F9223}" type="pres">
      <dgm:prSet presAssocID="{7CC419B2-64DA-4965-9C8B-305388E3D12B}" presName="pict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 l="-54000" r="-54000"/>
          </a:stretch>
        </a:blipFill>
      </dgm:spPr>
    </dgm:pt>
    <dgm:pt modelId="{A626DC1D-0481-4976-A822-5C1ADF87FE02}" type="pres">
      <dgm:prSet presAssocID="{7CC419B2-64DA-4965-9C8B-305388E3D12B}" presName="textRect" presStyleLbl="revTx" presStyleIdx="2" presStyleCnt="4">
        <dgm:presLayoutVars>
          <dgm:bulletEnabled val="1"/>
        </dgm:presLayoutVars>
      </dgm:prSet>
      <dgm:spPr/>
    </dgm:pt>
    <dgm:pt modelId="{2A3BF425-6FCE-4F68-A080-72689F1F80DD}" type="pres">
      <dgm:prSet presAssocID="{B3783D64-D4A7-47BC-A346-287C414B97BE}" presName="sibTrans" presStyleLbl="sibTrans2D1" presStyleIdx="0" presStyleCnt="0"/>
      <dgm:spPr/>
    </dgm:pt>
    <dgm:pt modelId="{DE768BA7-3126-4F6C-B8A9-1AEC699A846C}" type="pres">
      <dgm:prSet presAssocID="{C9C92856-D1A8-40E8-89B5-76FBD0DAB955}" presName="compNode" presStyleCnt="0"/>
      <dgm:spPr/>
    </dgm:pt>
    <dgm:pt modelId="{50D5D325-CBB7-4D69-8BDF-71454D210F0A}" type="pres">
      <dgm:prSet presAssocID="{C9C92856-D1A8-40E8-89B5-76FBD0DAB955}" presName="pictRect" presStyleLbl="node1" presStyleIdx="3" presStyleCnt="4"/>
      <dgm:spPr>
        <a:blipFill>
          <a:blip xmlns:r="http://schemas.openxmlformats.org/officeDocument/2006/relationships" r:embed="rId4"/>
          <a:srcRect/>
          <a:stretch>
            <a:fillRect l="-54000" r="-54000"/>
          </a:stretch>
        </a:blipFill>
      </dgm:spPr>
    </dgm:pt>
    <dgm:pt modelId="{3F0FD46A-B145-47F3-87A9-5198D8689C98}" type="pres">
      <dgm:prSet presAssocID="{C9C92856-D1A8-40E8-89B5-76FBD0DAB955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6C765A03-C6ED-4A9F-A75A-7B9A8AE950BB}" type="presOf" srcId="{35875A2D-AD04-42B9-AF85-85C8AC720E86}" destId="{6C3C33A8-8208-4F70-B8DE-7F921AB0B2AB}" srcOrd="0" destOrd="0" presId="urn:microsoft.com/office/officeart/2005/8/layout/pList1"/>
    <dgm:cxn modelId="{B3EAF033-6413-4E5D-8586-1CCC5B3CA090}" type="presOf" srcId="{7CC419B2-64DA-4965-9C8B-305388E3D12B}" destId="{A626DC1D-0481-4976-A822-5C1ADF87FE02}" srcOrd="0" destOrd="0" presId="urn:microsoft.com/office/officeart/2005/8/layout/pList1"/>
    <dgm:cxn modelId="{D6710C57-9AD8-43F1-891C-3187C3FE0C75}" srcId="{554112CE-D4DB-4B98-9C7C-BA2BD266074F}" destId="{A0674635-12E6-496D-919B-81CD2D5C531C}" srcOrd="0" destOrd="0" parTransId="{9B114AF5-50BF-44EF-ADB8-44AE176CA4C4}" sibTransId="{35875A2D-AD04-42B9-AF85-85C8AC720E86}"/>
    <dgm:cxn modelId="{9F0B0B59-09C1-4838-9BFD-0C4E5D183A02}" type="presOf" srcId="{554112CE-D4DB-4B98-9C7C-BA2BD266074F}" destId="{8C6BC1A7-D21E-4C70-AF4C-40F8FEED063D}" srcOrd="0" destOrd="0" presId="urn:microsoft.com/office/officeart/2005/8/layout/pList1"/>
    <dgm:cxn modelId="{EDEF465A-E600-4C2F-A1BF-ECAD3FDC4991}" srcId="{554112CE-D4DB-4B98-9C7C-BA2BD266074F}" destId="{7CC419B2-64DA-4965-9C8B-305388E3D12B}" srcOrd="2" destOrd="0" parTransId="{5D414C2C-53DF-4D50-8CD5-C8DE11D1F437}" sibTransId="{B3783D64-D4A7-47BC-A346-287C414B97BE}"/>
    <dgm:cxn modelId="{FF7F808F-CBC6-4C7A-863C-C62A74D29EF8}" srcId="{554112CE-D4DB-4B98-9C7C-BA2BD266074F}" destId="{B639ABB0-A835-4388-BC06-535D76F8FEA3}" srcOrd="1" destOrd="0" parTransId="{EB35FFBD-CEF7-44A5-9F04-5F75DA7780EA}" sibTransId="{D014AA17-B585-4253-AADA-CD8A31D969B9}"/>
    <dgm:cxn modelId="{F54699BA-E5A5-4D8F-9E89-C334D4FB81EA}" type="presOf" srcId="{B3783D64-D4A7-47BC-A346-287C414B97BE}" destId="{2A3BF425-6FCE-4F68-A080-72689F1F80DD}" srcOrd="0" destOrd="0" presId="urn:microsoft.com/office/officeart/2005/8/layout/pList1"/>
    <dgm:cxn modelId="{C982AFBC-E925-45E9-9C3A-F0BE3FB4B141}" srcId="{554112CE-D4DB-4B98-9C7C-BA2BD266074F}" destId="{C9C92856-D1A8-40E8-89B5-76FBD0DAB955}" srcOrd="3" destOrd="0" parTransId="{139F8480-CE05-4B31-8543-19BF1975BDAF}" sibTransId="{EB02BA65-3D5E-4C13-B1BD-356C15AD325F}"/>
    <dgm:cxn modelId="{148ECACC-3465-4A6C-81A3-FBC52744A71B}" type="presOf" srcId="{C9C92856-D1A8-40E8-89B5-76FBD0DAB955}" destId="{3F0FD46A-B145-47F3-87A9-5198D8689C98}" srcOrd="0" destOrd="0" presId="urn:microsoft.com/office/officeart/2005/8/layout/pList1"/>
    <dgm:cxn modelId="{A6B03BD5-617A-471E-B9A0-4E005A0A39DB}" type="presOf" srcId="{D014AA17-B585-4253-AADA-CD8A31D969B9}" destId="{90E4AC94-3CE8-47A3-8244-D5F8506148A7}" srcOrd="0" destOrd="0" presId="urn:microsoft.com/office/officeart/2005/8/layout/pList1"/>
    <dgm:cxn modelId="{138064E2-5872-4F66-8154-7919D0DE5BE1}" type="presOf" srcId="{B639ABB0-A835-4388-BC06-535D76F8FEA3}" destId="{65063B24-CDBF-4234-8276-6271EF011C12}" srcOrd="0" destOrd="0" presId="urn:microsoft.com/office/officeart/2005/8/layout/pList1"/>
    <dgm:cxn modelId="{BAE5E6ED-CDB0-4A59-96AD-8FD9B5666331}" type="presOf" srcId="{A0674635-12E6-496D-919B-81CD2D5C531C}" destId="{32ECAE87-669D-45BC-9A79-600E3F709CC4}" srcOrd="0" destOrd="0" presId="urn:microsoft.com/office/officeart/2005/8/layout/pList1"/>
    <dgm:cxn modelId="{F1E87E2A-4B03-4710-BF94-BC567FEB2345}" type="presParOf" srcId="{8C6BC1A7-D21E-4C70-AF4C-40F8FEED063D}" destId="{D4C62961-BC44-4D2A-9943-CD3DAB943D72}" srcOrd="0" destOrd="0" presId="urn:microsoft.com/office/officeart/2005/8/layout/pList1"/>
    <dgm:cxn modelId="{0E31D2D9-AED5-4434-AEE3-7293CD653E43}" type="presParOf" srcId="{D4C62961-BC44-4D2A-9943-CD3DAB943D72}" destId="{A3A762FC-9E1F-45E8-801D-B4825F2F2550}" srcOrd="0" destOrd="0" presId="urn:microsoft.com/office/officeart/2005/8/layout/pList1"/>
    <dgm:cxn modelId="{4E341333-FA6F-4F02-A1FE-28E942A1F657}" type="presParOf" srcId="{D4C62961-BC44-4D2A-9943-CD3DAB943D72}" destId="{32ECAE87-669D-45BC-9A79-600E3F709CC4}" srcOrd="1" destOrd="0" presId="urn:microsoft.com/office/officeart/2005/8/layout/pList1"/>
    <dgm:cxn modelId="{0DE87137-FB5D-4339-8802-DCF75C80C3F3}" type="presParOf" srcId="{8C6BC1A7-D21E-4C70-AF4C-40F8FEED063D}" destId="{6C3C33A8-8208-4F70-B8DE-7F921AB0B2AB}" srcOrd="1" destOrd="0" presId="urn:microsoft.com/office/officeart/2005/8/layout/pList1"/>
    <dgm:cxn modelId="{109B6AC6-A0E7-46FC-9836-E9D7B8C5FB9A}" type="presParOf" srcId="{8C6BC1A7-D21E-4C70-AF4C-40F8FEED063D}" destId="{172F6324-27F8-4CB0-9DF3-FF0111E11EC8}" srcOrd="2" destOrd="0" presId="urn:microsoft.com/office/officeart/2005/8/layout/pList1"/>
    <dgm:cxn modelId="{8A7B9F7A-1BA7-42BE-9A57-87F6C501220E}" type="presParOf" srcId="{172F6324-27F8-4CB0-9DF3-FF0111E11EC8}" destId="{62895725-8C6D-47F5-8511-8F2C039B6E33}" srcOrd="0" destOrd="0" presId="urn:microsoft.com/office/officeart/2005/8/layout/pList1"/>
    <dgm:cxn modelId="{BC3FC7D6-4D36-4A33-9960-FEFC0E4564CF}" type="presParOf" srcId="{172F6324-27F8-4CB0-9DF3-FF0111E11EC8}" destId="{65063B24-CDBF-4234-8276-6271EF011C12}" srcOrd="1" destOrd="0" presId="urn:microsoft.com/office/officeart/2005/8/layout/pList1"/>
    <dgm:cxn modelId="{4F909B24-D5BD-4437-8ED5-476523185744}" type="presParOf" srcId="{8C6BC1A7-D21E-4C70-AF4C-40F8FEED063D}" destId="{90E4AC94-3CE8-47A3-8244-D5F8506148A7}" srcOrd="3" destOrd="0" presId="urn:microsoft.com/office/officeart/2005/8/layout/pList1"/>
    <dgm:cxn modelId="{FE7E983E-2367-41CB-9EE0-48874C829170}" type="presParOf" srcId="{8C6BC1A7-D21E-4C70-AF4C-40F8FEED063D}" destId="{DD925D63-BAC2-4E99-8EB5-F8F2EE3A3D84}" srcOrd="4" destOrd="0" presId="urn:microsoft.com/office/officeart/2005/8/layout/pList1"/>
    <dgm:cxn modelId="{BA93ABAC-1B9E-4051-A7C0-49121393142C}" type="presParOf" srcId="{DD925D63-BAC2-4E99-8EB5-F8F2EE3A3D84}" destId="{21F3B40F-BECB-412D-A103-05688A4F9223}" srcOrd="0" destOrd="0" presId="urn:microsoft.com/office/officeart/2005/8/layout/pList1"/>
    <dgm:cxn modelId="{13D2AA00-2514-468F-818D-6ED0FB4B5A60}" type="presParOf" srcId="{DD925D63-BAC2-4E99-8EB5-F8F2EE3A3D84}" destId="{A626DC1D-0481-4976-A822-5C1ADF87FE02}" srcOrd="1" destOrd="0" presId="urn:microsoft.com/office/officeart/2005/8/layout/pList1"/>
    <dgm:cxn modelId="{B6E259F1-73B8-4737-B01E-0639488ECF45}" type="presParOf" srcId="{8C6BC1A7-D21E-4C70-AF4C-40F8FEED063D}" destId="{2A3BF425-6FCE-4F68-A080-72689F1F80DD}" srcOrd="5" destOrd="0" presId="urn:microsoft.com/office/officeart/2005/8/layout/pList1"/>
    <dgm:cxn modelId="{CA8B32EA-660A-4A82-87E8-47F16156EE76}" type="presParOf" srcId="{8C6BC1A7-D21E-4C70-AF4C-40F8FEED063D}" destId="{DE768BA7-3126-4F6C-B8A9-1AEC699A846C}" srcOrd="6" destOrd="0" presId="urn:microsoft.com/office/officeart/2005/8/layout/pList1"/>
    <dgm:cxn modelId="{A34F26BC-3819-4EC9-87D6-34FBFD557F3C}" type="presParOf" srcId="{DE768BA7-3126-4F6C-B8A9-1AEC699A846C}" destId="{50D5D325-CBB7-4D69-8BDF-71454D210F0A}" srcOrd="0" destOrd="0" presId="urn:microsoft.com/office/officeart/2005/8/layout/pList1"/>
    <dgm:cxn modelId="{CF3893C9-308F-4A76-A91C-8B8881792FED}" type="presParOf" srcId="{DE768BA7-3126-4F6C-B8A9-1AEC699A846C}" destId="{3F0FD46A-B145-47F3-87A9-5198D8689C9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4714B0-FB72-4131-8A44-ACD62750663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ADED7-C2F7-4E6C-A8F4-8AEF812A1B46}">
      <dgm:prSet phldrT="[Text]"/>
      <dgm:spPr/>
      <dgm:t>
        <a:bodyPr/>
        <a:lstStyle/>
        <a:p>
          <a:r>
            <a:rPr lang="en-US" dirty="0"/>
            <a:t>Asphalt Institute (MS-1) Model</a:t>
          </a:r>
        </a:p>
      </dgm:t>
    </dgm:pt>
    <dgm:pt modelId="{E1828971-D2C1-4B7D-A627-62CEEB86EB40}" type="parTrans" cxnId="{E932FA3E-56C9-4C89-809D-FE6CCEB8365F}">
      <dgm:prSet/>
      <dgm:spPr/>
      <dgm:t>
        <a:bodyPr/>
        <a:lstStyle/>
        <a:p>
          <a:endParaRPr lang="en-US"/>
        </a:p>
      </dgm:t>
    </dgm:pt>
    <dgm:pt modelId="{B37DA5CA-8A4C-47F7-9F83-65B015DAD912}" type="sibTrans" cxnId="{E932FA3E-56C9-4C89-809D-FE6CCEB8365F}">
      <dgm:prSet/>
      <dgm:spPr/>
      <dgm:t>
        <a:bodyPr/>
        <a:lstStyle/>
        <a:p>
          <a:endParaRPr lang="en-US"/>
        </a:p>
      </dgm:t>
    </dgm:pt>
    <dgm:pt modelId="{759A4684-838F-4531-B0EC-F7F9D6ED6898}">
      <dgm:prSet phldrT="[Text]"/>
      <dgm:spPr/>
      <dgm:t>
        <a:bodyPr/>
        <a:lstStyle/>
        <a:p>
          <a:r>
            <a:rPr lang="en-US" dirty="0"/>
            <a:t>Found to have better trends and less scatter in the data</a:t>
          </a:r>
        </a:p>
      </dgm:t>
    </dgm:pt>
    <dgm:pt modelId="{67814830-5677-4AC6-87E3-DCC9B8DE54FC}" type="parTrans" cxnId="{7B6AC166-8C1C-4970-A2C3-41511F1B16A9}">
      <dgm:prSet/>
      <dgm:spPr/>
      <dgm:t>
        <a:bodyPr/>
        <a:lstStyle/>
        <a:p>
          <a:endParaRPr lang="en-US"/>
        </a:p>
      </dgm:t>
    </dgm:pt>
    <dgm:pt modelId="{E84A8F1A-263D-4B79-87DE-89946DEF2301}" type="sibTrans" cxnId="{7B6AC166-8C1C-4970-A2C3-41511F1B16A9}">
      <dgm:prSet/>
      <dgm:spPr/>
      <dgm:t>
        <a:bodyPr/>
        <a:lstStyle/>
        <a:p>
          <a:endParaRPr lang="en-US"/>
        </a:p>
      </dgm:t>
    </dgm:pt>
    <dgm:pt modelId="{A75CD1D4-6F5F-4DE1-9FFB-59F319728501}">
      <dgm:prSet phldrT="[Text]"/>
      <dgm:spPr/>
      <dgm:t>
        <a:bodyPr/>
        <a:lstStyle/>
        <a:p>
          <a:r>
            <a:rPr lang="en-US" dirty="0"/>
            <a:t>Shell Oil Model</a:t>
          </a:r>
        </a:p>
      </dgm:t>
    </dgm:pt>
    <dgm:pt modelId="{1CCA4B45-3190-4668-B9E8-30C40273D7EC}" type="parTrans" cxnId="{EEAC1F92-4833-481A-A82A-CF452A516F49}">
      <dgm:prSet/>
      <dgm:spPr/>
      <dgm:t>
        <a:bodyPr/>
        <a:lstStyle/>
        <a:p>
          <a:endParaRPr lang="en-US"/>
        </a:p>
      </dgm:t>
    </dgm:pt>
    <dgm:pt modelId="{F8C1D53C-A373-48ED-9F13-2F5F9F03B602}" type="sibTrans" cxnId="{EEAC1F92-4833-481A-A82A-CF452A516F49}">
      <dgm:prSet/>
      <dgm:spPr/>
      <dgm:t>
        <a:bodyPr/>
        <a:lstStyle/>
        <a:p>
          <a:endParaRPr lang="en-US"/>
        </a:p>
      </dgm:t>
    </dgm:pt>
    <dgm:pt modelId="{7BB08280-F427-42B3-8F82-2BF93D0D533F}">
      <dgm:prSet phldrT="[Text]"/>
      <dgm:spPr/>
      <dgm:t>
        <a:bodyPr/>
        <a:lstStyle/>
        <a:p>
          <a:r>
            <a:rPr lang="en-US" dirty="0"/>
            <a:t>Two separate fatigue relationships:</a:t>
          </a:r>
        </a:p>
      </dgm:t>
    </dgm:pt>
    <dgm:pt modelId="{99F942F9-64FC-467E-BB28-233176773590}" type="parTrans" cxnId="{85BF7F67-2239-4FAA-B9F8-FD03D6564BF4}">
      <dgm:prSet/>
      <dgm:spPr/>
      <dgm:t>
        <a:bodyPr/>
        <a:lstStyle/>
        <a:p>
          <a:endParaRPr lang="en-US"/>
        </a:p>
      </dgm:t>
    </dgm:pt>
    <dgm:pt modelId="{36112B49-79B3-4219-A6E2-1C7539779080}" type="sibTrans" cxnId="{85BF7F67-2239-4FAA-B9F8-FD03D6564BF4}">
      <dgm:prSet/>
      <dgm:spPr/>
      <dgm:t>
        <a:bodyPr/>
        <a:lstStyle/>
        <a:p>
          <a:endParaRPr lang="en-US"/>
        </a:p>
      </dgm:t>
    </dgm:pt>
    <dgm:pt modelId="{7684DD13-091A-42CD-869E-C2DCDAA242F5}">
      <dgm:prSet phldrT="[Text]"/>
      <dgm:spPr/>
      <dgm:t>
        <a:bodyPr/>
        <a:lstStyle/>
        <a:p>
          <a:r>
            <a:rPr lang="en-US" dirty="0"/>
            <a:t>Constant stress (asphalt layer &gt; 8”)</a:t>
          </a:r>
        </a:p>
      </dgm:t>
    </dgm:pt>
    <dgm:pt modelId="{1FBBF3B6-C407-440A-809D-7E6AFC387C7B}" type="parTrans" cxnId="{C14036E6-5CC3-491E-8C64-2F781CEEBEE1}">
      <dgm:prSet/>
      <dgm:spPr/>
      <dgm:t>
        <a:bodyPr/>
        <a:lstStyle/>
        <a:p>
          <a:endParaRPr lang="en-US"/>
        </a:p>
      </dgm:t>
    </dgm:pt>
    <dgm:pt modelId="{6EE9CFB4-68BB-4196-A85E-335049E081EB}" type="sibTrans" cxnId="{C14036E6-5CC3-491E-8C64-2F781CEEBEE1}">
      <dgm:prSet/>
      <dgm:spPr/>
      <dgm:t>
        <a:bodyPr/>
        <a:lstStyle/>
        <a:p>
          <a:endParaRPr lang="en-US"/>
        </a:p>
      </dgm:t>
    </dgm:pt>
    <dgm:pt modelId="{F1B0BA59-4ED2-46A7-B7A8-08D4AA009F3C}">
      <dgm:prSet phldrT="[Text]"/>
      <dgm:spPr/>
      <dgm:t>
        <a:bodyPr/>
        <a:lstStyle/>
        <a:p>
          <a:r>
            <a:rPr lang="en-US" dirty="0"/>
            <a:t>Constant strain (asphalt layer &lt; 2”)</a:t>
          </a:r>
        </a:p>
      </dgm:t>
    </dgm:pt>
    <dgm:pt modelId="{7D8A4E9C-9B50-4CC7-B0B5-CC206281407E}" type="parTrans" cxnId="{21E50326-D72C-4B5E-AEBC-D55B76C29428}">
      <dgm:prSet/>
      <dgm:spPr/>
      <dgm:t>
        <a:bodyPr/>
        <a:lstStyle/>
        <a:p>
          <a:endParaRPr lang="en-US"/>
        </a:p>
      </dgm:t>
    </dgm:pt>
    <dgm:pt modelId="{7AA493E1-3A2D-4DC9-A150-E1E5EC7168A1}" type="sibTrans" cxnId="{21E50326-D72C-4B5E-AEBC-D55B76C29428}">
      <dgm:prSet/>
      <dgm:spPr/>
      <dgm:t>
        <a:bodyPr/>
        <a:lstStyle/>
        <a:p>
          <a:endParaRPr lang="en-US"/>
        </a:p>
      </dgm:t>
    </dgm:pt>
    <dgm:pt modelId="{A5B0F078-7EC0-48CA-9FC3-1030B9685F44}">
      <dgm:prSet phldrT="[Text]"/>
      <dgm:spPr/>
      <dgm:t>
        <a:bodyPr/>
        <a:lstStyle/>
        <a:p>
          <a:r>
            <a:rPr lang="en-US" dirty="0"/>
            <a:t>Corrections for the thinner sections</a:t>
          </a:r>
        </a:p>
      </dgm:t>
    </dgm:pt>
    <dgm:pt modelId="{FE5DF962-E23F-487A-B1AF-035969901796}" type="parTrans" cxnId="{71666BE8-1FB4-4BC3-9A33-5D9286ECBDC7}">
      <dgm:prSet/>
      <dgm:spPr/>
      <dgm:t>
        <a:bodyPr/>
        <a:lstStyle/>
        <a:p>
          <a:endParaRPr lang="en-US"/>
        </a:p>
      </dgm:t>
    </dgm:pt>
    <dgm:pt modelId="{CA731EE7-E85D-4360-8BCE-7F726C3EB01F}" type="sibTrans" cxnId="{71666BE8-1FB4-4BC3-9A33-5D9286ECBDC7}">
      <dgm:prSet/>
      <dgm:spPr/>
      <dgm:t>
        <a:bodyPr/>
        <a:lstStyle/>
        <a:p>
          <a:endParaRPr lang="en-US"/>
        </a:p>
      </dgm:t>
    </dgm:pt>
    <dgm:pt modelId="{B4C218A2-1532-422B-A1EF-1E959E6921E9}">
      <dgm:prSet phldrT="[Text]"/>
      <dgm:spPr/>
      <dgm:t>
        <a:bodyPr/>
        <a:lstStyle/>
        <a:p>
          <a:r>
            <a:rPr lang="en-US" dirty="0"/>
            <a:t>Essentially a constant stress model</a:t>
          </a:r>
        </a:p>
      </dgm:t>
    </dgm:pt>
    <dgm:pt modelId="{FE23DB8C-D65D-4374-8E16-C4D68A6A324B}" type="parTrans" cxnId="{DAC92114-358C-45E8-98ED-D9E314EA3A5D}">
      <dgm:prSet/>
      <dgm:spPr/>
      <dgm:t>
        <a:bodyPr/>
        <a:lstStyle/>
        <a:p>
          <a:endParaRPr lang="en-US"/>
        </a:p>
      </dgm:t>
    </dgm:pt>
    <dgm:pt modelId="{FAF134C4-4BA3-4203-962B-87B1DFCA3804}" type="sibTrans" cxnId="{DAC92114-358C-45E8-98ED-D9E314EA3A5D}">
      <dgm:prSet/>
      <dgm:spPr/>
      <dgm:t>
        <a:bodyPr/>
        <a:lstStyle/>
        <a:p>
          <a:endParaRPr lang="en-US"/>
        </a:p>
      </dgm:t>
    </dgm:pt>
    <dgm:pt modelId="{A77A425A-E525-49FD-B5EF-93506C963775}" type="pres">
      <dgm:prSet presAssocID="{F14714B0-FB72-4131-8A44-ACD627506633}" presName="compositeShape" presStyleCnt="0">
        <dgm:presLayoutVars>
          <dgm:chMax val="2"/>
          <dgm:dir/>
          <dgm:resizeHandles val="exact"/>
        </dgm:presLayoutVars>
      </dgm:prSet>
      <dgm:spPr/>
    </dgm:pt>
    <dgm:pt modelId="{34F517E4-A813-402D-845A-051629D95727}" type="pres">
      <dgm:prSet presAssocID="{F14714B0-FB72-4131-8A44-ACD627506633}" presName="ribbon" presStyleLbl="node1" presStyleIdx="0" presStyleCnt="1" custScaleX="108820"/>
      <dgm:spPr/>
    </dgm:pt>
    <dgm:pt modelId="{905D9820-11F0-4A16-AD62-D88872404833}" type="pres">
      <dgm:prSet presAssocID="{F14714B0-FB72-4131-8A44-ACD627506633}" presName="leftArrowText" presStyleLbl="node1" presStyleIdx="0" presStyleCnt="1" custScaleX="121138">
        <dgm:presLayoutVars>
          <dgm:chMax val="0"/>
          <dgm:bulletEnabled val="1"/>
        </dgm:presLayoutVars>
      </dgm:prSet>
      <dgm:spPr/>
    </dgm:pt>
    <dgm:pt modelId="{B9A75AEA-85E7-4206-B7F9-45C202B51A76}" type="pres">
      <dgm:prSet presAssocID="{F14714B0-FB72-4131-8A44-ACD62750663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C92114-358C-45E8-98ED-D9E314EA3A5D}" srcId="{C09ADED7-C2F7-4E6C-A8F4-8AEF812A1B46}" destId="{B4C218A2-1532-422B-A1EF-1E959E6921E9}" srcOrd="1" destOrd="0" parTransId="{FE23DB8C-D65D-4374-8E16-C4D68A6A324B}" sibTransId="{FAF134C4-4BA3-4203-962B-87B1DFCA3804}"/>
    <dgm:cxn modelId="{54F3A91A-3588-445B-89D5-7086FD39BC44}" type="presOf" srcId="{C09ADED7-C2F7-4E6C-A8F4-8AEF812A1B46}" destId="{B9A75AEA-85E7-4206-B7F9-45C202B51A76}" srcOrd="0" destOrd="0" presId="urn:microsoft.com/office/officeart/2005/8/layout/arrow6"/>
    <dgm:cxn modelId="{53D9B225-01C0-49C7-B4BE-1AE21C7CEBD0}" type="presOf" srcId="{A5B0F078-7EC0-48CA-9FC3-1030B9685F44}" destId="{B9A75AEA-85E7-4206-B7F9-45C202B51A76}" srcOrd="0" destOrd="3" presId="urn:microsoft.com/office/officeart/2005/8/layout/arrow6"/>
    <dgm:cxn modelId="{21E50326-D72C-4B5E-AEBC-D55B76C29428}" srcId="{7BB08280-F427-42B3-8F82-2BF93D0D533F}" destId="{F1B0BA59-4ED2-46A7-B7A8-08D4AA009F3C}" srcOrd="1" destOrd="0" parTransId="{7D8A4E9C-9B50-4CC7-B0B5-CC206281407E}" sibTransId="{7AA493E1-3A2D-4DC9-A150-E1E5EC7168A1}"/>
    <dgm:cxn modelId="{56FF312E-A2BA-492F-8D50-B9B200A2FD2B}" type="presOf" srcId="{B4C218A2-1532-422B-A1EF-1E959E6921E9}" destId="{B9A75AEA-85E7-4206-B7F9-45C202B51A76}" srcOrd="0" destOrd="2" presId="urn:microsoft.com/office/officeart/2005/8/layout/arrow6"/>
    <dgm:cxn modelId="{E932FA3E-56C9-4C89-809D-FE6CCEB8365F}" srcId="{F14714B0-FB72-4131-8A44-ACD627506633}" destId="{C09ADED7-C2F7-4E6C-A8F4-8AEF812A1B46}" srcOrd="1" destOrd="0" parTransId="{E1828971-D2C1-4B7D-A627-62CEEB86EB40}" sibTransId="{B37DA5CA-8A4C-47F7-9F83-65B015DAD912}"/>
    <dgm:cxn modelId="{E27D865C-6F5F-434D-848B-8A4B528CBC0A}" type="presOf" srcId="{A75CD1D4-6F5F-4DE1-9FFB-59F319728501}" destId="{905D9820-11F0-4A16-AD62-D88872404833}" srcOrd="0" destOrd="0" presId="urn:microsoft.com/office/officeart/2005/8/layout/arrow6"/>
    <dgm:cxn modelId="{7B6AC166-8C1C-4970-A2C3-41511F1B16A9}" srcId="{C09ADED7-C2F7-4E6C-A8F4-8AEF812A1B46}" destId="{759A4684-838F-4531-B0EC-F7F9D6ED6898}" srcOrd="0" destOrd="0" parTransId="{67814830-5677-4AC6-87E3-DCC9B8DE54FC}" sibTransId="{E84A8F1A-263D-4B79-87DE-89946DEF2301}"/>
    <dgm:cxn modelId="{85BF7F67-2239-4FAA-B9F8-FD03D6564BF4}" srcId="{A75CD1D4-6F5F-4DE1-9FFB-59F319728501}" destId="{7BB08280-F427-42B3-8F82-2BF93D0D533F}" srcOrd="0" destOrd="0" parTransId="{99F942F9-64FC-467E-BB28-233176773590}" sibTransId="{36112B49-79B3-4219-A6E2-1C7539779080}"/>
    <dgm:cxn modelId="{B3669747-5271-4EBB-BDEC-7F955EA569F6}" type="presOf" srcId="{7BB08280-F427-42B3-8F82-2BF93D0D533F}" destId="{905D9820-11F0-4A16-AD62-D88872404833}" srcOrd="0" destOrd="1" presId="urn:microsoft.com/office/officeart/2005/8/layout/arrow6"/>
    <dgm:cxn modelId="{C23C934C-961B-4996-84BD-16C630E388D4}" type="presOf" srcId="{F14714B0-FB72-4131-8A44-ACD627506633}" destId="{A77A425A-E525-49FD-B5EF-93506C963775}" srcOrd="0" destOrd="0" presId="urn:microsoft.com/office/officeart/2005/8/layout/arrow6"/>
    <dgm:cxn modelId="{EAC0B351-0862-4B37-B8ED-53C005B0F050}" type="presOf" srcId="{7684DD13-091A-42CD-869E-C2DCDAA242F5}" destId="{905D9820-11F0-4A16-AD62-D88872404833}" srcOrd="0" destOrd="2" presId="urn:microsoft.com/office/officeart/2005/8/layout/arrow6"/>
    <dgm:cxn modelId="{0397DF8C-A0B6-4F5F-9995-CD91DB558EBD}" type="presOf" srcId="{759A4684-838F-4531-B0EC-F7F9D6ED6898}" destId="{B9A75AEA-85E7-4206-B7F9-45C202B51A76}" srcOrd="0" destOrd="1" presId="urn:microsoft.com/office/officeart/2005/8/layout/arrow6"/>
    <dgm:cxn modelId="{EEAC1F92-4833-481A-A82A-CF452A516F49}" srcId="{F14714B0-FB72-4131-8A44-ACD627506633}" destId="{A75CD1D4-6F5F-4DE1-9FFB-59F319728501}" srcOrd="0" destOrd="0" parTransId="{1CCA4B45-3190-4668-B9E8-30C40273D7EC}" sibTransId="{F8C1D53C-A373-48ED-9F13-2F5F9F03B602}"/>
    <dgm:cxn modelId="{8875E6C8-DDBC-443C-B40B-05AC83623A71}" type="presOf" srcId="{F1B0BA59-4ED2-46A7-B7A8-08D4AA009F3C}" destId="{905D9820-11F0-4A16-AD62-D88872404833}" srcOrd="0" destOrd="3" presId="urn:microsoft.com/office/officeart/2005/8/layout/arrow6"/>
    <dgm:cxn modelId="{C14036E6-5CC3-491E-8C64-2F781CEEBEE1}" srcId="{7BB08280-F427-42B3-8F82-2BF93D0D533F}" destId="{7684DD13-091A-42CD-869E-C2DCDAA242F5}" srcOrd="0" destOrd="0" parTransId="{1FBBF3B6-C407-440A-809D-7E6AFC387C7B}" sibTransId="{6EE9CFB4-68BB-4196-A85E-335049E081EB}"/>
    <dgm:cxn modelId="{71666BE8-1FB4-4BC3-9A33-5D9286ECBDC7}" srcId="{C09ADED7-C2F7-4E6C-A8F4-8AEF812A1B46}" destId="{A5B0F078-7EC0-48CA-9FC3-1030B9685F44}" srcOrd="2" destOrd="0" parTransId="{FE5DF962-E23F-487A-B1AF-035969901796}" sibTransId="{CA731EE7-E85D-4360-8BCE-7F726C3EB01F}"/>
    <dgm:cxn modelId="{FD849AD2-BC69-4C3F-B5E6-775B3DFA1716}" type="presParOf" srcId="{A77A425A-E525-49FD-B5EF-93506C963775}" destId="{34F517E4-A813-402D-845A-051629D95727}" srcOrd="0" destOrd="0" presId="urn:microsoft.com/office/officeart/2005/8/layout/arrow6"/>
    <dgm:cxn modelId="{C8812107-AD6D-47F0-A683-64B56584C322}" type="presParOf" srcId="{A77A425A-E525-49FD-B5EF-93506C963775}" destId="{905D9820-11F0-4A16-AD62-D88872404833}" srcOrd="1" destOrd="0" presId="urn:microsoft.com/office/officeart/2005/8/layout/arrow6"/>
    <dgm:cxn modelId="{F690ACB3-8025-40C4-8C6A-805AE40424E5}" type="presParOf" srcId="{A77A425A-E525-49FD-B5EF-93506C963775}" destId="{B9A75AEA-85E7-4206-B7F9-45C202B51A7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777F-9C44-4362-B2AA-3E26B263D056}">
      <dsp:nvSpPr>
        <dsp:cNvPr id="0" name=""/>
        <dsp:cNvSpPr/>
      </dsp:nvSpPr>
      <dsp:spPr>
        <a:xfrm>
          <a:off x="242569" y="582702"/>
          <a:ext cx="5732144" cy="17912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4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Subgrade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saturation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pumping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freeze/thaw</a:t>
          </a:r>
        </a:p>
      </dsp:txBody>
      <dsp:txXfrm>
        <a:off x="242569" y="582702"/>
        <a:ext cx="5732144" cy="1791295"/>
      </dsp:txXfrm>
    </dsp:sp>
    <dsp:sp modelId="{BE0D005C-BE53-4FAF-A361-ADB9B08F0746}">
      <dsp:nvSpPr>
        <dsp:cNvPr id="0" name=""/>
        <dsp:cNvSpPr/>
      </dsp:nvSpPr>
      <dsp:spPr>
        <a:xfrm>
          <a:off x="3730" y="323959"/>
          <a:ext cx="1253906" cy="188086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F8E69-D716-40BD-9F99-7EA8493619A1}">
      <dsp:nvSpPr>
        <dsp:cNvPr id="0" name=""/>
        <dsp:cNvSpPr/>
      </dsp:nvSpPr>
      <dsp:spPr>
        <a:xfrm>
          <a:off x="6456124" y="582702"/>
          <a:ext cx="5732144" cy="17912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4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Pavement Structure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surface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base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subbase</a:t>
          </a:r>
        </a:p>
      </dsp:txBody>
      <dsp:txXfrm>
        <a:off x="6456124" y="582702"/>
        <a:ext cx="5732144" cy="1791295"/>
      </dsp:txXfrm>
    </dsp:sp>
    <dsp:sp modelId="{10B9BB0C-8EC8-4D47-AEF9-3CA67E6FC93A}">
      <dsp:nvSpPr>
        <dsp:cNvPr id="0" name=""/>
        <dsp:cNvSpPr/>
      </dsp:nvSpPr>
      <dsp:spPr>
        <a:xfrm>
          <a:off x="6217285" y="323959"/>
          <a:ext cx="1253906" cy="18808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FCB7B-083E-4A98-A4DA-6D77DD54D45B}">
      <dsp:nvSpPr>
        <dsp:cNvPr id="0" name=""/>
        <dsp:cNvSpPr/>
      </dsp:nvSpPr>
      <dsp:spPr>
        <a:xfrm>
          <a:off x="242569" y="2837744"/>
          <a:ext cx="5732144" cy="17912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4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Traffic Loading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time opened to traffic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loading rate</a:t>
          </a:r>
        </a:p>
      </dsp:txBody>
      <dsp:txXfrm>
        <a:off x="242569" y="2837744"/>
        <a:ext cx="5732144" cy="1791295"/>
      </dsp:txXfrm>
    </dsp:sp>
    <dsp:sp modelId="{7D61A026-E564-4651-BEE3-3242DD48556B}">
      <dsp:nvSpPr>
        <dsp:cNvPr id="0" name=""/>
        <dsp:cNvSpPr/>
      </dsp:nvSpPr>
      <dsp:spPr>
        <a:xfrm>
          <a:off x="3730" y="2579001"/>
          <a:ext cx="1253906" cy="188086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3C8F2-8A57-4F85-9755-BC52EA9486F5}">
      <dsp:nvSpPr>
        <dsp:cNvPr id="0" name=""/>
        <dsp:cNvSpPr/>
      </dsp:nvSpPr>
      <dsp:spPr>
        <a:xfrm>
          <a:off x="6456124" y="2837744"/>
          <a:ext cx="5732144" cy="17912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304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Climate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temperature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moisture</a:t>
          </a:r>
        </a:p>
      </dsp:txBody>
      <dsp:txXfrm>
        <a:off x="6456124" y="2837744"/>
        <a:ext cx="5732144" cy="1791295"/>
      </dsp:txXfrm>
    </dsp:sp>
    <dsp:sp modelId="{5F060C78-BDCC-43FB-8AC0-2312E588C66F}">
      <dsp:nvSpPr>
        <dsp:cNvPr id="0" name=""/>
        <dsp:cNvSpPr/>
      </dsp:nvSpPr>
      <dsp:spPr>
        <a:xfrm>
          <a:off x="6217285" y="2579001"/>
          <a:ext cx="1253906" cy="188086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E76F6-FAD5-42E7-9B52-4D83C0FA19A3}">
      <dsp:nvSpPr>
        <dsp:cNvPr id="0" name=""/>
        <dsp:cNvSpPr/>
      </dsp:nvSpPr>
      <dsp:spPr>
        <a:xfrm>
          <a:off x="5218" y="47081"/>
          <a:ext cx="2281550" cy="1737364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Representative of the AASHTO </a:t>
          </a:r>
          <a:r>
            <a:rPr lang="en-US" sz="2000" b="0" u="none" kern="1200" baseline="0" dirty="0">
              <a:uFill>
                <a:solidFill>
                  <a:srgbClr val="FF0000"/>
                </a:solidFill>
              </a:uFill>
            </a:rPr>
            <a:t>Road Test</a:t>
          </a:r>
          <a:endParaRPr lang="en-US" sz="2000" b="0" u="none" kern="1200" baseline="0" dirty="0">
            <a:uFill>
              <a:solidFill>
                <a:srgbClr val="C00000"/>
              </a:solidFill>
            </a:uFill>
          </a:endParaRPr>
        </a:p>
      </dsp:txBody>
      <dsp:txXfrm>
        <a:off x="90029" y="131892"/>
        <a:ext cx="2111928" cy="1567742"/>
      </dsp:txXfrm>
    </dsp:sp>
    <dsp:sp modelId="{92CBEAC4-0B4E-4DB6-905E-D65BD5B3F05D}">
      <dsp:nvSpPr>
        <dsp:cNvPr id="0" name=""/>
        <dsp:cNvSpPr/>
      </dsp:nvSpPr>
      <dsp:spPr>
        <a:xfrm>
          <a:off x="2487545" y="632851"/>
          <a:ext cx="483688" cy="565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0" u="none" kern="1200"/>
        </a:p>
      </dsp:txBody>
      <dsp:txXfrm>
        <a:off x="2487545" y="746016"/>
        <a:ext cx="338582" cy="339494"/>
      </dsp:txXfrm>
    </dsp:sp>
    <dsp:sp modelId="{3500AEF5-DF1F-4D7D-9850-080EB4C0D4A2}">
      <dsp:nvSpPr>
        <dsp:cNvPr id="0" name=""/>
        <dsp:cNvSpPr/>
      </dsp:nvSpPr>
      <dsp:spPr>
        <a:xfrm>
          <a:off x="3199389" y="47081"/>
          <a:ext cx="2281550" cy="1737364"/>
        </a:xfrm>
        <a:prstGeom prst="round2DiagRect">
          <a:avLst/>
        </a:prstGeom>
        <a:gradFill rotWithShape="0">
          <a:gsLst>
            <a:gs pos="0">
              <a:schemeClr val="accent3">
                <a:hueOff val="577121"/>
                <a:satOff val="4431"/>
                <a:lumOff val="-43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77121"/>
                <a:satOff val="4431"/>
                <a:lumOff val="-43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77121"/>
                <a:satOff val="4431"/>
                <a:lumOff val="-43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No</a:t>
          </a:r>
          <a:r>
            <a:rPr lang="en-US" sz="2000" b="0" u="none" kern="1200" dirty="0"/>
            <a:t> consideration for pavement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rehabilitation</a:t>
          </a:r>
          <a:r>
            <a:rPr lang="en-US" sz="2000" b="0" u="none" kern="1200" dirty="0"/>
            <a:t> design</a:t>
          </a:r>
        </a:p>
      </dsp:txBody>
      <dsp:txXfrm>
        <a:off x="3284200" y="131892"/>
        <a:ext cx="2111928" cy="1567742"/>
      </dsp:txXfrm>
    </dsp:sp>
    <dsp:sp modelId="{35380E61-4845-428B-851F-3C8297E8AB39}">
      <dsp:nvSpPr>
        <dsp:cNvPr id="0" name=""/>
        <dsp:cNvSpPr/>
      </dsp:nvSpPr>
      <dsp:spPr>
        <a:xfrm>
          <a:off x="5681716" y="632851"/>
          <a:ext cx="483688" cy="565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73308"/>
                <a:satOff val="5170"/>
                <a:lumOff val="-50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3308"/>
                <a:satOff val="5170"/>
                <a:lumOff val="-50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3308"/>
                <a:satOff val="5170"/>
                <a:lumOff val="-50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0" u="none" kern="1200"/>
        </a:p>
      </dsp:txBody>
      <dsp:txXfrm>
        <a:off x="5681716" y="746016"/>
        <a:ext cx="338582" cy="339494"/>
      </dsp:txXfrm>
    </dsp:sp>
    <dsp:sp modelId="{92FFB369-5AD0-4981-AC3F-ECCD0AF7577D}">
      <dsp:nvSpPr>
        <dsp:cNvPr id="0" name=""/>
        <dsp:cNvSpPr/>
      </dsp:nvSpPr>
      <dsp:spPr>
        <a:xfrm>
          <a:off x="6393560" y="47081"/>
          <a:ext cx="2281550" cy="1737364"/>
        </a:xfrm>
        <a:prstGeom prst="round2DiagRect">
          <a:avLst/>
        </a:prstGeom>
        <a:gradFill rotWithShape="0">
          <a:gsLst>
            <a:gs pos="0">
              <a:schemeClr val="accent3">
                <a:hueOff val="1154242"/>
                <a:satOff val="8862"/>
                <a:lumOff val="-86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54242"/>
                <a:satOff val="8862"/>
                <a:lumOff val="-86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54242"/>
                <a:satOff val="8862"/>
                <a:lumOff val="-86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No</a:t>
          </a:r>
          <a:r>
            <a:rPr lang="en-US" sz="2000" b="0" u="none" kern="1200" dirty="0"/>
            <a:t> consideration of stress within the pavement to design for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rutting</a:t>
          </a:r>
          <a:r>
            <a:rPr lang="en-US" sz="2000" b="0" u="none" kern="1200" dirty="0"/>
            <a:t> resistance</a:t>
          </a:r>
        </a:p>
      </dsp:txBody>
      <dsp:txXfrm>
        <a:off x="6478371" y="131892"/>
        <a:ext cx="2111928" cy="1567742"/>
      </dsp:txXfrm>
    </dsp:sp>
    <dsp:sp modelId="{7FEAFB6D-7E1A-4386-8853-DEC8E9F94186}">
      <dsp:nvSpPr>
        <dsp:cNvPr id="0" name=""/>
        <dsp:cNvSpPr/>
      </dsp:nvSpPr>
      <dsp:spPr>
        <a:xfrm>
          <a:off x="8875887" y="632851"/>
          <a:ext cx="483688" cy="565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46616"/>
                <a:satOff val="10339"/>
                <a:lumOff val="-10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46616"/>
                <a:satOff val="10339"/>
                <a:lumOff val="-10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46616"/>
                <a:satOff val="10339"/>
                <a:lumOff val="-10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0" u="none" kern="1200"/>
        </a:p>
      </dsp:txBody>
      <dsp:txXfrm>
        <a:off x="8875887" y="746016"/>
        <a:ext cx="338582" cy="339494"/>
      </dsp:txXfrm>
    </dsp:sp>
    <dsp:sp modelId="{0171BA40-28F1-466E-94CF-33BB2209A5AE}">
      <dsp:nvSpPr>
        <dsp:cNvPr id="0" name=""/>
        <dsp:cNvSpPr/>
      </dsp:nvSpPr>
      <dsp:spPr>
        <a:xfrm>
          <a:off x="9587731" y="47081"/>
          <a:ext cx="2281550" cy="1737364"/>
        </a:xfrm>
        <a:prstGeom prst="round2DiagRect">
          <a:avLst/>
        </a:prstGeom>
        <a:gradFill rotWithShape="0">
          <a:gsLst>
            <a:gs pos="0">
              <a:schemeClr val="accent3">
                <a:hueOff val="1731363"/>
                <a:satOff val="13293"/>
                <a:lumOff val="-130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31363"/>
                <a:satOff val="13293"/>
                <a:lumOff val="-130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31363"/>
                <a:satOff val="13293"/>
                <a:lumOff val="-130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Effects of different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climate</a:t>
          </a:r>
          <a:r>
            <a:rPr lang="en-US" sz="2000" b="0" u="none" kern="1200" dirty="0"/>
            <a:t> conditions on performance</a:t>
          </a:r>
        </a:p>
      </dsp:txBody>
      <dsp:txXfrm>
        <a:off x="9672542" y="131892"/>
        <a:ext cx="2111928" cy="1567742"/>
      </dsp:txXfrm>
    </dsp:sp>
    <dsp:sp modelId="{881B867F-569B-47AE-B7BA-905EBB0F96CC}">
      <dsp:nvSpPr>
        <dsp:cNvPr id="0" name=""/>
        <dsp:cNvSpPr/>
      </dsp:nvSpPr>
      <dsp:spPr>
        <a:xfrm rot="5400000">
          <a:off x="10486662" y="1944154"/>
          <a:ext cx="483688" cy="565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019923"/>
                <a:satOff val="15509"/>
                <a:lumOff val="-151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19923"/>
                <a:satOff val="15509"/>
                <a:lumOff val="-151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19923"/>
                <a:satOff val="15509"/>
                <a:lumOff val="-151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0" u="none" kern="1200"/>
        </a:p>
      </dsp:txBody>
      <dsp:txXfrm rot="-5400000">
        <a:off x="10558759" y="1985222"/>
        <a:ext cx="339494" cy="338582"/>
      </dsp:txXfrm>
    </dsp:sp>
    <dsp:sp modelId="{A92724F9-C6BF-4CE4-9DD6-1BDA6DB81FCB}">
      <dsp:nvSpPr>
        <dsp:cNvPr id="0" name=""/>
        <dsp:cNvSpPr/>
      </dsp:nvSpPr>
      <dsp:spPr>
        <a:xfrm>
          <a:off x="9587731" y="2697066"/>
          <a:ext cx="2281550" cy="1737364"/>
        </a:xfrm>
        <a:prstGeom prst="round2DiagRect">
          <a:avLst/>
        </a:prstGeom>
        <a:gradFill rotWithShape="0">
          <a:gsLst>
            <a:gs pos="0">
              <a:schemeClr val="accent3">
                <a:hueOff val="2308484"/>
                <a:satOff val="17725"/>
                <a:lumOff val="-173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08484"/>
                <a:satOff val="17725"/>
                <a:lumOff val="-173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08484"/>
                <a:satOff val="17725"/>
                <a:lumOff val="-173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Using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2-year</a:t>
          </a:r>
          <a:r>
            <a:rPr lang="en-US" sz="2000" b="0" u="none" kern="1200" dirty="0"/>
            <a:t> period of AASHTO Road Test to design pavements for</a:t>
          </a:r>
          <a:br>
            <a:rPr lang="en-US" sz="2000" b="0" u="none" kern="1200" dirty="0"/>
          </a:br>
          <a:r>
            <a:rPr lang="en-US" sz="2000" b="0" u="none" kern="1200" dirty="0"/>
            <a:t>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20 years</a:t>
          </a:r>
        </a:p>
      </dsp:txBody>
      <dsp:txXfrm>
        <a:off x="9672542" y="2781877"/>
        <a:ext cx="2111928" cy="1567742"/>
      </dsp:txXfrm>
    </dsp:sp>
    <dsp:sp modelId="{5FC0E611-4ABA-49D6-A00A-7D3E9B6EFAD3}">
      <dsp:nvSpPr>
        <dsp:cNvPr id="0" name=""/>
        <dsp:cNvSpPr/>
      </dsp:nvSpPr>
      <dsp:spPr>
        <a:xfrm rot="10800000">
          <a:off x="8903265" y="3282836"/>
          <a:ext cx="483688" cy="565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693231"/>
                <a:satOff val="20679"/>
                <a:lumOff val="-202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693231"/>
                <a:satOff val="20679"/>
                <a:lumOff val="-202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693231"/>
                <a:satOff val="20679"/>
                <a:lumOff val="-202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0" u="none" kern="1200"/>
        </a:p>
      </dsp:txBody>
      <dsp:txXfrm rot="10800000">
        <a:off x="9048371" y="3396001"/>
        <a:ext cx="338582" cy="339494"/>
      </dsp:txXfrm>
    </dsp:sp>
    <dsp:sp modelId="{C9D00938-6713-4223-AB74-2AD197404A8E}">
      <dsp:nvSpPr>
        <dsp:cNvPr id="0" name=""/>
        <dsp:cNvSpPr/>
      </dsp:nvSpPr>
      <dsp:spPr>
        <a:xfrm>
          <a:off x="6393560" y="2697066"/>
          <a:ext cx="2281550" cy="1737364"/>
        </a:xfrm>
        <a:prstGeom prst="round2DiagRect">
          <a:avLst/>
        </a:prstGeom>
        <a:gradFill rotWithShape="0">
          <a:gsLst>
            <a:gs pos="0">
              <a:schemeClr val="accent3">
                <a:hueOff val="2885605"/>
                <a:satOff val="22156"/>
                <a:lumOff val="-217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885605"/>
                <a:satOff val="22156"/>
                <a:lumOff val="-217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885605"/>
                <a:satOff val="22156"/>
                <a:lumOff val="-217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Only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one type </a:t>
          </a:r>
          <a:r>
            <a:rPr lang="en-US" sz="2000" b="0" u="none" kern="1200" dirty="0"/>
            <a:t>of subgrade used on the AASHTO Road Test</a:t>
          </a:r>
        </a:p>
      </dsp:txBody>
      <dsp:txXfrm>
        <a:off x="6478371" y="2781877"/>
        <a:ext cx="2111928" cy="1567742"/>
      </dsp:txXfrm>
    </dsp:sp>
    <dsp:sp modelId="{158FC1E8-54B9-4C81-ACC6-95D3626924AA}">
      <dsp:nvSpPr>
        <dsp:cNvPr id="0" name=""/>
        <dsp:cNvSpPr/>
      </dsp:nvSpPr>
      <dsp:spPr>
        <a:xfrm rot="10800000">
          <a:off x="5709094" y="3282836"/>
          <a:ext cx="483688" cy="565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366539"/>
                <a:satOff val="25848"/>
                <a:lumOff val="-253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66539"/>
                <a:satOff val="25848"/>
                <a:lumOff val="-253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66539"/>
                <a:satOff val="25848"/>
                <a:lumOff val="-253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0" u="none" kern="1200"/>
        </a:p>
      </dsp:txBody>
      <dsp:txXfrm rot="10800000">
        <a:off x="5854200" y="3396001"/>
        <a:ext cx="338582" cy="339494"/>
      </dsp:txXfrm>
    </dsp:sp>
    <dsp:sp modelId="{26C267B0-7821-4117-BDF0-914515EE650D}">
      <dsp:nvSpPr>
        <dsp:cNvPr id="0" name=""/>
        <dsp:cNvSpPr/>
      </dsp:nvSpPr>
      <dsp:spPr>
        <a:xfrm>
          <a:off x="3199389" y="2697066"/>
          <a:ext cx="2281550" cy="1737364"/>
        </a:xfrm>
        <a:prstGeom prst="round2DiagRect">
          <a:avLst/>
        </a:prstGeom>
        <a:gradFill rotWithShape="0">
          <a:gsLst>
            <a:gs pos="0">
              <a:schemeClr val="accent3">
                <a:hueOff val="3462726"/>
                <a:satOff val="26587"/>
                <a:lumOff val="-260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462726"/>
                <a:satOff val="26587"/>
                <a:lumOff val="-260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462726"/>
                <a:satOff val="26587"/>
                <a:lumOff val="-260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Vehicle suspension, axle configuration, and tire types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no longer </a:t>
          </a:r>
          <a:r>
            <a:rPr lang="en-US" sz="2000" b="0" u="none" kern="1200" dirty="0"/>
            <a:t>representative</a:t>
          </a:r>
        </a:p>
      </dsp:txBody>
      <dsp:txXfrm>
        <a:off x="3284200" y="2781877"/>
        <a:ext cx="2111928" cy="1567742"/>
      </dsp:txXfrm>
    </dsp:sp>
    <dsp:sp modelId="{AA02ABF3-7693-45A5-A16F-38FBF777CCC2}">
      <dsp:nvSpPr>
        <dsp:cNvPr id="0" name=""/>
        <dsp:cNvSpPr/>
      </dsp:nvSpPr>
      <dsp:spPr>
        <a:xfrm rot="10800000">
          <a:off x="2514924" y="3282836"/>
          <a:ext cx="483688" cy="565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039847"/>
                <a:satOff val="31018"/>
                <a:lumOff val="-303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039847"/>
                <a:satOff val="31018"/>
                <a:lumOff val="-303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039847"/>
                <a:satOff val="31018"/>
                <a:lumOff val="-303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0" u="none" kern="1200"/>
        </a:p>
      </dsp:txBody>
      <dsp:txXfrm rot="10800000">
        <a:off x="2660030" y="3396001"/>
        <a:ext cx="338582" cy="339494"/>
      </dsp:txXfrm>
    </dsp:sp>
    <dsp:sp modelId="{FBD9E7BD-EC04-4F19-8C5A-7B75A24EC88B}">
      <dsp:nvSpPr>
        <dsp:cNvPr id="0" name=""/>
        <dsp:cNvSpPr/>
      </dsp:nvSpPr>
      <dsp:spPr>
        <a:xfrm>
          <a:off x="5218" y="2697066"/>
          <a:ext cx="2281550" cy="1737364"/>
        </a:xfrm>
        <a:prstGeom prst="round2DiagRect">
          <a:avLst/>
        </a:prstGeom>
        <a:gradFill rotWithShape="0">
          <a:gsLst>
            <a:gs pos="0">
              <a:schemeClr val="accent3">
                <a:hueOff val="4039847"/>
                <a:satOff val="31018"/>
                <a:lumOff val="-303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039847"/>
                <a:satOff val="31018"/>
                <a:lumOff val="-303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039847"/>
                <a:satOff val="31018"/>
                <a:lumOff val="-303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Limited consideration for </a:t>
          </a:r>
          <a:r>
            <a:rPr lang="en-US" sz="2000" b="0" u="none" kern="1200" baseline="0" dirty="0">
              <a:solidFill>
                <a:prstClr val="white"/>
              </a:solidFill>
              <a:uFill>
                <a:solidFill>
                  <a:srgbClr val="C00000"/>
                </a:solidFill>
              </a:uFill>
              <a:latin typeface="Franklin Gothic Medium"/>
              <a:ea typeface="+mn-ea"/>
              <a:cs typeface="+mn-cs"/>
            </a:rPr>
            <a:t>treated base </a:t>
          </a:r>
          <a:r>
            <a:rPr lang="en-US" sz="2000" b="0" u="none" kern="1200" dirty="0"/>
            <a:t>on asphalt pavements</a:t>
          </a:r>
        </a:p>
      </dsp:txBody>
      <dsp:txXfrm>
        <a:off x="90029" y="2781877"/>
        <a:ext cx="2111928" cy="1567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9BE0E-4CFD-492C-9D3C-D90780925056}">
      <dsp:nvSpPr>
        <dsp:cNvPr id="0" name=""/>
        <dsp:cNvSpPr/>
      </dsp:nvSpPr>
      <dsp:spPr>
        <a:xfrm rot="16200000">
          <a:off x="-795672" y="798611"/>
          <a:ext cx="4481512" cy="288428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622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Pavement Geometry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Layer thicknesses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Discontinuities</a:t>
          </a:r>
        </a:p>
      </dsp:txBody>
      <dsp:txXfrm rot="5400000">
        <a:off x="2940" y="896301"/>
        <a:ext cx="2884289" cy="2688908"/>
      </dsp:txXfrm>
    </dsp:sp>
    <dsp:sp modelId="{B30346B0-6CE7-436D-B40E-ACBEAF8819CA}">
      <dsp:nvSpPr>
        <dsp:cNvPr id="0" name=""/>
        <dsp:cNvSpPr/>
      </dsp:nvSpPr>
      <dsp:spPr>
        <a:xfrm rot="16200000">
          <a:off x="2304938" y="798611"/>
          <a:ext cx="4481512" cy="2884289"/>
        </a:xfrm>
        <a:prstGeom prst="flowChartManualOperation">
          <a:avLst/>
        </a:prstGeom>
        <a:solidFill>
          <a:schemeClr val="accent5">
            <a:hueOff val="59077"/>
            <a:satOff val="-16759"/>
            <a:lumOff val="1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622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Environment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Temperature vs. depth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Moisture vs. depth</a:t>
          </a:r>
        </a:p>
      </dsp:txBody>
      <dsp:txXfrm rot="5400000">
        <a:off x="3103550" y="896301"/>
        <a:ext cx="2884289" cy="2688908"/>
      </dsp:txXfrm>
    </dsp:sp>
    <dsp:sp modelId="{2FE153A2-CA55-439A-ABF2-83FF5C3BB811}">
      <dsp:nvSpPr>
        <dsp:cNvPr id="0" name=""/>
        <dsp:cNvSpPr/>
      </dsp:nvSpPr>
      <dsp:spPr>
        <a:xfrm rot="16200000">
          <a:off x="5405549" y="798611"/>
          <a:ext cx="4481512" cy="2884289"/>
        </a:xfrm>
        <a:prstGeom prst="flowChartManualOperation">
          <a:avLst/>
        </a:prstGeom>
        <a:solidFill>
          <a:schemeClr val="accent5">
            <a:hueOff val="118154"/>
            <a:satOff val="-33519"/>
            <a:lumOff val="24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622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Material Properties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Elastic properties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Nonlinear properties</a:t>
          </a:r>
        </a:p>
      </dsp:txBody>
      <dsp:txXfrm rot="5400000">
        <a:off x="6204161" y="896301"/>
        <a:ext cx="2884289" cy="2688908"/>
      </dsp:txXfrm>
    </dsp:sp>
    <dsp:sp modelId="{F17BD8EE-56D0-49DB-A206-CDF68D6F9FD7}">
      <dsp:nvSpPr>
        <dsp:cNvPr id="0" name=""/>
        <dsp:cNvSpPr/>
      </dsp:nvSpPr>
      <dsp:spPr>
        <a:xfrm rot="16200000">
          <a:off x="8506160" y="798611"/>
          <a:ext cx="4481512" cy="2884289"/>
        </a:xfrm>
        <a:prstGeom prst="flowChartManualOperation">
          <a:avLst/>
        </a:prstGeom>
        <a:solidFill>
          <a:schemeClr val="accent5">
            <a:hueOff val="177231"/>
            <a:satOff val="-50278"/>
            <a:lumOff val="3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2622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Traffic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Load spectrum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Tire contract pressure distributions and areas</a:t>
          </a:r>
        </a:p>
      </dsp:txBody>
      <dsp:txXfrm rot="5400000">
        <a:off x="9304772" y="896301"/>
        <a:ext cx="2884289" cy="2688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762FC-9E1F-45E8-801D-B4825F2F2550}">
      <dsp:nvSpPr>
        <dsp:cNvPr id="0" name=""/>
        <dsp:cNvSpPr/>
      </dsp:nvSpPr>
      <dsp:spPr>
        <a:xfrm>
          <a:off x="5840" y="767680"/>
          <a:ext cx="2779388" cy="1914998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CAE87-669D-45BC-9A79-600E3F709CC4}">
      <dsp:nvSpPr>
        <dsp:cNvPr id="0" name=""/>
        <dsp:cNvSpPr/>
      </dsp:nvSpPr>
      <dsp:spPr>
        <a:xfrm>
          <a:off x="5840" y="2682678"/>
          <a:ext cx="2779388" cy="103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Tensile horizontal strain at the bottom of the asphalt layer (fatigue cracking)</a:t>
          </a:r>
        </a:p>
      </dsp:txBody>
      <dsp:txXfrm>
        <a:off x="5840" y="2682678"/>
        <a:ext cx="2779388" cy="1031152"/>
      </dsp:txXfrm>
    </dsp:sp>
    <dsp:sp modelId="{62895725-8C6D-47F5-8511-8F2C039B6E33}">
      <dsp:nvSpPr>
        <dsp:cNvPr id="0" name=""/>
        <dsp:cNvSpPr/>
      </dsp:nvSpPr>
      <dsp:spPr>
        <a:xfrm>
          <a:off x="3063284" y="767680"/>
          <a:ext cx="2779388" cy="1914998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63B24-CDBF-4234-8276-6271EF011C12}">
      <dsp:nvSpPr>
        <dsp:cNvPr id="0" name=""/>
        <dsp:cNvSpPr/>
      </dsp:nvSpPr>
      <dsp:spPr>
        <a:xfrm>
          <a:off x="3063284" y="2682678"/>
          <a:ext cx="2779388" cy="103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Compressive vertical stresses/strains within the asphalt layer (rutting)</a:t>
          </a:r>
        </a:p>
      </dsp:txBody>
      <dsp:txXfrm>
        <a:off x="3063284" y="2682678"/>
        <a:ext cx="2779388" cy="1031152"/>
      </dsp:txXfrm>
    </dsp:sp>
    <dsp:sp modelId="{21F3B40F-BECB-412D-A103-05688A4F9223}">
      <dsp:nvSpPr>
        <dsp:cNvPr id="0" name=""/>
        <dsp:cNvSpPr/>
      </dsp:nvSpPr>
      <dsp:spPr>
        <a:xfrm>
          <a:off x="6120727" y="767680"/>
          <a:ext cx="2779388" cy="1914998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6DC1D-0481-4976-A822-5C1ADF87FE02}">
      <dsp:nvSpPr>
        <dsp:cNvPr id="0" name=""/>
        <dsp:cNvSpPr/>
      </dsp:nvSpPr>
      <dsp:spPr>
        <a:xfrm>
          <a:off x="6120727" y="2682678"/>
          <a:ext cx="2779388" cy="103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Compressive vertical stresses/strains within the base/subbase layers (rutting of unbound layers)</a:t>
          </a:r>
        </a:p>
      </dsp:txBody>
      <dsp:txXfrm>
        <a:off x="6120727" y="2682678"/>
        <a:ext cx="2779388" cy="1031152"/>
      </dsp:txXfrm>
    </dsp:sp>
    <dsp:sp modelId="{50D5D325-CBB7-4D69-8BDF-71454D210F0A}">
      <dsp:nvSpPr>
        <dsp:cNvPr id="0" name=""/>
        <dsp:cNvSpPr/>
      </dsp:nvSpPr>
      <dsp:spPr>
        <a:xfrm>
          <a:off x="9178171" y="767680"/>
          <a:ext cx="2779388" cy="1914998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FD46A-B145-47F3-87A9-5198D8689C98}">
      <dsp:nvSpPr>
        <dsp:cNvPr id="0" name=""/>
        <dsp:cNvSpPr/>
      </dsp:nvSpPr>
      <dsp:spPr>
        <a:xfrm>
          <a:off x="9178171" y="2682678"/>
          <a:ext cx="2779388" cy="1031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Compressive vertical stresses/strains at the top of the subgrade (subgrade rutting)</a:t>
          </a:r>
        </a:p>
      </dsp:txBody>
      <dsp:txXfrm>
        <a:off x="9178171" y="2682678"/>
        <a:ext cx="2779388" cy="1031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517E4-A813-402D-845A-051629D95727}">
      <dsp:nvSpPr>
        <dsp:cNvPr id="0" name=""/>
        <dsp:cNvSpPr/>
      </dsp:nvSpPr>
      <dsp:spPr>
        <a:xfrm>
          <a:off x="395192" y="0"/>
          <a:ext cx="11401615" cy="41910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D9820-11F0-4A16-AD62-D88872404833}">
      <dsp:nvSpPr>
        <dsp:cNvPr id="0" name=""/>
        <dsp:cNvSpPr/>
      </dsp:nvSpPr>
      <dsp:spPr>
        <a:xfrm>
          <a:off x="1749118" y="733424"/>
          <a:ext cx="4188437" cy="20535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Shell Oil Model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Two separate fatigue relationships: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Constant stress (asphalt layer &gt; 8”)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Constant strain (asphalt layer &lt; 2”)</a:t>
          </a:r>
        </a:p>
      </dsp:txBody>
      <dsp:txXfrm>
        <a:off x="1749118" y="733424"/>
        <a:ext cx="4188437" cy="2053590"/>
      </dsp:txXfrm>
    </dsp:sp>
    <dsp:sp modelId="{B9A75AEA-85E7-4206-B7F9-45C202B51A76}">
      <dsp:nvSpPr>
        <dsp:cNvPr id="0" name=""/>
        <dsp:cNvSpPr/>
      </dsp:nvSpPr>
      <dsp:spPr>
        <a:xfrm>
          <a:off x="6096000" y="1403985"/>
          <a:ext cx="4086225" cy="20535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Asphalt Institute (MS-1) Model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Found to have better trends and less scatter in the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Essentially a constant stress model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Corrections for the thinner sections</a:t>
          </a:r>
        </a:p>
      </dsp:txBody>
      <dsp:txXfrm>
        <a:off x="6096000" y="1403985"/>
        <a:ext cx="4086225" cy="205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483B2D-138B-4B79-AC11-F58C776B8848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11C8-1198-45B3-92E0-6D4F41D2C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69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675562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5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23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2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39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46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51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54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20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04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NSI = normalized sensitivity index – average percent change of predicted distress relative to its design limit caused by %change in the design input</a:t>
            </a:r>
          </a:p>
        </p:txBody>
      </p:sp>
    </p:spTree>
    <p:extLst>
      <p:ext uri="{BB962C8B-B14F-4D97-AF65-F5344CB8AC3E}">
        <p14:creationId xmlns:p14="http://schemas.microsoft.com/office/powerpoint/2010/main" val="550957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2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86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5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2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9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9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1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311" y="2302934"/>
            <a:ext cx="10419645" cy="2970741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312" y="5396972"/>
            <a:ext cx="10419645" cy="87682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B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E53D9-9751-4AF2-ADF4-2E22D9CA0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BA98A-E7CC-4868-906B-86F722B2034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1432344"/>
            <a:ext cx="12192000" cy="47700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09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2142800" y="4210143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2142800" y="5089311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5755709" y="4241710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9345181" y="4248243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5755709" y="5165339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9345181" y="5139542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3941716" y="3013003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2442719" y="3370932"/>
            <a:ext cx="3657600" cy="3657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2120056" y="3689448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5715100" y="3707736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555429" y="3031080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045145" y="3370932"/>
            <a:ext cx="3657600" cy="3657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9340256" y="3689447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777484" y="2059535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1557" y="2399387"/>
            <a:ext cx="3657600" cy="3657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943041" y="2717903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7555429" y="2717903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Organizational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675673"/>
            <a:ext cx="4267200" cy="5486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93621" y="2664386"/>
            <a:ext cx="3352800" cy="54864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45579" y="2664386"/>
            <a:ext cx="3352800" cy="54864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1979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536888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22021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451480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919158" y="5368887"/>
            <a:ext cx="3050821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9158" y="4514807"/>
            <a:ext cx="3050821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219200" y="536888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19200" y="451480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1722283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992" userDrawn="1">
          <p15:clr>
            <a:srgbClr val="FBAE40"/>
          </p15:clr>
        </p15:guide>
        <p15:guide id="3" pos="26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Template</a:t>
            </a:r>
          </a:p>
        </p:txBody>
      </p:sp>
      <p:pic>
        <p:nvPicPr>
          <p:cNvPr id="6" name="Picture 2" descr="C:\Users\bsimmons\Desktop\Logo_2nd page.bmp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2584" y="6135160"/>
            <a:ext cx="842433" cy="42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53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0A8BB087-13D2-4904-B930-95A06ACBA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7" name="Text Placeholder 3"/>
          <p:cNvSpPr>
            <a:spLocks noGrp="1"/>
          </p:cNvSpPr>
          <p:nvPr>
            <p:ph type="body" sz="quarter" idx="45" hasCustomPrompt="1"/>
          </p:nvPr>
        </p:nvSpPr>
        <p:spPr>
          <a:xfrm rot="10800000">
            <a:off x="1243555" y="3832407"/>
            <a:ext cx="9746883" cy="2286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tx2"/>
            </a:solidFill>
            <a:prstDash val="solid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4" hasCustomPrompt="1"/>
          </p:nvPr>
        </p:nvSpPr>
        <p:spPr>
          <a:xfrm rot="16200000">
            <a:off x="7940023" y="476468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3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2994459" y="4751172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5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10360035" y="31330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5457969" y="31330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0" hasCustomPrompt="1"/>
          </p:nvPr>
        </p:nvSpPr>
        <p:spPr>
          <a:xfrm>
            <a:off x="2154765" y="3109516"/>
            <a:ext cx="2980267" cy="475456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1" hasCustomPrompt="1"/>
          </p:nvPr>
        </p:nvSpPr>
        <p:spPr>
          <a:xfrm>
            <a:off x="7056967" y="3103497"/>
            <a:ext cx="2980267" cy="475456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2" hasCustomPrompt="1"/>
          </p:nvPr>
        </p:nvSpPr>
        <p:spPr>
          <a:xfrm>
            <a:off x="8814265" y="2028019"/>
            <a:ext cx="2980267" cy="475456"/>
          </a:xfr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1" name="Content Placeholder 27"/>
          <p:cNvSpPr>
            <a:spLocks noGrp="1"/>
          </p:cNvSpPr>
          <p:nvPr>
            <p:ph sz="quarter" idx="13" hasCustomPrompt="1"/>
          </p:nvPr>
        </p:nvSpPr>
        <p:spPr>
          <a:xfrm>
            <a:off x="397465" y="2028019"/>
            <a:ext cx="2980267" cy="475456"/>
          </a:xfrm>
          <a:ln w="28575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2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4605865" y="2032026"/>
            <a:ext cx="2980267" cy="475456"/>
          </a:xfrm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3" name="Content Placeholder 27"/>
          <p:cNvSpPr>
            <a:spLocks noGrp="1"/>
          </p:cNvSpPr>
          <p:nvPr>
            <p:ph sz="quarter" idx="15" hasCustomPrompt="1"/>
          </p:nvPr>
        </p:nvSpPr>
        <p:spPr>
          <a:xfrm>
            <a:off x="4605865" y="4624405"/>
            <a:ext cx="2980267" cy="47545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4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395603" y="4619227"/>
            <a:ext cx="2288328" cy="480635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5" name="Content Placeholder 27"/>
          <p:cNvSpPr>
            <a:spLocks noGrp="1"/>
          </p:cNvSpPr>
          <p:nvPr>
            <p:ph sz="quarter" idx="17" hasCustomPrompt="1"/>
          </p:nvPr>
        </p:nvSpPr>
        <p:spPr>
          <a:xfrm>
            <a:off x="7056967" y="5699883"/>
            <a:ext cx="2980267" cy="475456"/>
          </a:xfr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6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2154765" y="5699883"/>
            <a:ext cx="2980267" cy="47545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41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9508070" y="4614148"/>
            <a:ext cx="2286463" cy="48571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949369" y="3712074"/>
            <a:ext cx="535510" cy="714013"/>
          </a:xfrm>
          <a:prstGeom prst="ellipse">
            <a:avLst/>
          </a:prstGeom>
          <a:solidFill>
            <a:schemeClr val="accent4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3462017" y="3825240"/>
            <a:ext cx="365760" cy="487680"/>
          </a:xfrm>
          <a:prstGeom prst="ellipse">
            <a:avLst/>
          </a:prstGeom>
          <a:solidFill>
            <a:schemeClr val="accent5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10730445" y="3712074"/>
            <a:ext cx="535510" cy="714013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8387545" y="3825241"/>
            <a:ext cx="365760" cy="487680"/>
          </a:xfrm>
          <a:prstGeom prst="ellipse">
            <a:avLst/>
          </a:prstGeom>
          <a:solidFill>
            <a:schemeClr val="accent3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>
          <a:xfrm rot="16200000">
            <a:off x="5696351" y="3546387"/>
            <a:ext cx="784040" cy="104538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586681" y="31584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4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38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044621" y="4215199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327155" y="2196359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 rot="18922912">
            <a:off x="7040701" y="4088606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3209036">
            <a:off x="5135297" y="3668665"/>
            <a:ext cx="1921404" cy="7164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19800000">
            <a:off x="1997004" y="3215363"/>
            <a:ext cx="2561872" cy="5373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1225" y="2972329"/>
            <a:ext cx="2561872" cy="19214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Simple Flowchart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10836" y="1530059"/>
            <a:ext cx="2818059" cy="211354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2223" y="3862096"/>
            <a:ext cx="3099864" cy="23248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21637" y="1693635"/>
            <a:ext cx="3409851" cy="255738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61506" y="1680936"/>
            <a:ext cx="1446111" cy="108458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303507" y="4805113"/>
            <a:ext cx="1446111" cy="108458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8569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Detailed Flowchart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7577849">
            <a:off x="6078782" y="3716953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1130551">
            <a:off x="6322207" y="5035405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 rot="12141877">
            <a:off x="2899909" y="4325740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19863228">
            <a:off x="2988552" y="5372753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4679484">
            <a:off x="4515762" y="3529037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2629" y="3653218"/>
            <a:ext cx="3409851" cy="2557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20146242">
            <a:off x="1079335" y="5941290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235856">
            <a:off x="619824" y="5394763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214291" y="5096725"/>
            <a:ext cx="1924772" cy="144357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2803" y="4737278"/>
            <a:ext cx="1195133" cy="89635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65750" y="5783091"/>
            <a:ext cx="1195133" cy="89635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3146757">
            <a:off x="800319" y="3317469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0631006">
            <a:off x="1185385" y="4016588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9" hasCustomPrompt="1"/>
          </p:nvPr>
        </p:nvSpPr>
        <p:spPr>
          <a:xfrm rot="15279704">
            <a:off x="1941866" y="3417604"/>
            <a:ext cx="1921404" cy="7164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74581" y="3301049"/>
            <a:ext cx="1924772" cy="144357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1618" y="2404698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806751" y="1755447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7158" y="3655303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5930608">
            <a:off x="4235071" y="2310130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3118959">
            <a:off x="3658191" y="2583767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14743" y="2089671"/>
            <a:ext cx="2117251" cy="158793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112415" y="1377073"/>
            <a:ext cx="1195133" cy="89635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758071" y="1077894"/>
            <a:ext cx="1195133" cy="89635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6459146" y="2250441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3" hasCustomPrompt="1"/>
          </p:nvPr>
        </p:nvSpPr>
        <p:spPr>
          <a:xfrm rot="19553360">
            <a:off x="6866056" y="2404511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4" hasCustomPrompt="1"/>
          </p:nvPr>
        </p:nvSpPr>
        <p:spPr>
          <a:xfrm rot="20935645">
            <a:off x="7902656" y="2637210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5" hasCustomPrompt="1"/>
          </p:nvPr>
        </p:nvSpPr>
        <p:spPr>
          <a:xfrm rot="1008898">
            <a:off x="6958711" y="3108590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49581" y="2259250"/>
            <a:ext cx="2117249" cy="158793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628599" y="1241557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16358" y="1996399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217818" y="3085656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727142" y="1029538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 rot="10379606">
            <a:off x="8517608" y="4943632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 rot="13011470">
            <a:off x="8517608" y="5594555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 rot="7570651">
            <a:off x="7354239" y="5575810"/>
            <a:ext cx="1921404" cy="71648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815574" y="4126472"/>
            <a:ext cx="2328977" cy="174673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646303" y="4343933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275217" y="5738274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928358" y="5785535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64843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Text Arrows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3" y="1553634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One: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248322" y="1553635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Two: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7658443" y="1553635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Three: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4993" y="5604407"/>
            <a:ext cx="11656055" cy="1058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en-US" dirty="0"/>
              <a:t>Click to edit. Efficiently unleash cross-media information without cross-media value. Quickly maximize timely deliverables for real-time schemas. Dramatically maintain clicks-and-mortar solutions without functional solutions.</a:t>
            </a:r>
          </a:p>
        </p:txBody>
      </p:sp>
    </p:spTree>
    <p:extLst>
      <p:ext uri="{BB962C8B-B14F-4D97-AF65-F5344CB8AC3E}">
        <p14:creationId xmlns:p14="http://schemas.microsoft.com/office/powerpoint/2010/main" val="2912502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  <p15:guide id="2" orient="horz" pos="3984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Circle Diagram Template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634425" y="3317439"/>
            <a:ext cx="4125920" cy="309444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53819" y="1410229"/>
            <a:ext cx="4125920" cy="3094440"/>
          </a:xfrm>
          <a:custGeom>
            <a:avLst/>
            <a:gdLst>
              <a:gd name="connsiteX0" fmla="*/ 1547220 w 3094440"/>
              <a:gd name="connsiteY0" fmla="*/ 0 h 3094440"/>
              <a:gd name="connsiteX1" fmla="*/ 3094440 w 3094440"/>
              <a:gd name="connsiteY1" fmla="*/ 1547220 h 3094440"/>
              <a:gd name="connsiteX2" fmla="*/ 1547220 w 3094440"/>
              <a:gd name="connsiteY2" fmla="*/ 3094440 h 3094440"/>
              <a:gd name="connsiteX3" fmla="*/ 1475018 w 3094440"/>
              <a:gd name="connsiteY3" fmla="*/ 3090794 h 3094440"/>
              <a:gd name="connsiteX4" fmla="*/ 1452269 w 3094440"/>
              <a:gd name="connsiteY4" fmla="*/ 3002321 h 3094440"/>
              <a:gd name="connsiteX5" fmla="*/ 132803 w 3094440"/>
              <a:gd name="connsiteY5" fmla="*/ 1923185 h 3094440"/>
              <a:gd name="connsiteX6" fmla="*/ 46811 w 3094440"/>
              <a:gd name="connsiteY6" fmla="*/ 1918843 h 3094440"/>
              <a:gd name="connsiteX7" fmla="*/ 31434 w 3094440"/>
              <a:gd name="connsiteY7" fmla="*/ 1859039 h 3094440"/>
              <a:gd name="connsiteX8" fmla="*/ 0 w 3094440"/>
              <a:gd name="connsiteY8" fmla="*/ 1547220 h 3094440"/>
              <a:gd name="connsiteX9" fmla="*/ 1547220 w 3094440"/>
              <a:gd name="connsiteY9" fmla="*/ 0 h 30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440" h="3094440">
                <a:moveTo>
                  <a:pt x="1547220" y="0"/>
                </a:moveTo>
                <a:cubicBezTo>
                  <a:pt x="2401726" y="0"/>
                  <a:pt x="3094440" y="692714"/>
                  <a:pt x="3094440" y="1547220"/>
                </a:cubicBezTo>
                <a:cubicBezTo>
                  <a:pt x="3094440" y="2401726"/>
                  <a:pt x="2401726" y="3094440"/>
                  <a:pt x="1547220" y="3094440"/>
                </a:cubicBezTo>
                <a:lnTo>
                  <a:pt x="1475018" y="3090794"/>
                </a:lnTo>
                <a:lnTo>
                  <a:pt x="1452269" y="3002321"/>
                </a:lnTo>
                <a:cubicBezTo>
                  <a:pt x="1271442" y="2420945"/>
                  <a:pt x="756960" y="1986572"/>
                  <a:pt x="132803" y="1923185"/>
                </a:cubicBezTo>
                <a:lnTo>
                  <a:pt x="46811" y="1918843"/>
                </a:lnTo>
                <a:lnTo>
                  <a:pt x="31434" y="1859039"/>
                </a:lnTo>
                <a:cubicBezTo>
                  <a:pt x="10824" y="1758319"/>
                  <a:pt x="0" y="1654033"/>
                  <a:pt x="0" y="1547220"/>
                </a:cubicBezTo>
                <a:cubicBezTo>
                  <a:pt x="0" y="692714"/>
                  <a:pt x="692714" y="0"/>
                  <a:pt x="1547220" y="0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63307" y="3498558"/>
            <a:ext cx="4125920" cy="3090703"/>
          </a:xfrm>
          <a:custGeom>
            <a:avLst/>
            <a:gdLst>
              <a:gd name="connsiteX0" fmla="*/ 1621227 w 3094440"/>
              <a:gd name="connsiteY0" fmla="*/ 0 h 3090703"/>
              <a:gd name="connsiteX1" fmla="*/ 1705415 w 3094440"/>
              <a:gd name="connsiteY1" fmla="*/ 4251 h 3090703"/>
              <a:gd name="connsiteX2" fmla="*/ 3094440 w 3094440"/>
              <a:gd name="connsiteY2" fmla="*/ 1543483 h 3090703"/>
              <a:gd name="connsiteX3" fmla="*/ 1547220 w 3094440"/>
              <a:gd name="connsiteY3" fmla="*/ 3090703 h 3090703"/>
              <a:gd name="connsiteX4" fmla="*/ 0 w 3094440"/>
              <a:gd name="connsiteY4" fmla="*/ 1543483 h 3090703"/>
              <a:gd name="connsiteX5" fmla="*/ 69560 w 3094440"/>
              <a:gd name="connsiteY5" fmla="*/ 1083387 h 3090703"/>
              <a:gd name="connsiteX6" fmla="*/ 93013 w 3094440"/>
              <a:gd name="connsiteY6" fmla="*/ 1019310 h 3090703"/>
              <a:gd name="connsiteX7" fmla="*/ 167019 w 3094440"/>
              <a:gd name="connsiteY7" fmla="*/ 1023047 h 3090703"/>
              <a:gd name="connsiteX8" fmla="*/ 1592651 w 3094440"/>
              <a:gd name="connsiteY8" fmla="*/ 78075 h 309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4440" h="3090703">
                <a:moveTo>
                  <a:pt x="1621227" y="0"/>
                </a:moveTo>
                <a:lnTo>
                  <a:pt x="1705415" y="4251"/>
                </a:lnTo>
                <a:cubicBezTo>
                  <a:pt x="2485610" y="83484"/>
                  <a:pt x="3094440" y="742384"/>
                  <a:pt x="3094440" y="1543483"/>
                </a:cubicBezTo>
                <a:cubicBezTo>
                  <a:pt x="3094440" y="2397989"/>
                  <a:pt x="2401726" y="3090703"/>
                  <a:pt x="1547220" y="3090703"/>
                </a:cubicBezTo>
                <a:cubicBezTo>
                  <a:pt x="692714" y="3090703"/>
                  <a:pt x="0" y="2397989"/>
                  <a:pt x="0" y="1543483"/>
                </a:cubicBezTo>
                <a:cubicBezTo>
                  <a:pt x="0" y="1383263"/>
                  <a:pt x="24354" y="1228732"/>
                  <a:pt x="69560" y="1083387"/>
                </a:cubicBezTo>
                <a:lnTo>
                  <a:pt x="93013" y="1019310"/>
                </a:lnTo>
                <a:lnTo>
                  <a:pt x="167019" y="1023047"/>
                </a:lnTo>
                <a:cubicBezTo>
                  <a:pt x="807899" y="1023047"/>
                  <a:pt x="1357770" y="633396"/>
                  <a:pt x="1592651" y="78075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879739" y="1932552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74511" y="2756792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28005" y="3353893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022774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97777" y="4008438"/>
            <a:ext cx="6728179" cy="1747837"/>
          </a:xfrm>
        </p:spPr>
        <p:txBody>
          <a:bodyPr anchor="b">
            <a:norm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184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32, 28,2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C5BC-7066-46C0-AC7E-EBF1458A5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166712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3200"/>
            </a:lvl1pPr>
            <a:lvl2pPr>
              <a:lnSpc>
                <a:spcPct val="100000"/>
              </a:lnSpc>
              <a:spcBef>
                <a:spcPts val="800"/>
              </a:spcBef>
              <a:defRPr sz="2800"/>
            </a:lvl2pPr>
            <a:lvl3pPr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Ø"/>
              <a:defRPr sz="2400"/>
            </a:lvl3pPr>
            <a:lvl4pPr>
              <a:lnSpc>
                <a:spcPct val="150000"/>
              </a:lnSpc>
              <a:spcBef>
                <a:spcPts val="0"/>
              </a:spcBef>
              <a:defRPr sz="2800"/>
            </a:lvl4pPr>
            <a:lvl5pPr>
              <a:lnSpc>
                <a:spcPct val="150000"/>
              </a:lnSpc>
              <a:spcBef>
                <a:spcPts val="0"/>
              </a:spcBef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2" descr="C:\Users\bsimmons\Desktop\Logo_2nd page.bmp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4401" y="6248401"/>
            <a:ext cx="842433" cy="42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58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Bullet Points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3959"/>
            <a:ext cx="12192000" cy="44820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ct val="80000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Franklin Gothic Demi Cond" panose="020B0706030402020204" pitchFamily="34" charset="0"/>
              <a:buChar char="»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-27432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940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Bullet Points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13959"/>
            <a:ext cx="5099756" cy="44331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defRPr sz="3200">
                <a:latin typeface="+mj-lt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buFont typeface="Franklin Gothic Demi Cond" panose="020B0706030402020204" pitchFamily="34" charset="0"/>
              <a:buChar char="»"/>
              <a:defRPr sz="2800">
                <a:latin typeface="+mj-lt"/>
              </a:defRPr>
            </a:lvl2pPr>
            <a:lvl3pPr marL="822960" indent="-274320">
              <a:buClr>
                <a:schemeClr val="accent4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11019" y="1613959"/>
            <a:ext cx="5142781" cy="44331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defRPr sz="3200">
                <a:latin typeface="+mj-lt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buFont typeface="Franklin Gothic Demi Cond" panose="020B0706030402020204" pitchFamily="34" charset="0"/>
              <a:buChar char="»"/>
              <a:defRPr sz="2800">
                <a:latin typeface="+mj-lt"/>
              </a:defRPr>
            </a:lvl2pPr>
            <a:lvl3pPr marL="822960" indent="-274320">
              <a:buClr>
                <a:schemeClr val="accent4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013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Size Image Only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428750"/>
            <a:ext cx="12192000" cy="5429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08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Photo Gallery Option One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123289" y="1600202"/>
            <a:ext cx="4786488" cy="2184399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23289" y="3920067"/>
            <a:ext cx="4786488" cy="2709333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4800" y="1600201"/>
            <a:ext cx="6580717" cy="502919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latin typeface="+mj-lt"/>
              </a:defRPr>
            </a:lvl1pPr>
            <a:lvl2pPr>
              <a:spcAft>
                <a:spcPts val="600"/>
              </a:spcAft>
              <a:buClr>
                <a:schemeClr val="accent4">
                  <a:lumMod val="90000"/>
                  <a:lumOff val="10000"/>
                </a:schemeClr>
              </a:buClr>
              <a:defRPr sz="3200">
                <a:latin typeface="+mj-lt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183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Photo Gallery Option Two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1325564"/>
            <a:ext cx="6096000" cy="553243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25563"/>
            <a:ext cx="6096000" cy="2781248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4106814"/>
            <a:ext cx="6096000" cy="2751185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5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E38248-A358-4820-9F07-56CD64812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Photos with Captions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4690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49045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53402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8889" y="4875743"/>
            <a:ext cx="3013427" cy="503237"/>
          </a:xfrm>
          <a:prstGeom prst="wedgeRectCallout">
            <a:avLst>
              <a:gd name="adj1" fmla="val 20901"/>
              <a:gd name="adj2" fmla="val -72816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38308" y="4809597"/>
            <a:ext cx="3013427" cy="569382"/>
          </a:xfrm>
          <a:prstGeom prst="wedgeRectCallout">
            <a:avLst>
              <a:gd name="adj1" fmla="val 20901"/>
              <a:gd name="adj2" fmla="val -72816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933952" y="4809597"/>
            <a:ext cx="3013427" cy="569382"/>
          </a:xfrm>
          <a:prstGeom prst="wedgeRectCallout">
            <a:avLst>
              <a:gd name="adj1" fmla="val 20901"/>
              <a:gd name="adj2" fmla="val -72816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04314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orient="horz" pos="13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183252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13959"/>
            <a:ext cx="12192000" cy="489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FB939-BF2F-42E0-9929-FBB99E58B7CC}"/>
              </a:ext>
            </a:extLst>
          </p:cNvPr>
          <p:cNvSpPr txBox="1"/>
          <p:nvPr userDrawn="1"/>
        </p:nvSpPr>
        <p:spPr>
          <a:xfrm>
            <a:off x="11176000" y="6511133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A94437F-5DC2-4535-9C0A-413BD4FA0369}" type="slidenum">
              <a:rPr lang="en-US" sz="1600" smtClean="0">
                <a:solidFill>
                  <a:schemeClr val="accent2"/>
                </a:solidFill>
                <a:latin typeface="+mj-lt"/>
              </a:rPr>
              <a:t>‹#›</a:t>
            </a:fld>
            <a:endParaRPr lang="en-US" sz="1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19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6" r:id="rId3"/>
    <p:sldLayoutId id="2147483717" r:id="rId4"/>
    <p:sldLayoutId id="2147483739" r:id="rId5"/>
    <p:sldLayoutId id="2147483719" r:id="rId6"/>
    <p:sldLayoutId id="2147483720" r:id="rId7"/>
    <p:sldLayoutId id="2147483721" r:id="rId8"/>
    <p:sldLayoutId id="2147483723" r:id="rId9"/>
    <p:sldLayoutId id="2147483743" r:id="rId10"/>
    <p:sldLayoutId id="2147483724" r:id="rId11"/>
    <p:sldLayoutId id="2147483737" r:id="rId12"/>
    <p:sldLayoutId id="2147483725" r:id="rId13"/>
    <p:sldLayoutId id="2147483726" r:id="rId14"/>
    <p:sldLayoutId id="2147483727" r:id="rId15"/>
    <p:sldLayoutId id="2147483728" r:id="rId16"/>
    <p:sldLayoutId id="2147483731" r:id="rId17"/>
    <p:sldLayoutId id="2147483733" r:id="rId18"/>
    <p:sldLayoutId id="2147483740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SzPct val="120000"/>
        <a:buFont typeface="Wingdings" panose="05000000000000000000" pitchFamily="2" charset="2"/>
        <a:buChar char="§"/>
        <a:defRPr sz="2800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48640" indent="-27432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4">
            <a:lumMod val="90000"/>
            <a:lumOff val="10000"/>
          </a:schemeClr>
        </a:buClr>
        <a:buSzPct val="150000"/>
        <a:buFont typeface="Franklin Gothic Medium" panose="020B0603020102020204" pitchFamily="34" charset="0"/>
        <a:buChar char="»"/>
        <a:defRPr sz="2400" b="0" i="0" u="none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822960" indent="-27432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4">
            <a:lumMod val="90000"/>
            <a:lumOff val="10000"/>
          </a:schemeClr>
        </a:buClr>
        <a:buSzPct val="100000"/>
        <a:buFont typeface="Arial" panose="020B0604020202020204" pitchFamily="34" charset="0"/>
        <a:buChar char="•"/>
        <a:defRPr sz="2000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SzPct val="120000"/>
        <a:buFontTx/>
        <a:buBlip>
          <a:blip r:embed="rId2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SzPct val="120000"/>
        <a:buFontTx/>
        <a:buBlip>
          <a:blip r:embed="rId2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Asphalt Pavement Cracking </a:t>
            </a:r>
            <a:br>
              <a:rPr lang="en-US" dirty="0"/>
            </a:br>
            <a:r>
              <a:rPr lang="en-US" dirty="0"/>
              <a:t>Models and Calculations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F62B47-D827-4BA1-ABDD-1D1A02C92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Journey through the PMED Engine</a:t>
            </a:r>
          </a:p>
        </p:txBody>
      </p:sp>
    </p:spTree>
    <p:extLst>
      <p:ext uri="{BB962C8B-B14F-4D97-AF65-F5344CB8AC3E}">
        <p14:creationId xmlns:p14="http://schemas.microsoft.com/office/powerpoint/2010/main" val="108400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55DE-0179-8DD8-6D94-0D9495EC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Capabilities of Asphalt Layer Response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E7A8-8AF1-A168-F1DD-F7F84B2C6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material model for asphalt, other bound, and unbound layers</a:t>
            </a:r>
          </a:p>
          <a:p>
            <a:r>
              <a:rPr lang="en-US" dirty="0"/>
              <a:t>Stress-dependent material model for unbound materials</a:t>
            </a:r>
          </a:p>
          <a:p>
            <a:r>
              <a:rPr lang="en-US" dirty="0"/>
              <a:t>Loads from single or multiple wheel configurations</a:t>
            </a:r>
          </a:p>
          <a:p>
            <a:r>
              <a:rPr lang="en-US" dirty="0"/>
              <a:t>Interface conditions (e.g., fully bonded, full slip, intermediate condition) between layers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2C529-C40C-2AED-56AB-60D146B62C9C}"/>
              </a:ext>
            </a:extLst>
          </p:cNvPr>
          <p:cNvSpPr txBox="1"/>
          <p:nvPr/>
        </p:nvSpPr>
        <p:spPr>
          <a:xfrm>
            <a:off x="8153400" y="60579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n/>
                <a:solidFill>
                  <a:schemeClr val="accent6">
                    <a:lumMod val="75000"/>
                  </a:schemeClr>
                </a:solidFill>
              </a:rPr>
              <a:t>– AASHTO 2002 Design Guide</a:t>
            </a:r>
          </a:p>
        </p:txBody>
      </p:sp>
    </p:spTree>
    <p:extLst>
      <p:ext uri="{BB962C8B-B14F-4D97-AF65-F5344CB8AC3E}">
        <p14:creationId xmlns:p14="http://schemas.microsoft.com/office/powerpoint/2010/main" val="268991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DA5E03-0EF9-B908-10A6-3DDA35E8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PMED Asphalt Pavement Cracking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9EB49-3C4D-3ACD-DE28-B6C69ED1B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Fatigue cracking</a:t>
            </a:r>
          </a:p>
          <a:p>
            <a:pPr lvl="1"/>
            <a:r>
              <a:rPr lang="en-US" dirty="0"/>
              <a:t>Bottom-up</a:t>
            </a:r>
          </a:p>
          <a:p>
            <a:pPr lvl="1"/>
            <a:r>
              <a:rPr lang="en-US" dirty="0"/>
              <a:t>Top-down</a:t>
            </a:r>
          </a:p>
          <a:p>
            <a:r>
              <a:rPr lang="en-US" dirty="0"/>
              <a:t>Transverse cracking</a:t>
            </a:r>
          </a:p>
          <a:p>
            <a:r>
              <a:rPr lang="en-US" dirty="0"/>
              <a:t>Reflection cracking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Transverse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0BE53-A68A-6A97-4697-6A53EE878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650612"/>
            <a:ext cx="2780952" cy="1866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476A0-3A18-CF90-19F3-5345767EF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1" y="2520046"/>
            <a:ext cx="2422160" cy="1623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292A1C-F3F0-680E-7004-3D5EAF3B0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870" y="3854981"/>
            <a:ext cx="2422159" cy="1631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97465-8359-833E-686A-CCB7CB4A4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1" y="5244041"/>
            <a:ext cx="1714286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CED28991-47CC-E947-FCE8-370008132F18}"/>
              </a:ext>
            </a:extLst>
          </p:cNvPr>
          <p:cNvSpPr txBox="1">
            <a:spLocks/>
          </p:cNvSpPr>
          <p:nvPr/>
        </p:nvSpPr>
        <p:spPr>
          <a:xfrm>
            <a:off x="1106311" y="2302934"/>
            <a:ext cx="10419645" cy="2970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solidFill>
                  <a:schemeClr val="tx1"/>
                </a:solidFill>
              </a:rPr>
              <a:t>Quick Polls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3303B338-7189-6352-7E99-86A6D00B3FCF}"/>
              </a:ext>
            </a:extLst>
          </p:cNvPr>
          <p:cNvSpPr txBox="1">
            <a:spLocks/>
          </p:cNvSpPr>
          <p:nvPr/>
        </p:nvSpPr>
        <p:spPr>
          <a:xfrm>
            <a:off x="1106312" y="5396972"/>
            <a:ext cx="10419645" cy="87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  <a:defRPr sz="3200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Franklin Gothic Demi Cond" panose="020B0706030402020204" pitchFamily="34" charset="0"/>
              <a:buChar char="»"/>
              <a:defRPr sz="2800" b="0" i="0" u="none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120000"/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120000"/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Asphalt Cracking Distress Types</a:t>
            </a:r>
          </a:p>
        </p:txBody>
      </p:sp>
    </p:spTree>
    <p:extLst>
      <p:ext uri="{BB962C8B-B14F-4D97-AF65-F5344CB8AC3E}">
        <p14:creationId xmlns:p14="http://schemas.microsoft.com/office/powerpoint/2010/main" val="147865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1724-98CF-7B79-8047-63B261E9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NCHRP 1-37A Fatigue Models Evaluated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882B45-87E8-398F-625E-34D0996CC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008683"/>
              </p:ext>
            </p:extLst>
          </p:nvPr>
        </p:nvGraphicFramePr>
        <p:xfrm>
          <a:off x="0" y="1676400"/>
          <a:ext cx="12192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973EBD-75B2-D2E0-572D-D2208038CC4B}"/>
              </a:ext>
            </a:extLst>
          </p:cNvPr>
          <p:cNvSpPr txBox="1"/>
          <p:nvPr/>
        </p:nvSpPr>
        <p:spPr>
          <a:xfrm>
            <a:off x="5257800" y="5410200"/>
            <a:ext cx="4305300" cy="1200329"/>
          </a:xfrm>
          <a:prstGeom prst="rect">
            <a:avLst/>
          </a:prstGeom>
          <a:solidFill>
            <a:srgbClr val="305A6D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Constant strain – strain level is maintained, and load (stress) varies; thin pavements in the field generally perform closer to a constant strain mode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AD7CC-881B-C499-1E39-B7287AD6C306}"/>
              </a:ext>
            </a:extLst>
          </p:cNvPr>
          <p:cNvSpPr txBox="1"/>
          <p:nvPr/>
        </p:nvSpPr>
        <p:spPr>
          <a:xfrm>
            <a:off x="1095376" y="5400675"/>
            <a:ext cx="3971924" cy="1200329"/>
          </a:xfrm>
          <a:prstGeom prst="rect">
            <a:avLst/>
          </a:prstGeom>
          <a:solidFill>
            <a:srgbClr val="305A6D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Constant stress – load is maintained, and strain varies; thick pavements in the field generally perform closer to a constant stress mode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7DBD7FF-4E99-4E87-C595-3CF8354F29F0}"/>
              </a:ext>
            </a:extLst>
          </p:cNvPr>
          <p:cNvSpPr/>
          <p:nvPr/>
        </p:nvSpPr>
        <p:spPr>
          <a:xfrm rot="3039386">
            <a:off x="8081767" y="2381250"/>
            <a:ext cx="762000" cy="1143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3695-A662-627A-5F4F-282B20CB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NCHRP 1-37A Final Fatigue Cracking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30A-4879-ECE1-20B5-EC12802B5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Bottom-up cracking final calibration model: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Top-down cracking final calibration model: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22A97-0023-11A6-2FE5-AE698A812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23" b="16930"/>
          <a:stretch/>
        </p:blipFill>
        <p:spPr>
          <a:xfrm>
            <a:off x="762000" y="4695401"/>
            <a:ext cx="5985298" cy="109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35E8B-AC7A-71E2-E75C-B6B23A3F7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2449269"/>
            <a:ext cx="6492240" cy="1210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6211EC-FCFA-FA60-9DD1-D26651E932DB}"/>
              </a:ext>
            </a:extLst>
          </p:cNvPr>
          <p:cNvSpPr txBox="1"/>
          <p:nvPr/>
        </p:nvSpPr>
        <p:spPr>
          <a:xfrm>
            <a:off x="7620000" y="504398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 = damage (%)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47B76-0397-3EE2-4983-AF93B0AF114F}"/>
              </a:ext>
            </a:extLst>
          </p:cNvPr>
          <p:cNvSpPr txBox="1"/>
          <p:nvPr/>
        </p:nvSpPr>
        <p:spPr>
          <a:xfrm>
            <a:off x="7467600" y="2392573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Where,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1.0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1.0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-2.40874 – 39.748*(1+h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-2.856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-2* 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F91147-CD8D-0595-AE7D-11CB3CFA77AC}"/>
              </a:ext>
            </a:extLst>
          </p:cNvPr>
          <p:cNvSpPr/>
          <p:nvPr/>
        </p:nvSpPr>
        <p:spPr>
          <a:xfrm>
            <a:off x="4724400" y="2909124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52B507-2F87-BCE7-70A9-FFD9ED3E53D2}"/>
              </a:ext>
            </a:extLst>
          </p:cNvPr>
          <p:cNvSpPr/>
          <p:nvPr/>
        </p:nvSpPr>
        <p:spPr>
          <a:xfrm>
            <a:off x="10410825" y="3175824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B8602A-D7DD-BE32-9A1F-907F212BC49F}"/>
              </a:ext>
            </a:extLst>
          </p:cNvPr>
          <p:cNvSpPr/>
          <p:nvPr/>
        </p:nvSpPr>
        <p:spPr>
          <a:xfrm>
            <a:off x="4038600" y="5144241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3695-A662-627A-5F4F-282B20CB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NCHRP 1-37A Final Fatigue Cracking Model </a:t>
            </a:r>
            <a:r>
              <a:rPr lang="en-US" sz="2200" dirty="0"/>
              <a:t>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30A-4879-ECE1-20B5-EC12802B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958"/>
            <a:ext cx="12192000" cy="4710641"/>
          </a:xfrm>
        </p:spPr>
        <p:txBody>
          <a:bodyPr>
            <a:normAutofit/>
          </a:bodyPr>
          <a:lstStyle/>
          <a:p>
            <a:r>
              <a:rPr lang="en-US" dirty="0"/>
              <a:t>Damage</a:t>
            </a:r>
          </a:p>
          <a:p>
            <a:pPr lvl="1"/>
            <a:r>
              <a:rPr lang="en-US" dirty="0"/>
              <a:t>“Distress (or damage) is estimated and accumulated for each analysis interval </a:t>
            </a:r>
            <a:r>
              <a:rPr lang="en-US" sz="2200" dirty="0"/>
              <a:t>(</a:t>
            </a:r>
            <a:r>
              <a:rPr lang="en-US" sz="2200" i="1" dirty="0"/>
              <a:t>NCHRP 1-37A Final Report</a:t>
            </a:r>
            <a:r>
              <a:rPr lang="en-US" sz="2200" dirty="0"/>
              <a:t>)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Miner’s Law: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Considers:</a:t>
            </a:r>
          </a:p>
          <a:p>
            <a:pPr lvl="2"/>
            <a:r>
              <a:rPr lang="en-US" sz="2300" dirty="0"/>
              <a:t>Changes in dynamic modulus due to hardening of the asphalt binder</a:t>
            </a:r>
          </a:p>
          <a:p>
            <a:pPr lvl="2"/>
            <a:r>
              <a:rPr lang="en-US" sz="2300" dirty="0"/>
              <a:t>Monthly variation temperature and moisture changes in pavement layers</a:t>
            </a:r>
          </a:p>
          <a:p>
            <a:pPr lvl="2"/>
            <a:r>
              <a:rPr lang="en-US" sz="2300" dirty="0"/>
              <a:t>Loading frequency and axle configuration (singles, doubles, tridem, and quads)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0B8DC3-E2E5-B4C4-C612-66CB1C666FBE}"/>
                  </a:ext>
                </a:extLst>
              </p:cNvPr>
              <p:cNvSpPr txBox="1"/>
              <p:nvPr/>
            </p:nvSpPr>
            <p:spPr>
              <a:xfrm>
                <a:off x="3276600" y="3252857"/>
                <a:ext cx="1835502" cy="1220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0B8DC3-E2E5-B4C4-C612-66CB1C66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252857"/>
                <a:ext cx="1835502" cy="1220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D3E9838-CB62-1FBD-DE43-C912ED583C58}"/>
              </a:ext>
            </a:extLst>
          </p:cNvPr>
          <p:cNvSpPr txBox="1"/>
          <p:nvPr/>
        </p:nvSpPr>
        <p:spPr>
          <a:xfrm>
            <a:off x="6096000" y="3230614"/>
            <a:ext cx="3943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Where,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D = damage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T = total number of periods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actual traffic for period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N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traffic allowed for period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0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0BF3-CBAC-7468-DF32-DF871AF9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PMED Load-Related Cracking Prediction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9AE236DA-7971-540D-3B67-4545845E9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Alligator and longitudinal cracking</a:t>
                </a:r>
                <a:br>
                  <a:rPr lang="en-US" dirty="0"/>
                </a:b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en-US" sz="280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US" sz="2800" smtClean="0">
                              <a:latin typeface="Cambria Math" panose="02040503050406030204" pitchFamily="18" charset="0"/>
                            </a:rPr>
                            <m:t>𝐟𝟏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smtClean="0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b>
                          <m:r>
                            <a:rPr lang="en-US" sz="2800" smtClean="0">
                              <a:latin typeface="Cambria Math" panose="02040503050406030204" pitchFamily="18" charset="0"/>
                            </a:rPr>
                            <m:t>𝐟𝟏</m:t>
                          </m:r>
                        </m:sub>
                      </m:sSub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smtClean="0"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</m:e>
                                <m:sub>
                                  <m:r>
                                    <a:rPr lang="en-US" sz="2800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𝐟𝟐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𝐟𝟐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smtClean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800" smtClean="0">
                                      <a:latin typeface="Cambria Math" panose="02040503050406030204" pitchFamily="18" charset="0"/>
                                    </a:rPr>
                                    <m:t>𝐀𝐂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𝐟𝟑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𝐟𝟑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9AE236DA-7971-540D-3B67-4545845E9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66557F7-059E-10BD-CF02-3CA4B15162E1}"/>
              </a:ext>
            </a:extLst>
          </p:cNvPr>
          <p:cNvGrpSpPr/>
          <p:nvPr/>
        </p:nvGrpSpPr>
        <p:grpSpPr>
          <a:xfrm>
            <a:off x="5867400" y="3048000"/>
            <a:ext cx="6180194" cy="1295400"/>
            <a:chOff x="5554606" y="2819400"/>
            <a:chExt cx="6180194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859F2-7645-4091-9986-21C9384CAED1}"/>
                    </a:ext>
                  </a:extLst>
                </p:cNvPr>
                <p:cNvSpPr txBox="1"/>
                <p:nvPr/>
              </p:nvSpPr>
              <p:spPr>
                <a:xfrm>
                  <a:off x="5554606" y="2895600"/>
                  <a:ext cx="6133154" cy="1138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828800" indent="0"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kern="1200" smtClean="0">
                            <a:solidFill>
                              <a:schemeClr val="accent4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en-US" sz="1600" kern="1200" smtClean="0">
                            <a:solidFill>
                              <a:schemeClr val="accent4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=4.84</m:t>
                        </m:r>
                        <m:d>
                          <m:dPr>
                            <m:ctrlPr>
                              <a:rPr lang="en-US" sz="1600" i="1" kern="1200">
                                <a:solidFill>
                                  <a:schemeClr val="accent4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kern="1200">
                                    <a:solidFill>
                                      <a:schemeClr val="accent4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 kern="1200">
                                        <a:solidFill>
                                          <a:schemeClr val="accent4">
                                            <a:lumMod val="90000"/>
                                            <a:lumOff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200">
                                        <a:solidFill>
                                          <a:schemeClr val="accent4">
                                            <a:lumMod val="90000"/>
                                            <a:lumOff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kern="1200">
                                        <a:solidFill>
                                          <a:schemeClr val="accent4">
                                            <a:lumMod val="90000"/>
                                            <a:lumOff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𝑏𝑒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 kern="1200">
                                        <a:solidFill>
                                          <a:schemeClr val="accent4">
                                            <a:lumMod val="90000"/>
                                            <a:lumOff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200">
                                        <a:solidFill>
                                          <a:schemeClr val="accent4">
                                            <a:lumMod val="90000"/>
                                            <a:lumOff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kern="1200">
                                        <a:solidFill>
                                          <a:schemeClr val="accent4">
                                            <a:lumMod val="90000"/>
                                            <a:lumOff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1600" kern="1200">
                                    <a:solidFill>
                                      <a:schemeClr val="accent4">
                                        <a:lumMod val="90000"/>
                                        <a:lumOff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 kern="1200">
                                        <a:solidFill>
                                          <a:schemeClr val="accent4">
                                            <a:lumMod val="90000"/>
                                            <a:lumOff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kern="1200">
                                        <a:solidFill>
                                          <a:schemeClr val="accent4">
                                            <a:lumMod val="90000"/>
                                            <a:lumOff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kern="1200">
                                        <a:solidFill>
                                          <a:schemeClr val="accent4">
                                            <a:lumMod val="90000"/>
                                            <a:lumOff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𝑏𝑒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600" kern="1200">
                                <a:solidFill>
                                  <a:schemeClr val="accent4">
                                    <a:lumMod val="90000"/>
                                    <a:lumOff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−0.69</m:t>
                            </m:r>
                          </m:e>
                        </m:d>
                      </m:oMath>
                    </m:oMathPara>
                  </a14:m>
                  <a:endParaRPr lang="en-US" sz="1600" kern="1200" dirty="0">
                    <a:solidFill>
                      <a:schemeClr val="accent4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1828800" indent="0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kern="1200">
                              <a:solidFill>
                                <a:schemeClr val="accent4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kern="1200">
                              <a:solidFill>
                                <a:schemeClr val="accent4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kern="1200">
                              <a:solidFill>
                                <a:schemeClr val="accent4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𝑏𝑒</m:t>
                          </m:r>
                        </m:sub>
                      </m:sSub>
                    </m:oMath>
                  </a14:m>
                  <a:r>
                    <a:rPr lang="en-US" sz="1600" kern="1200" dirty="0">
                      <a:solidFill>
                        <a:schemeClr val="accent4">
                          <a:lumMod val="90000"/>
                          <a:lumOff val="1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= effective asphalt content by volume (%)</a:t>
                  </a:r>
                </a:p>
                <a:p>
                  <a:pPr marL="1828800" indent="0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kern="1200">
                              <a:solidFill>
                                <a:schemeClr val="accent4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kern="1200">
                              <a:solidFill>
                                <a:schemeClr val="accent4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kern="1200">
                              <a:solidFill>
                                <a:schemeClr val="accent4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en-US" sz="1600" kern="1200" dirty="0">
                      <a:solidFill>
                        <a:schemeClr val="accent4">
                          <a:lumMod val="90000"/>
                          <a:lumOff val="1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= air voids (%)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859F2-7645-4091-9986-21C9384CA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606" y="2895600"/>
                  <a:ext cx="6133154" cy="1138004"/>
                </a:xfrm>
                <a:prstGeom prst="rect">
                  <a:avLst/>
                </a:prstGeom>
                <a:blipFill>
                  <a:blip r:embed="rId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2C8AC1-EDFB-852A-0627-13E7DD332532}"/>
                </a:ext>
              </a:extLst>
            </p:cNvPr>
            <p:cNvSpPr/>
            <p:nvPr/>
          </p:nvSpPr>
          <p:spPr>
            <a:xfrm>
              <a:off x="7315200" y="2819400"/>
              <a:ext cx="4419600" cy="12954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5B8AE8E-28AE-180C-A775-6CDC2EA7860A}"/>
              </a:ext>
            </a:extLst>
          </p:cNvPr>
          <p:cNvSpPr/>
          <p:nvPr/>
        </p:nvSpPr>
        <p:spPr>
          <a:xfrm>
            <a:off x="6253853" y="2456285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3248C0-B94D-742A-FD99-82C69F4127DD}"/>
              </a:ext>
            </a:extLst>
          </p:cNvPr>
          <p:cNvSpPr/>
          <p:nvPr/>
        </p:nvSpPr>
        <p:spPr>
          <a:xfrm>
            <a:off x="7643235" y="2341192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E5A4D1-8574-8BA7-7136-5A288C1B3371}"/>
              </a:ext>
            </a:extLst>
          </p:cNvPr>
          <p:cNvSpPr/>
          <p:nvPr/>
        </p:nvSpPr>
        <p:spPr>
          <a:xfrm>
            <a:off x="7504935" y="3619500"/>
            <a:ext cx="731520" cy="7315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2FFDDD-B0B8-37C2-EFD6-362E3C46E74E}"/>
              </a:ext>
            </a:extLst>
          </p:cNvPr>
          <p:cNvSpPr/>
          <p:nvPr/>
        </p:nvSpPr>
        <p:spPr>
          <a:xfrm>
            <a:off x="5105400" y="2465810"/>
            <a:ext cx="533400" cy="5334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DCA40-6292-78B1-5067-F72DD808A9DD}"/>
                  </a:ext>
                </a:extLst>
              </p:cNvPr>
              <p:cNvSpPr txBox="1"/>
              <p:nvPr/>
            </p:nvSpPr>
            <p:spPr>
              <a:xfrm>
                <a:off x="381000" y="3124200"/>
                <a:ext cx="10252807" cy="3754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allowable number of axle load applications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C = 10</a:t>
                </a:r>
                <a:r>
                  <a:rPr lang="en-US" sz="1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C</a:t>
                </a:r>
                <a:r>
                  <a:rPr lang="en-US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thickness correction term, dependent on type of cracking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tensile strain at critical locations and calculated by the structural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response model (inch/inch)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AC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AC dynamic modulus (psi)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18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180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180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global laboratory-derived model coefficients for dense-graded neat asphalt mixtures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18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= 3.75,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180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2.87,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180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1.46)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18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180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180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local or mixture specific field shift or adjustment constants.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AC</m:t>
                                        </m:r>
                                      </m:sub>
                                    </m:sSub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less</m:t>
                                    </m:r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than</m:t>
                                    </m:r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 5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.: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β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=0.02054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AC</m:t>
                                        </m:r>
                                      </m:sub>
                                    </m:sSub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 5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to</m:t>
                                    </m:r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 12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.: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β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=5.014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8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80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AC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−3.416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AC</m:t>
                                        </m:r>
                                      </m:sub>
                                    </m:sSub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more</m:t>
                                    </m:r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than</m:t>
                                    </m:r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 12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.: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β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a:rPr lang="en-US" sz="180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0" smtClean="0">
                                        <a:latin typeface="Cambria Math" panose="02040503050406030204" pitchFamily="18" charset="0"/>
                                      </a:rPr>
                                      <m:t>=0.001032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80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1.38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0" smtClean="0">
                              <a:latin typeface="Cambria Math" panose="02040503050406030204" pitchFamily="18" charset="0"/>
                            </a:rPr>
                            <m:t>=0.88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DCA40-6292-78B1-5067-F72DD808A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124200"/>
                <a:ext cx="10252807" cy="3754041"/>
              </a:xfrm>
              <a:prstGeom prst="rect">
                <a:avLst/>
              </a:prstGeom>
              <a:blipFill>
                <a:blip r:embed="rId5"/>
                <a:stretch>
                  <a:fillRect l="-535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0BF3-CBAC-7468-DF32-DF871AF9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Thickness Correction Term (C</a:t>
            </a:r>
            <a:r>
              <a:rPr lang="en-US" baseline="-25000" dirty="0"/>
              <a:t>H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F6644-5313-5807-1B37-E3ACA6296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bottom-up or alligator cracking: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top-down or longitudinal cracking </a:t>
            </a:r>
          </a:p>
          <a:p>
            <a:pPr lvl="1"/>
            <a:r>
              <a:rPr lang="en-US" dirty="0"/>
              <a:t>CH term was removed in the 2021 </a:t>
            </a:r>
            <a:r>
              <a:rPr lang="en-US" i="1" dirty="0"/>
              <a:t>MOP Supplement </a:t>
            </a:r>
            <a:r>
              <a:rPr lang="en-US" dirty="0"/>
              <a:t>and replaced with…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DB0E5A-545B-653E-7EF5-9F20A0B445D0}"/>
                  </a:ext>
                </a:extLst>
              </p:cNvPr>
              <p:cNvSpPr txBox="1"/>
              <p:nvPr/>
            </p:nvSpPr>
            <p:spPr>
              <a:xfrm>
                <a:off x="914400" y="2209051"/>
                <a:ext cx="5796330" cy="1219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0.000398+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0.003602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11.02−3.49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𝐴𝐶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DB0E5A-545B-653E-7EF5-9F20A0B44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09051"/>
                <a:ext cx="5796330" cy="12199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69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25DF-F2D8-39CA-650C-352D3759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2021 Supplement</a:t>
            </a:r>
            <a:br>
              <a:rPr lang="en-US" dirty="0"/>
            </a:br>
            <a:r>
              <a:rPr lang="en-US" dirty="0"/>
              <a:t>Top-down Cracking Prediction Model (NCHRP 1-52)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A3416-D7B8-2551-2AE4-039DE5AA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Fracture mechanics model based on Paris’ Law</a:t>
            </a:r>
          </a:p>
          <a:p>
            <a:pPr lvl="1"/>
            <a:r>
              <a:rPr lang="en-US" i="1" dirty="0"/>
              <a:t>f</a:t>
            </a:r>
            <a:r>
              <a:rPr lang="en-US" dirty="0"/>
              <a:t>(loading and temperature)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D34221-5B5C-9FF9-D984-F1EAD48D51F1}"/>
                  </a:ext>
                </a:extLst>
              </p:cNvPr>
              <p:cNvSpPr txBox="1"/>
              <p:nvPr/>
            </p:nvSpPr>
            <p:spPr>
              <a:xfrm>
                <a:off x="2057400" y="2924199"/>
                <a:ext cx="8074455" cy="1128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𝒅𝒄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𝒅𝑵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𝑰𝑰𝑰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D34221-5B5C-9FF9-D984-F1EAD48D5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24199"/>
                <a:ext cx="8074455" cy="1128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AB68731-0B15-F9E0-3B10-CB1225EB8419}"/>
              </a:ext>
            </a:extLst>
          </p:cNvPr>
          <p:cNvSpPr txBox="1"/>
          <p:nvPr/>
        </p:nvSpPr>
        <p:spPr>
          <a:xfrm>
            <a:off x="457200" y="4167864"/>
            <a:ext cx="998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Where,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d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change or growth in crack length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increase in loading cycles during a time increment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A’, n’ = fracture properties of asphalt mixture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v = Poisson’s ratio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E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representative elastic modulus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K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stress intensity factor in Mode I (crack opening)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K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stress intensity factor in Mode II (in-plane shear)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K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stress intensity factor in Mode III (out-of-plane shear)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DD91F-6E70-A897-AC4D-AA0FC037D6D6}"/>
              </a:ext>
            </a:extLst>
          </p:cNvPr>
          <p:cNvSpPr/>
          <p:nvPr/>
        </p:nvSpPr>
        <p:spPr>
          <a:xfrm>
            <a:off x="3962400" y="2924199"/>
            <a:ext cx="5715000" cy="130417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9FA24-9CA4-1CB4-12E9-B9D7490318AA}"/>
              </a:ext>
            </a:extLst>
          </p:cNvPr>
          <p:cNvSpPr txBox="1"/>
          <p:nvPr/>
        </p:nvSpPr>
        <p:spPr>
          <a:xfrm>
            <a:off x="8077200" y="2308375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J-integral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E3A6F-BB9A-F707-B693-92DA4E8F1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63" t="25792" r="22970" b="16873"/>
          <a:stretch/>
        </p:blipFill>
        <p:spPr>
          <a:xfrm>
            <a:off x="7958336" y="4436977"/>
            <a:ext cx="3962401" cy="1987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86185A-E04F-200E-DCFA-18D963908684}"/>
              </a:ext>
            </a:extLst>
          </p:cNvPr>
          <p:cNvSpPr txBox="1"/>
          <p:nvPr/>
        </p:nvSpPr>
        <p:spPr>
          <a:xfrm>
            <a:off x="7770608" y="5695890"/>
            <a:ext cx="9669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Mode 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1AE88-B93B-3F6A-095C-FF017F86B59D}"/>
              </a:ext>
            </a:extLst>
          </p:cNvPr>
          <p:cNvSpPr txBox="1"/>
          <p:nvPr/>
        </p:nvSpPr>
        <p:spPr>
          <a:xfrm>
            <a:off x="8983571" y="5974420"/>
            <a:ext cx="10374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Mode 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9AF1DD-986B-D7C2-C8B2-7D0D657D9098}"/>
              </a:ext>
            </a:extLst>
          </p:cNvPr>
          <p:cNvSpPr txBox="1"/>
          <p:nvPr/>
        </p:nvSpPr>
        <p:spPr>
          <a:xfrm>
            <a:off x="10021034" y="6293038"/>
            <a:ext cx="11079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Mode III</a:t>
            </a:r>
          </a:p>
        </p:txBody>
      </p:sp>
    </p:spTree>
    <p:extLst>
      <p:ext uri="{BB962C8B-B14F-4D97-AF65-F5344CB8AC3E}">
        <p14:creationId xmlns:p14="http://schemas.microsoft.com/office/powerpoint/2010/main" val="24990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25DF-F2D8-39CA-650C-352D3759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2021 Supplement</a:t>
            </a:r>
            <a:br>
              <a:rPr lang="en-US" dirty="0"/>
            </a:br>
            <a:r>
              <a:rPr lang="en-US" dirty="0"/>
              <a:t>Top-down Cracking Prediction Model </a:t>
            </a:r>
            <a:r>
              <a:rPr lang="en-US" sz="2200" dirty="0"/>
              <a:t>(continued…)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A3416-D7B8-2551-2AE4-039DE5AA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Fracture parameter n’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A’ parameter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D34221-5B5C-9FF9-D984-F1EAD48D51F1}"/>
                  </a:ext>
                </a:extLst>
              </p:cNvPr>
              <p:cNvSpPr txBox="1"/>
              <p:nvPr/>
            </p:nvSpPr>
            <p:spPr>
              <a:xfrm>
                <a:off x="304800" y="2057400"/>
                <a:ext cx="11590737" cy="871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𝟎𝟎𝟒𝟗𝟖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𝟎𝟔𝟐𝟒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𝟖𝟕𝟏𝟑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𝟖𝟕𝟖𝟖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𝟖𝟔𝟖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D34221-5B5C-9FF9-D984-F1EAD48D5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11590737" cy="871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AB68731-0B15-F9E0-3B10-CB1225EB8419}"/>
              </a:ext>
            </a:extLst>
          </p:cNvPr>
          <p:cNvSpPr txBox="1"/>
          <p:nvPr/>
        </p:nvSpPr>
        <p:spPr>
          <a:xfrm>
            <a:off x="609600" y="27432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Where,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shape parameter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m, E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relaxation modulus parameter, aged asphalt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P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percent asphalt binder by weight of mix (%)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air voids (%)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F3FF96-3353-1146-D65D-00D524D5F586}"/>
                  </a:ext>
                </a:extLst>
              </p:cNvPr>
              <p:cNvSpPr txBox="1"/>
              <p:nvPr/>
            </p:nvSpPr>
            <p:spPr>
              <a:xfrm>
                <a:off x="457200" y="5272616"/>
                <a:ext cx="3489545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𝟐𝟕𝟓𝟐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𝟕𝟏𝟑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F3FF96-3353-1146-D65D-00D524D5F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72616"/>
                <a:ext cx="3489545" cy="394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1BFC84A-1638-D5AD-3341-5DF45C588982}"/>
              </a:ext>
            </a:extLst>
          </p:cNvPr>
          <p:cNvSpPr txBox="1"/>
          <p:nvPr/>
        </p:nvSpPr>
        <p:spPr>
          <a:xfrm>
            <a:off x="609600" y="5837215"/>
            <a:ext cx="623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Where,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asphalt mixture fracture property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7CD8E-A8A0-544D-3730-B0357242CAFB}"/>
              </a:ext>
            </a:extLst>
          </p:cNvPr>
          <p:cNvSpPr/>
          <p:nvPr/>
        </p:nvSpPr>
        <p:spPr>
          <a:xfrm>
            <a:off x="8001000" y="24765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017E43-45EA-F1C7-3B2F-2C30D5153BC7}"/>
              </a:ext>
            </a:extLst>
          </p:cNvPr>
          <p:cNvSpPr/>
          <p:nvPr/>
        </p:nvSpPr>
        <p:spPr>
          <a:xfrm>
            <a:off x="10439400" y="1915263"/>
            <a:ext cx="1371600" cy="1208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0C9D04-88B3-B621-EEC7-074E4056C531}"/>
              </a:ext>
            </a:extLst>
          </p:cNvPr>
          <p:cNvSpPr/>
          <p:nvPr/>
        </p:nvSpPr>
        <p:spPr>
          <a:xfrm>
            <a:off x="5210175" y="2489841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1BBA-DA2A-A9F8-7F10-24C84F7A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Behavior and Performance Factors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C7B4FE-48E1-6B85-FDE4-46BEBAE82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78492"/>
              </p:ext>
            </p:extLst>
          </p:nvPr>
        </p:nvGraphicFramePr>
        <p:xfrm>
          <a:off x="0" y="1600200"/>
          <a:ext cx="121920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28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25DF-F2D8-39CA-650C-352D3759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2021 Supplement</a:t>
            </a:r>
            <a:br>
              <a:rPr lang="en-US" dirty="0"/>
            </a:br>
            <a:r>
              <a:rPr lang="en-US" dirty="0"/>
              <a:t>Top-down Cracking Prediction Model </a:t>
            </a:r>
            <a:r>
              <a:rPr lang="en-US" sz="2200" dirty="0"/>
              <a:t>(continued…)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A3416-D7B8-2551-2AE4-039DE5AA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crack initiation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68731-0B15-F9E0-3B10-CB1225EB8419}"/>
              </a:ext>
            </a:extLst>
          </p:cNvPr>
          <p:cNvSpPr txBox="1"/>
          <p:nvPr/>
        </p:nvSpPr>
        <p:spPr>
          <a:xfrm>
            <a:off x="381000" y="3995678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Where,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t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time to crack initiation (days)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K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L1-5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calibration coefficients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/2A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energy parameter,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(total asphalt thickness and stiffness)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HT = annual number of days above 89.6 °F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LT = annual number of days below 32 °F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AADTT = average annual daily truck traffic (initial year)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m, E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relaxation modulus parameter, aged asphalt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asphalt layer thickness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504F98-9033-70E8-0CC3-0134EFD081C4}"/>
                  </a:ext>
                </a:extLst>
              </p:cNvPr>
              <p:cNvSpPr txBox="1"/>
              <p:nvPr/>
            </p:nvSpPr>
            <p:spPr>
              <a:xfrm>
                <a:off x="2337856" y="2209800"/>
                <a:ext cx="8334205" cy="1056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𝑯𝑻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𝑳𝑻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𝑨𝑨𝑫𝑻𝑻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504F98-9033-70E8-0CC3-0134EFD08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56" y="2209800"/>
                <a:ext cx="8334205" cy="1056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053B068B-6163-198F-0EE6-4FD4BB7933E3}"/>
              </a:ext>
            </a:extLst>
          </p:cNvPr>
          <p:cNvSpPr/>
          <p:nvPr/>
        </p:nvSpPr>
        <p:spPr>
          <a:xfrm>
            <a:off x="5334000" y="2680291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5C1A5A-7CD8-8BC4-066D-79F9A7F29AC4}"/>
              </a:ext>
            </a:extLst>
          </p:cNvPr>
          <p:cNvSpPr/>
          <p:nvPr/>
        </p:nvSpPr>
        <p:spPr>
          <a:xfrm>
            <a:off x="6553200" y="2658575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858F10-5299-92BE-EB39-C15D54A57787}"/>
              </a:ext>
            </a:extLst>
          </p:cNvPr>
          <p:cNvSpPr/>
          <p:nvPr/>
        </p:nvSpPr>
        <p:spPr>
          <a:xfrm>
            <a:off x="7734300" y="2670169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F8D02B-96CA-CFA8-3AC6-117EAD52C398}"/>
              </a:ext>
            </a:extLst>
          </p:cNvPr>
          <p:cNvSpPr/>
          <p:nvPr/>
        </p:nvSpPr>
        <p:spPr>
          <a:xfrm>
            <a:off x="9666812" y="2670169"/>
            <a:ext cx="938744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43852D-CD82-FCB3-A4C0-A7A9C1FEF516}"/>
                  </a:ext>
                </a:extLst>
              </p:cNvPr>
              <p:cNvSpPr txBox="1"/>
              <p:nvPr/>
            </p:nvSpPr>
            <p:spPr>
              <a:xfrm>
                <a:off x="2274746" y="3520399"/>
                <a:ext cx="7846763" cy="63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0.1796+1.5×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−0.69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−7.169×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43852D-CD82-FCB3-A4C0-A7A9C1FE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46" y="3520399"/>
                <a:ext cx="7846763" cy="637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441B99B-2803-037D-2B2E-5AD63845A010}"/>
              </a:ext>
            </a:extLst>
          </p:cNvPr>
          <p:cNvSpPr/>
          <p:nvPr/>
        </p:nvSpPr>
        <p:spPr>
          <a:xfrm>
            <a:off x="9509597" y="35814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6D8A2E-DA77-85E1-752D-571186B755C7}"/>
              </a:ext>
            </a:extLst>
          </p:cNvPr>
          <p:cNvSpPr/>
          <p:nvPr/>
        </p:nvSpPr>
        <p:spPr>
          <a:xfrm>
            <a:off x="7017711" y="3585377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C548C-02F0-5976-42A6-939E69D05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839" y="2140715"/>
            <a:ext cx="1042506" cy="579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025DF-F2D8-39CA-650C-352D3759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2021 Supplement</a:t>
            </a:r>
            <a:br>
              <a:rPr lang="en-US" dirty="0"/>
            </a:br>
            <a:r>
              <a:rPr lang="en-US" dirty="0"/>
              <a:t>Top-down Cracking Prediction Model </a:t>
            </a:r>
            <a:r>
              <a:rPr lang="en-US" sz="2200" dirty="0"/>
              <a:t>(continued…)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A3416-D7B8-2551-2AE4-039DE5AA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Top-down cracking total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68731-0B15-F9E0-3B10-CB1225EB8419}"/>
              </a:ext>
            </a:extLst>
          </p:cNvPr>
          <p:cNvSpPr txBox="1"/>
          <p:nvPr/>
        </p:nvSpPr>
        <p:spPr>
          <a:xfrm>
            <a:off x="685800" y="3387479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Where,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L(t) = top-down cracking total lane area (%)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maximum area of top-down cracking (%)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calibration coefficients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scale parameter =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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x month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t = analysis month (days)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t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time to crack initiation (days)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 = shape parameter = 0.7319 x (log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month)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-1.2801</a:t>
            </a:r>
            <a:endParaRPr 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504F98-9033-70E8-0CC3-0134EFD081C4}"/>
                  </a:ext>
                </a:extLst>
              </p:cNvPr>
              <p:cNvSpPr txBox="1"/>
              <p:nvPr/>
            </p:nvSpPr>
            <p:spPr>
              <a:xfrm>
                <a:off x="3962400" y="2230752"/>
                <a:ext cx="3918700" cy="685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504F98-9033-70E8-0CC3-0134EFD08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230752"/>
                <a:ext cx="3918700" cy="685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E8693F53-F75C-FA30-8294-205C50B48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59320"/>
              </p:ext>
            </p:extLst>
          </p:nvPr>
        </p:nvGraphicFramePr>
        <p:xfrm>
          <a:off x="8382000" y="3614541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47989557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1408019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51952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Climatic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47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Wet freeze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631.04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2269.8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34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Wet no freeze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631.04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2269.8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33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Dry freeze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1617.6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-1705.3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5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Dry no freeze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1617.6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-1705.3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22933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137B36-BCEA-D728-3DC1-EC5393998F9F}"/>
              </a:ext>
            </a:extLst>
          </p:cNvPr>
          <p:cNvCxnSpPr>
            <a:cxnSpLocks/>
          </p:cNvCxnSpPr>
          <p:nvPr/>
        </p:nvCxnSpPr>
        <p:spPr>
          <a:xfrm flipH="1">
            <a:off x="4876800" y="4648200"/>
            <a:ext cx="1524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507B27-3B11-B04A-86D6-594CCC43CCBA}"/>
              </a:ext>
            </a:extLst>
          </p:cNvPr>
          <p:cNvCxnSpPr>
            <a:cxnSpLocks/>
          </p:cNvCxnSpPr>
          <p:nvPr/>
        </p:nvCxnSpPr>
        <p:spPr>
          <a:xfrm flipH="1">
            <a:off x="5181600" y="4648200"/>
            <a:ext cx="1219200" cy="667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4BD799B-F9E9-E891-EAD8-1018D28730ED}"/>
              </a:ext>
            </a:extLst>
          </p:cNvPr>
          <p:cNvSpPr txBox="1"/>
          <p:nvPr/>
        </p:nvSpPr>
        <p:spPr>
          <a:xfrm>
            <a:off x="6513441" y="4319999"/>
            <a:ext cx="1042506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No. months to failure</a:t>
            </a:r>
          </a:p>
        </p:txBody>
      </p:sp>
    </p:spTree>
    <p:extLst>
      <p:ext uri="{BB962C8B-B14F-4D97-AF65-F5344CB8AC3E}">
        <p14:creationId xmlns:p14="http://schemas.microsoft.com/office/powerpoint/2010/main" val="103827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CED28991-47CC-E947-FCE8-370008132F18}"/>
              </a:ext>
            </a:extLst>
          </p:cNvPr>
          <p:cNvSpPr txBox="1">
            <a:spLocks/>
          </p:cNvSpPr>
          <p:nvPr/>
        </p:nvSpPr>
        <p:spPr>
          <a:xfrm>
            <a:off x="1106311" y="2302934"/>
            <a:ext cx="10419645" cy="2970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solidFill>
                  <a:schemeClr val="tx1"/>
                </a:solidFill>
              </a:rPr>
              <a:t>Quick Polls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3303B338-7189-6352-7E99-86A6D00B3FCF}"/>
              </a:ext>
            </a:extLst>
          </p:cNvPr>
          <p:cNvSpPr txBox="1">
            <a:spLocks/>
          </p:cNvSpPr>
          <p:nvPr/>
        </p:nvSpPr>
        <p:spPr>
          <a:xfrm>
            <a:off x="1106312" y="5396972"/>
            <a:ext cx="10419645" cy="87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  <a:defRPr sz="3200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Franklin Gothic Demi Cond" panose="020B0706030402020204" pitchFamily="34" charset="0"/>
              <a:buChar char="»"/>
              <a:defRPr sz="2800" b="0" i="0" u="none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120000"/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ct val="120000"/>
              <a:buFontTx/>
              <a:buBlip>
                <a:blip r:embed="rId2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Stress and Strain</a:t>
            </a:r>
          </a:p>
        </p:txBody>
      </p:sp>
    </p:spTree>
    <p:extLst>
      <p:ext uri="{BB962C8B-B14F-4D97-AF65-F5344CB8AC3E}">
        <p14:creationId xmlns:p14="http://schemas.microsoft.com/office/powerpoint/2010/main" val="2419116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DFA7-5A9C-1E9F-CE19-14F787DB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NCHRP 1-47 Sensitivity of MEPDG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(v1.1) </a:t>
            </a:r>
            <a:r>
              <a:rPr lang="en-US" dirty="0"/>
              <a:t>Inputs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8E1EA4-7BC4-BD9E-ABD8-192D69B5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13958"/>
            <a:ext cx="5785557" cy="493924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Alligator cracking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Hypersensitive – E* Alpha, E* Delta,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sensitive – air voids, surface shortwave absorptivity, effective binder volume, Poisson’s ratio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Sensitive – unit weight, heat capacity, low and high temperature, thermal conductivity</a:t>
            </a:r>
          </a:p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36EA82E-587B-7B68-6A33-2595BE5A0C6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1019" y="1613959"/>
            <a:ext cx="5785557" cy="443315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Longitudinal cracking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Hypersensitive – E* Alpha, E* Delta,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sensitive – air voids, surface shortwave absorptivity, effective binder volume, Poisson’s ratio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Sensitive – unit weight, heat capacity, high temperature, thermal conductivity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01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5FBD-126F-9E9A-9523-F656BBAD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PMED Calibration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E702-934D-C72D-CADA-4DA2297BA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959"/>
            <a:ext cx="12192000" cy="4482042"/>
          </a:xfrm>
        </p:spPr>
        <p:txBody>
          <a:bodyPr>
            <a:normAutofit/>
          </a:bodyPr>
          <a:lstStyle/>
          <a:p>
            <a:r>
              <a:rPr lang="en-US" dirty="0"/>
              <a:t>PMED distress models calibrated using a large set of sections from multiple experiments—primarily the LTPP database</a:t>
            </a:r>
          </a:p>
          <a:p>
            <a:r>
              <a:rPr lang="en-US" dirty="0"/>
              <a:t>User has the option to adjust calibration factors based on local or regional data sets</a:t>
            </a:r>
          </a:p>
          <a:p>
            <a:r>
              <a:rPr lang="en-US" dirty="0"/>
              <a:t>Guidance for agency-specific adjustment factor in </a:t>
            </a:r>
            <a:r>
              <a:rPr lang="en-US" i="1" dirty="0"/>
              <a:t>Guide for the Local Calibration of the Mechanistic-Empirical Pavement Design Guide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19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CB11-CA5E-26DA-8D54-0D392215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Calibration – Factors to Adjust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E1686A-0A74-DA64-ACDF-ED18803AF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328427"/>
              </p:ext>
            </p:extLst>
          </p:nvPr>
        </p:nvGraphicFramePr>
        <p:xfrm>
          <a:off x="1615440" y="1752600"/>
          <a:ext cx="89611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17862887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3098480424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930204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Distress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Eliminate Bias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Reduce Standard Error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534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Total Rutting: Unbound materials and HMA layers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k</a:t>
                      </a:r>
                      <a:r>
                        <a:rPr lang="en-US" sz="2200" baseline="-25000" dirty="0"/>
                        <a:t>r1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200" baseline="-25000" dirty="0"/>
                        <a:t>s1</a:t>
                      </a:r>
                      <a:r>
                        <a:rPr lang="en-US" sz="2200" dirty="0"/>
                        <a:t>, or </a:t>
                      </a:r>
                      <a:r>
                        <a:rPr lang="en-US" sz="2200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200" baseline="-25000" dirty="0"/>
                        <a:t>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k</a:t>
                      </a:r>
                      <a:r>
                        <a:rPr lang="en-US" sz="2200" baseline="-25000" dirty="0"/>
                        <a:t>r2</a:t>
                      </a:r>
                      <a:r>
                        <a:rPr lang="en-US" sz="2200" dirty="0"/>
                        <a:t>, k</a:t>
                      </a:r>
                      <a:r>
                        <a:rPr lang="en-US" sz="2200" baseline="-25000" dirty="0"/>
                        <a:t>r3</a:t>
                      </a:r>
                      <a:r>
                        <a:rPr lang="en-US" sz="2200" dirty="0"/>
                        <a:t> and </a:t>
                      </a:r>
                      <a:r>
                        <a:rPr lang="en-US" sz="2200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200" baseline="-25000" dirty="0"/>
                        <a:t>r2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200" baseline="-25000" dirty="0"/>
                        <a:t>r3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34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Alligator cracking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dirty="0"/>
                        <a:t> or k</a:t>
                      </a:r>
                      <a:r>
                        <a:rPr lang="en-US" sz="2200" baseline="-25000" dirty="0"/>
                        <a:t>f1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k</a:t>
                      </a:r>
                      <a:r>
                        <a:rPr lang="en-US" sz="2200" baseline="-25000" dirty="0"/>
                        <a:t>f2</a:t>
                      </a:r>
                      <a:r>
                        <a:rPr lang="en-US" sz="2200" dirty="0"/>
                        <a:t>, k</a:t>
                      </a:r>
                      <a:r>
                        <a:rPr lang="en-US" sz="2200" baseline="-25000" dirty="0"/>
                        <a:t>f3</a:t>
                      </a:r>
                      <a:r>
                        <a:rPr lang="en-US" sz="2200" dirty="0"/>
                        <a:t>, and C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86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Longitudinal cracking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dirty="0"/>
                        <a:t> or k</a:t>
                      </a:r>
                      <a:r>
                        <a:rPr lang="en-US" sz="2200" baseline="-25000" dirty="0"/>
                        <a:t>f1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k</a:t>
                      </a:r>
                      <a:r>
                        <a:rPr lang="en-US" sz="2200" baseline="-25000" dirty="0"/>
                        <a:t>f2</a:t>
                      </a:r>
                      <a:r>
                        <a:rPr lang="en-US" sz="2200" dirty="0"/>
                        <a:t>, k</a:t>
                      </a:r>
                      <a:r>
                        <a:rPr lang="en-US" sz="2200" baseline="-25000" dirty="0"/>
                        <a:t>f3</a:t>
                      </a:r>
                      <a:r>
                        <a:rPr lang="en-US" sz="2200" dirty="0"/>
                        <a:t>, and C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849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Semi-rigid pavements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dirty="0"/>
                        <a:t> or </a:t>
                      </a:r>
                      <a:r>
                        <a:rPr lang="en-US" sz="2200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200" baseline="-25000" dirty="0"/>
                        <a:t>c1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</a:t>
                      </a:r>
                      <a:r>
                        <a:rPr lang="en-US" sz="2200" baseline="-25000" dirty="0"/>
                        <a:t>1</a:t>
                      </a:r>
                      <a:r>
                        <a:rPr lang="en-US" sz="2200" dirty="0"/>
                        <a:t>, C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dirty="0"/>
                        <a:t>, and C</a:t>
                      </a:r>
                      <a:r>
                        <a:rPr lang="en-US" sz="2200" baseline="-25000" dirty="0"/>
                        <a:t>4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4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Transverse cracking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200" baseline="-25000" dirty="0"/>
                        <a:t>t3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200" baseline="-25000" dirty="0"/>
                        <a:t>t3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80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IRI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</a:t>
                      </a:r>
                      <a:r>
                        <a:rPr lang="en-US" sz="2200" baseline="-25000" dirty="0"/>
                        <a:t>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</a:t>
                      </a:r>
                      <a:r>
                        <a:rPr lang="en-US" sz="2200" baseline="-25000" dirty="0"/>
                        <a:t>1</a:t>
                      </a:r>
                      <a:r>
                        <a:rPr lang="en-US" sz="2200" dirty="0"/>
                        <a:t>, C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dirty="0"/>
                        <a:t>, and C</a:t>
                      </a:r>
                      <a:r>
                        <a:rPr lang="en-US" sz="2200" baseline="-25000" dirty="0"/>
                        <a:t>3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0680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B9054-FA54-4A7A-8EA9-046F8126EA7C}"/>
              </a:ext>
            </a:extLst>
          </p:cNvPr>
          <p:cNvSpPr txBox="1"/>
          <p:nvPr/>
        </p:nvSpPr>
        <p:spPr>
          <a:xfrm>
            <a:off x="7467600" y="607654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n/>
                <a:solidFill>
                  <a:schemeClr val="accent6">
                    <a:lumMod val="75000"/>
                  </a:schemeClr>
                </a:solidFill>
              </a:rPr>
              <a:t>– AASHTO 2010 Local Calibration Guide</a:t>
            </a:r>
          </a:p>
        </p:txBody>
      </p:sp>
    </p:spTree>
    <p:extLst>
      <p:ext uri="{BB962C8B-B14F-4D97-AF65-F5344CB8AC3E}">
        <p14:creationId xmlns:p14="http://schemas.microsoft.com/office/powerpoint/2010/main" val="58297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76D9D84-E629-46B4-9A40-468A44ADA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177" y="3399367"/>
            <a:ext cx="10419645" cy="82126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9571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9A10-E657-859E-10CB-55EB7C96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Performance Models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B669D8F-5110-C266-A1F9-D733F8A79255}"/>
              </a:ext>
            </a:extLst>
          </p:cNvPr>
          <p:cNvSpPr/>
          <p:nvPr/>
        </p:nvSpPr>
        <p:spPr>
          <a:xfrm>
            <a:off x="542734" y="1614488"/>
            <a:ext cx="1613344" cy="896302"/>
          </a:xfrm>
          <a:custGeom>
            <a:avLst/>
            <a:gdLst>
              <a:gd name="connsiteX0" fmla="*/ 0 w 1613344"/>
              <a:gd name="connsiteY0" fmla="*/ 89630 h 896302"/>
              <a:gd name="connsiteX1" fmla="*/ 89630 w 1613344"/>
              <a:gd name="connsiteY1" fmla="*/ 0 h 896302"/>
              <a:gd name="connsiteX2" fmla="*/ 1523714 w 1613344"/>
              <a:gd name="connsiteY2" fmla="*/ 0 h 896302"/>
              <a:gd name="connsiteX3" fmla="*/ 1613344 w 1613344"/>
              <a:gd name="connsiteY3" fmla="*/ 89630 h 896302"/>
              <a:gd name="connsiteX4" fmla="*/ 1613344 w 1613344"/>
              <a:gd name="connsiteY4" fmla="*/ 806672 h 896302"/>
              <a:gd name="connsiteX5" fmla="*/ 1523714 w 1613344"/>
              <a:gd name="connsiteY5" fmla="*/ 896302 h 896302"/>
              <a:gd name="connsiteX6" fmla="*/ 89630 w 1613344"/>
              <a:gd name="connsiteY6" fmla="*/ 896302 h 896302"/>
              <a:gd name="connsiteX7" fmla="*/ 0 w 1613344"/>
              <a:gd name="connsiteY7" fmla="*/ 806672 h 896302"/>
              <a:gd name="connsiteX8" fmla="*/ 0 w 1613344"/>
              <a:gd name="connsiteY8" fmla="*/ 89630 h 89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344" h="896302">
                <a:moveTo>
                  <a:pt x="0" y="89630"/>
                </a:moveTo>
                <a:cubicBezTo>
                  <a:pt x="0" y="40129"/>
                  <a:pt x="40129" y="0"/>
                  <a:pt x="89630" y="0"/>
                </a:cubicBezTo>
                <a:lnTo>
                  <a:pt x="1523714" y="0"/>
                </a:lnTo>
                <a:cubicBezTo>
                  <a:pt x="1573215" y="0"/>
                  <a:pt x="1613344" y="40129"/>
                  <a:pt x="1613344" y="89630"/>
                </a:cubicBezTo>
                <a:lnTo>
                  <a:pt x="1613344" y="806672"/>
                </a:lnTo>
                <a:cubicBezTo>
                  <a:pt x="1613344" y="856173"/>
                  <a:pt x="1573215" y="896302"/>
                  <a:pt x="1523714" y="896302"/>
                </a:cubicBezTo>
                <a:lnTo>
                  <a:pt x="89630" y="896302"/>
                </a:lnTo>
                <a:cubicBezTo>
                  <a:pt x="40129" y="896302"/>
                  <a:pt x="0" y="856173"/>
                  <a:pt x="0" y="806672"/>
                </a:cubicBezTo>
                <a:lnTo>
                  <a:pt x="0" y="8963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262" tIns="106262" rIns="106262" bIns="106262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Empirical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565AF02-74B2-3C14-0B91-52EF2D223C30}"/>
              </a:ext>
            </a:extLst>
          </p:cNvPr>
          <p:cNvSpPr/>
          <p:nvPr/>
        </p:nvSpPr>
        <p:spPr>
          <a:xfrm>
            <a:off x="2873120" y="1614488"/>
            <a:ext cx="1613344" cy="896302"/>
          </a:xfrm>
          <a:custGeom>
            <a:avLst/>
            <a:gdLst>
              <a:gd name="connsiteX0" fmla="*/ 0 w 1613344"/>
              <a:gd name="connsiteY0" fmla="*/ 89630 h 896302"/>
              <a:gd name="connsiteX1" fmla="*/ 89630 w 1613344"/>
              <a:gd name="connsiteY1" fmla="*/ 0 h 896302"/>
              <a:gd name="connsiteX2" fmla="*/ 1523714 w 1613344"/>
              <a:gd name="connsiteY2" fmla="*/ 0 h 896302"/>
              <a:gd name="connsiteX3" fmla="*/ 1613344 w 1613344"/>
              <a:gd name="connsiteY3" fmla="*/ 89630 h 896302"/>
              <a:gd name="connsiteX4" fmla="*/ 1613344 w 1613344"/>
              <a:gd name="connsiteY4" fmla="*/ 806672 h 896302"/>
              <a:gd name="connsiteX5" fmla="*/ 1523714 w 1613344"/>
              <a:gd name="connsiteY5" fmla="*/ 896302 h 896302"/>
              <a:gd name="connsiteX6" fmla="*/ 89630 w 1613344"/>
              <a:gd name="connsiteY6" fmla="*/ 896302 h 896302"/>
              <a:gd name="connsiteX7" fmla="*/ 0 w 1613344"/>
              <a:gd name="connsiteY7" fmla="*/ 806672 h 896302"/>
              <a:gd name="connsiteX8" fmla="*/ 0 w 1613344"/>
              <a:gd name="connsiteY8" fmla="*/ 89630 h 89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344" h="896302">
                <a:moveTo>
                  <a:pt x="0" y="89630"/>
                </a:moveTo>
                <a:cubicBezTo>
                  <a:pt x="0" y="40129"/>
                  <a:pt x="40129" y="0"/>
                  <a:pt x="89630" y="0"/>
                </a:cubicBezTo>
                <a:lnTo>
                  <a:pt x="1523714" y="0"/>
                </a:lnTo>
                <a:cubicBezTo>
                  <a:pt x="1573215" y="0"/>
                  <a:pt x="1613344" y="40129"/>
                  <a:pt x="1613344" y="89630"/>
                </a:cubicBezTo>
                <a:lnTo>
                  <a:pt x="1613344" y="806672"/>
                </a:lnTo>
                <a:cubicBezTo>
                  <a:pt x="1613344" y="856173"/>
                  <a:pt x="1573215" y="896302"/>
                  <a:pt x="1523714" y="896302"/>
                </a:cubicBezTo>
                <a:lnTo>
                  <a:pt x="89630" y="896302"/>
                </a:lnTo>
                <a:cubicBezTo>
                  <a:pt x="40129" y="896302"/>
                  <a:pt x="0" y="856173"/>
                  <a:pt x="0" y="806672"/>
                </a:cubicBezTo>
                <a:lnTo>
                  <a:pt x="0" y="8963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262" tIns="106262" rIns="106262" bIns="106262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Mechanistic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F1FB05E-21E1-284B-774F-5661E9A9E3CD}"/>
              </a:ext>
            </a:extLst>
          </p:cNvPr>
          <p:cNvSpPr/>
          <p:nvPr/>
        </p:nvSpPr>
        <p:spPr>
          <a:xfrm>
            <a:off x="2178486" y="5499974"/>
            <a:ext cx="672226" cy="672226"/>
          </a:xfrm>
          <a:prstGeom prst="triangl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19F71-443D-CE7D-F399-D327E64C7CD0}"/>
              </a:ext>
            </a:extLst>
          </p:cNvPr>
          <p:cNvSpPr/>
          <p:nvPr/>
        </p:nvSpPr>
        <p:spPr>
          <a:xfrm>
            <a:off x="497919" y="5218535"/>
            <a:ext cx="4033360" cy="27247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84702A-C0EA-EE76-815E-9113559A9B4C}"/>
              </a:ext>
            </a:extLst>
          </p:cNvPr>
          <p:cNvSpPr/>
          <p:nvPr/>
        </p:nvSpPr>
        <p:spPr>
          <a:xfrm>
            <a:off x="2873120" y="4357173"/>
            <a:ext cx="1613344" cy="752894"/>
          </a:xfrm>
          <a:custGeom>
            <a:avLst/>
            <a:gdLst>
              <a:gd name="connsiteX0" fmla="*/ 0 w 1613344"/>
              <a:gd name="connsiteY0" fmla="*/ 125485 h 752894"/>
              <a:gd name="connsiteX1" fmla="*/ 125485 w 1613344"/>
              <a:gd name="connsiteY1" fmla="*/ 0 h 752894"/>
              <a:gd name="connsiteX2" fmla="*/ 1487859 w 1613344"/>
              <a:gd name="connsiteY2" fmla="*/ 0 h 752894"/>
              <a:gd name="connsiteX3" fmla="*/ 1613344 w 1613344"/>
              <a:gd name="connsiteY3" fmla="*/ 125485 h 752894"/>
              <a:gd name="connsiteX4" fmla="*/ 1613344 w 1613344"/>
              <a:gd name="connsiteY4" fmla="*/ 627409 h 752894"/>
              <a:gd name="connsiteX5" fmla="*/ 1487859 w 1613344"/>
              <a:gd name="connsiteY5" fmla="*/ 752894 h 752894"/>
              <a:gd name="connsiteX6" fmla="*/ 125485 w 1613344"/>
              <a:gd name="connsiteY6" fmla="*/ 752894 h 752894"/>
              <a:gd name="connsiteX7" fmla="*/ 0 w 1613344"/>
              <a:gd name="connsiteY7" fmla="*/ 627409 h 752894"/>
              <a:gd name="connsiteX8" fmla="*/ 0 w 1613344"/>
              <a:gd name="connsiteY8" fmla="*/ 125485 h 7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344" h="752894">
                <a:moveTo>
                  <a:pt x="0" y="125485"/>
                </a:moveTo>
                <a:cubicBezTo>
                  <a:pt x="0" y="56182"/>
                  <a:pt x="56182" y="0"/>
                  <a:pt x="125485" y="0"/>
                </a:cubicBezTo>
                <a:lnTo>
                  <a:pt x="1487859" y="0"/>
                </a:lnTo>
                <a:cubicBezTo>
                  <a:pt x="1557162" y="0"/>
                  <a:pt x="1613344" y="56182"/>
                  <a:pt x="1613344" y="125485"/>
                </a:cubicBezTo>
                <a:lnTo>
                  <a:pt x="1613344" y="627409"/>
                </a:lnTo>
                <a:cubicBezTo>
                  <a:pt x="1613344" y="696712"/>
                  <a:pt x="1557162" y="752894"/>
                  <a:pt x="1487859" y="752894"/>
                </a:cubicBezTo>
                <a:lnTo>
                  <a:pt x="125485" y="752894"/>
                </a:lnTo>
                <a:cubicBezTo>
                  <a:pt x="56182" y="752894"/>
                  <a:pt x="0" y="696712"/>
                  <a:pt x="0" y="627409"/>
                </a:cubicBezTo>
                <a:lnTo>
                  <a:pt x="0" y="1254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903" tIns="93903" rIns="93903" bIns="939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More computing power needed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8EEB08-9495-D1A5-17F5-BF7AA4049FBE}"/>
              </a:ext>
            </a:extLst>
          </p:cNvPr>
          <p:cNvSpPr/>
          <p:nvPr/>
        </p:nvSpPr>
        <p:spPr>
          <a:xfrm>
            <a:off x="2873120" y="3520365"/>
            <a:ext cx="1613344" cy="752894"/>
          </a:xfrm>
          <a:custGeom>
            <a:avLst/>
            <a:gdLst>
              <a:gd name="connsiteX0" fmla="*/ 0 w 1613344"/>
              <a:gd name="connsiteY0" fmla="*/ 125485 h 752894"/>
              <a:gd name="connsiteX1" fmla="*/ 125485 w 1613344"/>
              <a:gd name="connsiteY1" fmla="*/ 0 h 752894"/>
              <a:gd name="connsiteX2" fmla="*/ 1487859 w 1613344"/>
              <a:gd name="connsiteY2" fmla="*/ 0 h 752894"/>
              <a:gd name="connsiteX3" fmla="*/ 1613344 w 1613344"/>
              <a:gd name="connsiteY3" fmla="*/ 125485 h 752894"/>
              <a:gd name="connsiteX4" fmla="*/ 1613344 w 1613344"/>
              <a:gd name="connsiteY4" fmla="*/ 627409 h 752894"/>
              <a:gd name="connsiteX5" fmla="*/ 1487859 w 1613344"/>
              <a:gd name="connsiteY5" fmla="*/ 752894 h 752894"/>
              <a:gd name="connsiteX6" fmla="*/ 125485 w 1613344"/>
              <a:gd name="connsiteY6" fmla="*/ 752894 h 752894"/>
              <a:gd name="connsiteX7" fmla="*/ 0 w 1613344"/>
              <a:gd name="connsiteY7" fmla="*/ 627409 h 752894"/>
              <a:gd name="connsiteX8" fmla="*/ 0 w 1613344"/>
              <a:gd name="connsiteY8" fmla="*/ 125485 h 7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344" h="752894">
                <a:moveTo>
                  <a:pt x="0" y="125485"/>
                </a:moveTo>
                <a:cubicBezTo>
                  <a:pt x="0" y="56182"/>
                  <a:pt x="56182" y="0"/>
                  <a:pt x="125485" y="0"/>
                </a:cubicBezTo>
                <a:lnTo>
                  <a:pt x="1487859" y="0"/>
                </a:lnTo>
                <a:cubicBezTo>
                  <a:pt x="1557162" y="0"/>
                  <a:pt x="1613344" y="56182"/>
                  <a:pt x="1613344" y="125485"/>
                </a:cubicBezTo>
                <a:lnTo>
                  <a:pt x="1613344" y="627409"/>
                </a:lnTo>
                <a:cubicBezTo>
                  <a:pt x="1613344" y="696712"/>
                  <a:pt x="1557162" y="752894"/>
                  <a:pt x="1487859" y="752894"/>
                </a:cubicBezTo>
                <a:lnTo>
                  <a:pt x="125485" y="752894"/>
                </a:lnTo>
                <a:cubicBezTo>
                  <a:pt x="56182" y="752894"/>
                  <a:pt x="0" y="696712"/>
                  <a:pt x="0" y="627409"/>
                </a:cubicBezTo>
                <a:lnTo>
                  <a:pt x="0" y="1254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903" tIns="93903" rIns="93903" bIns="939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Completeness of theory?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B42544-F9C9-7349-1A58-FF9225C5F3FB}"/>
              </a:ext>
            </a:extLst>
          </p:cNvPr>
          <p:cNvSpPr/>
          <p:nvPr/>
        </p:nvSpPr>
        <p:spPr>
          <a:xfrm>
            <a:off x="2873120" y="2697915"/>
            <a:ext cx="1613344" cy="752894"/>
          </a:xfrm>
          <a:custGeom>
            <a:avLst/>
            <a:gdLst>
              <a:gd name="connsiteX0" fmla="*/ 0 w 1613344"/>
              <a:gd name="connsiteY0" fmla="*/ 125485 h 752894"/>
              <a:gd name="connsiteX1" fmla="*/ 125485 w 1613344"/>
              <a:gd name="connsiteY1" fmla="*/ 0 h 752894"/>
              <a:gd name="connsiteX2" fmla="*/ 1487859 w 1613344"/>
              <a:gd name="connsiteY2" fmla="*/ 0 h 752894"/>
              <a:gd name="connsiteX3" fmla="*/ 1613344 w 1613344"/>
              <a:gd name="connsiteY3" fmla="*/ 125485 h 752894"/>
              <a:gd name="connsiteX4" fmla="*/ 1613344 w 1613344"/>
              <a:gd name="connsiteY4" fmla="*/ 627409 h 752894"/>
              <a:gd name="connsiteX5" fmla="*/ 1487859 w 1613344"/>
              <a:gd name="connsiteY5" fmla="*/ 752894 h 752894"/>
              <a:gd name="connsiteX6" fmla="*/ 125485 w 1613344"/>
              <a:gd name="connsiteY6" fmla="*/ 752894 h 752894"/>
              <a:gd name="connsiteX7" fmla="*/ 0 w 1613344"/>
              <a:gd name="connsiteY7" fmla="*/ 627409 h 752894"/>
              <a:gd name="connsiteX8" fmla="*/ 0 w 1613344"/>
              <a:gd name="connsiteY8" fmla="*/ 125485 h 7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344" h="752894">
                <a:moveTo>
                  <a:pt x="0" y="125485"/>
                </a:moveTo>
                <a:cubicBezTo>
                  <a:pt x="0" y="56182"/>
                  <a:pt x="56182" y="0"/>
                  <a:pt x="125485" y="0"/>
                </a:cubicBezTo>
                <a:lnTo>
                  <a:pt x="1487859" y="0"/>
                </a:lnTo>
                <a:cubicBezTo>
                  <a:pt x="1557162" y="0"/>
                  <a:pt x="1613344" y="56182"/>
                  <a:pt x="1613344" y="125485"/>
                </a:cubicBezTo>
                <a:lnTo>
                  <a:pt x="1613344" y="627409"/>
                </a:lnTo>
                <a:cubicBezTo>
                  <a:pt x="1613344" y="696712"/>
                  <a:pt x="1557162" y="752894"/>
                  <a:pt x="1487859" y="752894"/>
                </a:cubicBezTo>
                <a:lnTo>
                  <a:pt x="125485" y="752894"/>
                </a:lnTo>
                <a:cubicBezTo>
                  <a:pt x="56182" y="752894"/>
                  <a:pt x="0" y="696712"/>
                  <a:pt x="0" y="627409"/>
                </a:cubicBezTo>
                <a:lnTo>
                  <a:pt x="0" y="1254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903" tIns="93903" rIns="93903" bIns="939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Theory based prediction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405FBC-AC47-6614-63EA-A02E9B9B8AD4}"/>
              </a:ext>
            </a:extLst>
          </p:cNvPr>
          <p:cNvSpPr/>
          <p:nvPr/>
        </p:nvSpPr>
        <p:spPr>
          <a:xfrm>
            <a:off x="542734" y="4357173"/>
            <a:ext cx="1613344" cy="752894"/>
          </a:xfrm>
          <a:custGeom>
            <a:avLst/>
            <a:gdLst>
              <a:gd name="connsiteX0" fmla="*/ 0 w 1613344"/>
              <a:gd name="connsiteY0" fmla="*/ 125485 h 752894"/>
              <a:gd name="connsiteX1" fmla="*/ 125485 w 1613344"/>
              <a:gd name="connsiteY1" fmla="*/ 0 h 752894"/>
              <a:gd name="connsiteX2" fmla="*/ 1487859 w 1613344"/>
              <a:gd name="connsiteY2" fmla="*/ 0 h 752894"/>
              <a:gd name="connsiteX3" fmla="*/ 1613344 w 1613344"/>
              <a:gd name="connsiteY3" fmla="*/ 125485 h 752894"/>
              <a:gd name="connsiteX4" fmla="*/ 1613344 w 1613344"/>
              <a:gd name="connsiteY4" fmla="*/ 627409 h 752894"/>
              <a:gd name="connsiteX5" fmla="*/ 1487859 w 1613344"/>
              <a:gd name="connsiteY5" fmla="*/ 752894 h 752894"/>
              <a:gd name="connsiteX6" fmla="*/ 125485 w 1613344"/>
              <a:gd name="connsiteY6" fmla="*/ 752894 h 752894"/>
              <a:gd name="connsiteX7" fmla="*/ 0 w 1613344"/>
              <a:gd name="connsiteY7" fmla="*/ 627409 h 752894"/>
              <a:gd name="connsiteX8" fmla="*/ 0 w 1613344"/>
              <a:gd name="connsiteY8" fmla="*/ 125485 h 7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344" h="752894">
                <a:moveTo>
                  <a:pt x="0" y="125485"/>
                </a:moveTo>
                <a:cubicBezTo>
                  <a:pt x="0" y="56182"/>
                  <a:pt x="56182" y="0"/>
                  <a:pt x="125485" y="0"/>
                </a:cubicBezTo>
                <a:lnTo>
                  <a:pt x="1487859" y="0"/>
                </a:lnTo>
                <a:cubicBezTo>
                  <a:pt x="1557162" y="0"/>
                  <a:pt x="1613344" y="56182"/>
                  <a:pt x="1613344" y="125485"/>
                </a:cubicBezTo>
                <a:lnTo>
                  <a:pt x="1613344" y="627409"/>
                </a:lnTo>
                <a:cubicBezTo>
                  <a:pt x="1613344" y="696712"/>
                  <a:pt x="1557162" y="752894"/>
                  <a:pt x="1487859" y="752894"/>
                </a:cubicBezTo>
                <a:lnTo>
                  <a:pt x="125485" y="752894"/>
                </a:lnTo>
                <a:cubicBezTo>
                  <a:pt x="56182" y="752894"/>
                  <a:pt x="0" y="696712"/>
                  <a:pt x="0" y="627409"/>
                </a:cubicBezTo>
                <a:lnTo>
                  <a:pt x="0" y="1254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903" tIns="93903" rIns="93903" bIns="939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Less computing power needed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D0F901-CD84-1B60-0516-248E16CF7547}"/>
              </a:ext>
            </a:extLst>
          </p:cNvPr>
          <p:cNvSpPr/>
          <p:nvPr/>
        </p:nvSpPr>
        <p:spPr>
          <a:xfrm>
            <a:off x="542734" y="3520365"/>
            <a:ext cx="1613344" cy="752894"/>
          </a:xfrm>
          <a:custGeom>
            <a:avLst/>
            <a:gdLst>
              <a:gd name="connsiteX0" fmla="*/ 0 w 1613344"/>
              <a:gd name="connsiteY0" fmla="*/ 125485 h 752894"/>
              <a:gd name="connsiteX1" fmla="*/ 125485 w 1613344"/>
              <a:gd name="connsiteY1" fmla="*/ 0 h 752894"/>
              <a:gd name="connsiteX2" fmla="*/ 1487859 w 1613344"/>
              <a:gd name="connsiteY2" fmla="*/ 0 h 752894"/>
              <a:gd name="connsiteX3" fmla="*/ 1613344 w 1613344"/>
              <a:gd name="connsiteY3" fmla="*/ 125485 h 752894"/>
              <a:gd name="connsiteX4" fmla="*/ 1613344 w 1613344"/>
              <a:gd name="connsiteY4" fmla="*/ 627409 h 752894"/>
              <a:gd name="connsiteX5" fmla="*/ 1487859 w 1613344"/>
              <a:gd name="connsiteY5" fmla="*/ 752894 h 752894"/>
              <a:gd name="connsiteX6" fmla="*/ 125485 w 1613344"/>
              <a:gd name="connsiteY6" fmla="*/ 752894 h 752894"/>
              <a:gd name="connsiteX7" fmla="*/ 0 w 1613344"/>
              <a:gd name="connsiteY7" fmla="*/ 627409 h 752894"/>
              <a:gd name="connsiteX8" fmla="*/ 0 w 1613344"/>
              <a:gd name="connsiteY8" fmla="*/ 125485 h 7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344" h="752894">
                <a:moveTo>
                  <a:pt x="0" y="125485"/>
                </a:moveTo>
                <a:cubicBezTo>
                  <a:pt x="0" y="56182"/>
                  <a:pt x="56182" y="0"/>
                  <a:pt x="125485" y="0"/>
                </a:cubicBezTo>
                <a:lnTo>
                  <a:pt x="1487859" y="0"/>
                </a:lnTo>
                <a:cubicBezTo>
                  <a:pt x="1557162" y="0"/>
                  <a:pt x="1613344" y="56182"/>
                  <a:pt x="1613344" y="125485"/>
                </a:cubicBezTo>
                <a:lnTo>
                  <a:pt x="1613344" y="627409"/>
                </a:lnTo>
                <a:cubicBezTo>
                  <a:pt x="1613344" y="696712"/>
                  <a:pt x="1557162" y="752894"/>
                  <a:pt x="1487859" y="752894"/>
                </a:cubicBezTo>
                <a:lnTo>
                  <a:pt x="125485" y="752894"/>
                </a:lnTo>
                <a:cubicBezTo>
                  <a:pt x="56182" y="752894"/>
                  <a:pt x="0" y="696712"/>
                  <a:pt x="0" y="627409"/>
                </a:cubicBezTo>
                <a:lnTo>
                  <a:pt x="0" y="1254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903" tIns="93903" rIns="93903" bIns="939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Completeness of observed data?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22F471-6E73-DB96-5618-08A832CB3D1B}"/>
              </a:ext>
            </a:extLst>
          </p:cNvPr>
          <p:cNvSpPr/>
          <p:nvPr/>
        </p:nvSpPr>
        <p:spPr>
          <a:xfrm>
            <a:off x="565142" y="2697915"/>
            <a:ext cx="1613344" cy="752894"/>
          </a:xfrm>
          <a:custGeom>
            <a:avLst/>
            <a:gdLst>
              <a:gd name="connsiteX0" fmla="*/ 0 w 1613344"/>
              <a:gd name="connsiteY0" fmla="*/ 125485 h 752894"/>
              <a:gd name="connsiteX1" fmla="*/ 125485 w 1613344"/>
              <a:gd name="connsiteY1" fmla="*/ 0 h 752894"/>
              <a:gd name="connsiteX2" fmla="*/ 1487859 w 1613344"/>
              <a:gd name="connsiteY2" fmla="*/ 0 h 752894"/>
              <a:gd name="connsiteX3" fmla="*/ 1613344 w 1613344"/>
              <a:gd name="connsiteY3" fmla="*/ 125485 h 752894"/>
              <a:gd name="connsiteX4" fmla="*/ 1613344 w 1613344"/>
              <a:gd name="connsiteY4" fmla="*/ 627409 h 752894"/>
              <a:gd name="connsiteX5" fmla="*/ 1487859 w 1613344"/>
              <a:gd name="connsiteY5" fmla="*/ 752894 h 752894"/>
              <a:gd name="connsiteX6" fmla="*/ 125485 w 1613344"/>
              <a:gd name="connsiteY6" fmla="*/ 752894 h 752894"/>
              <a:gd name="connsiteX7" fmla="*/ 0 w 1613344"/>
              <a:gd name="connsiteY7" fmla="*/ 627409 h 752894"/>
              <a:gd name="connsiteX8" fmla="*/ 0 w 1613344"/>
              <a:gd name="connsiteY8" fmla="*/ 125485 h 7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344" h="752894">
                <a:moveTo>
                  <a:pt x="0" y="125485"/>
                </a:moveTo>
                <a:cubicBezTo>
                  <a:pt x="0" y="56182"/>
                  <a:pt x="56182" y="0"/>
                  <a:pt x="125485" y="0"/>
                </a:cubicBezTo>
                <a:lnTo>
                  <a:pt x="1487859" y="0"/>
                </a:lnTo>
                <a:cubicBezTo>
                  <a:pt x="1557162" y="0"/>
                  <a:pt x="1613344" y="56182"/>
                  <a:pt x="1613344" y="125485"/>
                </a:cubicBezTo>
                <a:lnTo>
                  <a:pt x="1613344" y="627409"/>
                </a:lnTo>
                <a:cubicBezTo>
                  <a:pt x="1613344" y="696712"/>
                  <a:pt x="1557162" y="752894"/>
                  <a:pt x="1487859" y="752894"/>
                </a:cubicBezTo>
                <a:lnTo>
                  <a:pt x="125485" y="752894"/>
                </a:lnTo>
                <a:cubicBezTo>
                  <a:pt x="56182" y="752894"/>
                  <a:pt x="0" y="696712"/>
                  <a:pt x="0" y="627409"/>
                </a:cubicBezTo>
                <a:lnTo>
                  <a:pt x="0" y="1254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903" tIns="93903" rIns="93903" bIns="939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Observation based prediction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5EE7B-6D90-B9A7-E608-B307991E8128}"/>
              </a:ext>
            </a:extLst>
          </p:cNvPr>
          <p:cNvSpPr txBox="1"/>
          <p:nvPr/>
        </p:nvSpPr>
        <p:spPr>
          <a:xfrm>
            <a:off x="5065853" y="1620095"/>
            <a:ext cx="67056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i="1" dirty="0">
                <a:ln/>
                <a:solidFill>
                  <a:schemeClr val="accent4"/>
                </a:solidFill>
              </a:rPr>
              <a:t>“Historically, the analysis of pavement systems dates back to the late 1920’s when Empirical design methods were first introduced.”…</a:t>
            </a:r>
          </a:p>
          <a:p>
            <a:endParaRPr lang="en-US" sz="2400" b="1" i="1" dirty="0">
              <a:ln/>
              <a:solidFill>
                <a:schemeClr val="accent4"/>
              </a:solidFill>
            </a:endParaRPr>
          </a:p>
          <a:p>
            <a:r>
              <a:rPr lang="en-US" sz="2400" b="1" i="1" dirty="0">
                <a:ln/>
                <a:solidFill>
                  <a:schemeClr val="accent4"/>
                </a:solidFill>
              </a:rPr>
              <a:t>…“It was not until sixties that mechanistic-empirical procedures started to be implemented for the pavement analysis and design.”</a:t>
            </a:r>
          </a:p>
          <a:p>
            <a:endParaRPr lang="en-US" sz="1800" b="1" i="1" dirty="0">
              <a:ln/>
              <a:solidFill>
                <a:schemeClr val="accent4"/>
              </a:solidFill>
            </a:endParaRPr>
          </a:p>
          <a:p>
            <a:pPr algn="r"/>
            <a:r>
              <a:rPr lang="en-US" sz="1800" b="1" i="1" dirty="0">
                <a:ln/>
                <a:solidFill>
                  <a:schemeClr val="accent6">
                    <a:lumMod val="75000"/>
                  </a:schemeClr>
                </a:solidFill>
              </a:rPr>
              <a:t>– AASHTO 2002 Design Guide</a:t>
            </a:r>
          </a:p>
        </p:txBody>
      </p:sp>
    </p:spTree>
    <p:extLst>
      <p:ext uri="{BB962C8B-B14F-4D97-AF65-F5344CB8AC3E}">
        <p14:creationId xmlns:p14="http://schemas.microsoft.com/office/powerpoint/2010/main" val="22408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1AAA-4CB1-9CEC-0E76-FB6BFBB3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Early AASHTO Design Guide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DC45BD-1171-7840-8306-B06100DF4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151624"/>
              </p:ext>
            </p:extLst>
          </p:nvPr>
        </p:nvGraphicFramePr>
        <p:xfrm>
          <a:off x="165100" y="1600200"/>
          <a:ext cx="1187450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23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D7F53E-A844-6CAB-A317-DBAE8EE79C6B}"/>
              </a:ext>
            </a:extLst>
          </p:cNvPr>
          <p:cNvSpPr/>
          <p:nvPr/>
        </p:nvSpPr>
        <p:spPr>
          <a:xfrm>
            <a:off x="2533649" y="2524125"/>
            <a:ext cx="9662996" cy="3524250"/>
          </a:xfrm>
          <a:custGeom>
            <a:avLst/>
            <a:gdLst>
              <a:gd name="connsiteX0" fmla="*/ 0 w 9639300"/>
              <a:gd name="connsiteY0" fmla="*/ 3524250 h 3524250"/>
              <a:gd name="connsiteX1" fmla="*/ 0 w 9639300"/>
              <a:gd name="connsiteY1" fmla="*/ 3524250 h 3524250"/>
              <a:gd name="connsiteX2" fmla="*/ 57150 w 9639300"/>
              <a:gd name="connsiteY2" fmla="*/ 3381375 h 3524250"/>
              <a:gd name="connsiteX3" fmla="*/ 228600 w 9639300"/>
              <a:gd name="connsiteY3" fmla="*/ 3162300 h 3524250"/>
              <a:gd name="connsiteX4" fmla="*/ 257175 w 9639300"/>
              <a:gd name="connsiteY4" fmla="*/ 3114675 h 3524250"/>
              <a:gd name="connsiteX5" fmla="*/ 295275 w 9639300"/>
              <a:gd name="connsiteY5" fmla="*/ 3076575 h 3524250"/>
              <a:gd name="connsiteX6" fmla="*/ 371475 w 9639300"/>
              <a:gd name="connsiteY6" fmla="*/ 2943225 h 3524250"/>
              <a:gd name="connsiteX7" fmla="*/ 409575 w 9639300"/>
              <a:gd name="connsiteY7" fmla="*/ 2895600 h 3524250"/>
              <a:gd name="connsiteX8" fmla="*/ 438150 w 9639300"/>
              <a:gd name="connsiteY8" fmla="*/ 2867025 h 3524250"/>
              <a:gd name="connsiteX9" fmla="*/ 476250 w 9639300"/>
              <a:gd name="connsiteY9" fmla="*/ 2800350 h 3524250"/>
              <a:gd name="connsiteX10" fmla="*/ 552450 w 9639300"/>
              <a:gd name="connsiteY10" fmla="*/ 2724150 h 3524250"/>
              <a:gd name="connsiteX11" fmla="*/ 619125 w 9639300"/>
              <a:gd name="connsiteY11" fmla="*/ 2638425 h 3524250"/>
              <a:gd name="connsiteX12" fmla="*/ 742950 w 9639300"/>
              <a:gd name="connsiteY12" fmla="*/ 2514600 h 3524250"/>
              <a:gd name="connsiteX13" fmla="*/ 790575 w 9639300"/>
              <a:gd name="connsiteY13" fmla="*/ 2457450 h 3524250"/>
              <a:gd name="connsiteX14" fmla="*/ 857250 w 9639300"/>
              <a:gd name="connsiteY14" fmla="*/ 2409825 h 3524250"/>
              <a:gd name="connsiteX15" fmla="*/ 1028700 w 9639300"/>
              <a:gd name="connsiteY15" fmla="*/ 2247900 h 3524250"/>
              <a:gd name="connsiteX16" fmla="*/ 1095375 w 9639300"/>
              <a:gd name="connsiteY16" fmla="*/ 2209800 h 3524250"/>
              <a:gd name="connsiteX17" fmla="*/ 1133475 w 9639300"/>
              <a:gd name="connsiteY17" fmla="*/ 2181225 h 3524250"/>
              <a:gd name="connsiteX18" fmla="*/ 1247775 w 9639300"/>
              <a:gd name="connsiteY18" fmla="*/ 2105025 h 3524250"/>
              <a:gd name="connsiteX19" fmla="*/ 1304925 w 9639300"/>
              <a:gd name="connsiteY19" fmla="*/ 2066925 h 3524250"/>
              <a:gd name="connsiteX20" fmla="*/ 1390650 w 9639300"/>
              <a:gd name="connsiteY20" fmla="*/ 2019300 h 3524250"/>
              <a:gd name="connsiteX21" fmla="*/ 1524000 w 9639300"/>
              <a:gd name="connsiteY21" fmla="*/ 1952625 h 3524250"/>
              <a:gd name="connsiteX22" fmla="*/ 1628775 w 9639300"/>
              <a:gd name="connsiteY22" fmla="*/ 1885950 h 3524250"/>
              <a:gd name="connsiteX23" fmla="*/ 1704975 w 9639300"/>
              <a:gd name="connsiteY23" fmla="*/ 1847850 h 3524250"/>
              <a:gd name="connsiteX24" fmla="*/ 1752600 w 9639300"/>
              <a:gd name="connsiteY24" fmla="*/ 1809750 h 3524250"/>
              <a:gd name="connsiteX25" fmla="*/ 1800225 w 9639300"/>
              <a:gd name="connsiteY25" fmla="*/ 1781175 h 3524250"/>
              <a:gd name="connsiteX26" fmla="*/ 1895475 w 9639300"/>
              <a:gd name="connsiteY26" fmla="*/ 1704975 h 3524250"/>
              <a:gd name="connsiteX27" fmla="*/ 2200275 w 9639300"/>
              <a:gd name="connsiteY27" fmla="*/ 1533525 h 3524250"/>
              <a:gd name="connsiteX28" fmla="*/ 2352675 w 9639300"/>
              <a:gd name="connsiteY28" fmla="*/ 1419225 h 3524250"/>
              <a:gd name="connsiteX29" fmla="*/ 2762250 w 9639300"/>
              <a:gd name="connsiteY29" fmla="*/ 1257300 h 3524250"/>
              <a:gd name="connsiteX30" fmla="*/ 2933700 w 9639300"/>
              <a:gd name="connsiteY30" fmla="*/ 1162050 h 3524250"/>
              <a:gd name="connsiteX31" fmla="*/ 3067050 w 9639300"/>
              <a:gd name="connsiteY31" fmla="*/ 1095375 h 3524250"/>
              <a:gd name="connsiteX32" fmla="*/ 3181350 w 9639300"/>
              <a:gd name="connsiteY32" fmla="*/ 1028700 h 3524250"/>
              <a:gd name="connsiteX33" fmla="*/ 3305175 w 9639300"/>
              <a:gd name="connsiteY33" fmla="*/ 981075 h 3524250"/>
              <a:gd name="connsiteX34" fmla="*/ 3505200 w 9639300"/>
              <a:gd name="connsiteY34" fmla="*/ 904875 h 3524250"/>
              <a:gd name="connsiteX35" fmla="*/ 3695700 w 9639300"/>
              <a:gd name="connsiteY35" fmla="*/ 838200 h 3524250"/>
              <a:gd name="connsiteX36" fmla="*/ 3895725 w 9639300"/>
              <a:gd name="connsiteY36" fmla="*/ 790575 h 3524250"/>
              <a:gd name="connsiteX37" fmla="*/ 4076700 w 9639300"/>
              <a:gd name="connsiteY37" fmla="*/ 723900 h 3524250"/>
              <a:gd name="connsiteX38" fmla="*/ 4143375 w 9639300"/>
              <a:gd name="connsiteY38" fmla="*/ 714375 h 3524250"/>
              <a:gd name="connsiteX39" fmla="*/ 4267200 w 9639300"/>
              <a:gd name="connsiteY39" fmla="*/ 676275 h 3524250"/>
              <a:gd name="connsiteX40" fmla="*/ 4429125 w 9639300"/>
              <a:gd name="connsiteY40" fmla="*/ 647700 h 3524250"/>
              <a:gd name="connsiteX41" fmla="*/ 4743450 w 9639300"/>
              <a:gd name="connsiteY41" fmla="*/ 552450 h 3524250"/>
              <a:gd name="connsiteX42" fmla="*/ 4962525 w 9639300"/>
              <a:gd name="connsiteY42" fmla="*/ 514350 h 3524250"/>
              <a:gd name="connsiteX43" fmla="*/ 5057775 w 9639300"/>
              <a:gd name="connsiteY43" fmla="*/ 495300 h 3524250"/>
              <a:gd name="connsiteX44" fmla="*/ 5191125 w 9639300"/>
              <a:gd name="connsiteY44" fmla="*/ 447675 h 3524250"/>
              <a:gd name="connsiteX45" fmla="*/ 5257800 w 9639300"/>
              <a:gd name="connsiteY45" fmla="*/ 409575 h 3524250"/>
              <a:gd name="connsiteX46" fmla="*/ 5505450 w 9639300"/>
              <a:gd name="connsiteY46" fmla="*/ 323850 h 3524250"/>
              <a:gd name="connsiteX47" fmla="*/ 5591175 w 9639300"/>
              <a:gd name="connsiteY47" fmla="*/ 285750 h 3524250"/>
              <a:gd name="connsiteX48" fmla="*/ 5657850 w 9639300"/>
              <a:gd name="connsiteY48" fmla="*/ 276225 h 3524250"/>
              <a:gd name="connsiteX49" fmla="*/ 5705475 w 9639300"/>
              <a:gd name="connsiteY49" fmla="*/ 266700 h 3524250"/>
              <a:gd name="connsiteX50" fmla="*/ 5743575 w 9639300"/>
              <a:gd name="connsiteY50" fmla="*/ 257175 h 3524250"/>
              <a:gd name="connsiteX51" fmla="*/ 5810250 w 9639300"/>
              <a:gd name="connsiteY51" fmla="*/ 238125 h 3524250"/>
              <a:gd name="connsiteX52" fmla="*/ 6057900 w 9639300"/>
              <a:gd name="connsiteY52" fmla="*/ 209550 h 3524250"/>
              <a:gd name="connsiteX53" fmla="*/ 6115050 w 9639300"/>
              <a:gd name="connsiteY53" fmla="*/ 200025 h 3524250"/>
              <a:gd name="connsiteX54" fmla="*/ 6143625 w 9639300"/>
              <a:gd name="connsiteY54" fmla="*/ 180975 h 3524250"/>
              <a:gd name="connsiteX55" fmla="*/ 6267450 w 9639300"/>
              <a:gd name="connsiteY55" fmla="*/ 152400 h 3524250"/>
              <a:gd name="connsiteX56" fmla="*/ 6343650 w 9639300"/>
              <a:gd name="connsiteY56" fmla="*/ 142875 h 3524250"/>
              <a:gd name="connsiteX57" fmla="*/ 6391275 w 9639300"/>
              <a:gd name="connsiteY57" fmla="*/ 133350 h 3524250"/>
              <a:gd name="connsiteX58" fmla="*/ 6457950 w 9639300"/>
              <a:gd name="connsiteY58" fmla="*/ 123825 h 3524250"/>
              <a:gd name="connsiteX59" fmla="*/ 6515100 w 9639300"/>
              <a:gd name="connsiteY59" fmla="*/ 114300 h 3524250"/>
              <a:gd name="connsiteX60" fmla="*/ 6562725 w 9639300"/>
              <a:gd name="connsiteY60" fmla="*/ 85725 h 3524250"/>
              <a:gd name="connsiteX61" fmla="*/ 6610350 w 9639300"/>
              <a:gd name="connsiteY61" fmla="*/ 76200 h 3524250"/>
              <a:gd name="connsiteX62" fmla="*/ 6848475 w 9639300"/>
              <a:gd name="connsiteY62" fmla="*/ 66675 h 3524250"/>
              <a:gd name="connsiteX63" fmla="*/ 6943725 w 9639300"/>
              <a:gd name="connsiteY63" fmla="*/ 38100 h 3524250"/>
              <a:gd name="connsiteX64" fmla="*/ 6972300 w 9639300"/>
              <a:gd name="connsiteY64" fmla="*/ 28575 h 3524250"/>
              <a:gd name="connsiteX65" fmla="*/ 7010400 w 9639300"/>
              <a:gd name="connsiteY65" fmla="*/ 19050 h 3524250"/>
              <a:gd name="connsiteX66" fmla="*/ 7038975 w 9639300"/>
              <a:gd name="connsiteY66" fmla="*/ 9525 h 3524250"/>
              <a:gd name="connsiteX67" fmla="*/ 7115175 w 9639300"/>
              <a:gd name="connsiteY67" fmla="*/ 0 h 3524250"/>
              <a:gd name="connsiteX68" fmla="*/ 9639300 w 9639300"/>
              <a:gd name="connsiteY68" fmla="*/ 0 h 3524250"/>
              <a:gd name="connsiteX0" fmla="*/ 0 w 9639300"/>
              <a:gd name="connsiteY0" fmla="*/ 3524250 h 3524250"/>
              <a:gd name="connsiteX1" fmla="*/ 0 w 9639300"/>
              <a:gd name="connsiteY1" fmla="*/ 3524250 h 3524250"/>
              <a:gd name="connsiteX2" fmla="*/ 228600 w 9639300"/>
              <a:gd name="connsiteY2" fmla="*/ 3162300 h 3524250"/>
              <a:gd name="connsiteX3" fmla="*/ 257175 w 9639300"/>
              <a:gd name="connsiteY3" fmla="*/ 3114675 h 3524250"/>
              <a:gd name="connsiteX4" fmla="*/ 295275 w 9639300"/>
              <a:gd name="connsiteY4" fmla="*/ 3076575 h 3524250"/>
              <a:gd name="connsiteX5" fmla="*/ 371475 w 9639300"/>
              <a:gd name="connsiteY5" fmla="*/ 2943225 h 3524250"/>
              <a:gd name="connsiteX6" fmla="*/ 409575 w 9639300"/>
              <a:gd name="connsiteY6" fmla="*/ 2895600 h 3524250"/>
              <a:gd name="connsiteX7" fmla="*/ 438150 w 9639300"/>
              <a:gd name="connsiteY7" fmla="*/ 2867025 h 3524250"/>
              <a:gd name="connsiteX8" fmla="*/ 476250 w 9639300"/>
              <a:gd name="connsiteY8" fmla="*/ 2800350 h 3524250"/>
              <a:gd name="connsiteX9" fmla="*/ 552450 w 9639300"/>
              <a:gd name="connsiteY9" fmla="*/ 2724150 h 3524250"/>
              <a:gd name="connsiteX10" fmla="*/ 619125 w 9639300"/>
              <a:gd name="connsiteY10" fmla="*/ 2638425 h 3524250"/>
              <a:gd name="connsiteX11" fmla="*/ 742950 w 9639300"/>
              <a:gd name="connsiteY11" fmla="*/ 2514600 h 3524250"/>
              <a:gd name="connsiteX12" fmla="*/ 790575 w 9639300"/>
              <a:gd name="connsiteY12" fmla="*/ 2457450 h 3524250"/>
              <a:gd name="connsiteX13" fmla="*/ 857250 w 9639300"/>
              <a:gd name="connsiteY13" fmla="*/ 2409825 h 3524250"/>
              <a:gd name="connsiteX14" fmla="*/ 1028700 w 9639300"/>
              <a:gd name="connsiteY14" fmla="*/ 2247900 h 3524250"/>
              <a:gd name="connsiteX15" fmla="*/ 1095375 w 9639300"/>
              <a:gd name="connsiteY15" fmla="*/ 2209800 h 3524250"/>
              <a:gd name="connsiteX16" fmla="*/ 1133475 w 9639300"/>
              <a:gd name="connsiteY16" fmla="*/ 2181225 h 3524250"/>
              <a:gd name="connsiteX17" fmla="*/ 1247775 w 9639300"/>
              <a:gd name="connsiteY17" fmla="*/ 2105025 h 3524250"/>
              <a:gd name="connsiteX18" fmla="*/ 1304925 w 9639300"/>
              <a:gd name="connsiteY18" fmla="*/ 2066925 h 3524250"/>
              <a:gd name="connsiteX19" fmla="*/ 1390650 w 9639300"/>
              <a:gd name="connsiteY19" fmla="*/ 2019300 h 3524250"/>
              <a:gd name="connsiteX20" fmla="*/ 1524000 w 9639300"/>
              <a:gd name="connsiteY20" fmla="*/ 1952625 h 3524250"/>
              <a:gd name="connsiteX21" fmla="*/ 1628775 w 9639300"/>
              <a:gd name="connsiteY21" fmla="*/ 1885950 h 3524250"/>
              <a:gd name="connsiteX22" fmla="*/ 1704975 w 9639300"/>
              <a:gd name="connsiteY22" fmla="*/ 1847850 h 3524250"/>
              <a:gd name="connsiteX23" fmla="*/ 1752600 w 9639300"/>
              <a:gd name="connsiteY23" fmla="*/ 1809750 h 3524250"/>
              <a:gd name="connsiteX24" fmla="*/ 1800225 w 9639300"/>
              <a:gd name="connsiteY24" fmla="*/ 1781175 h 3524250"/>
              <a:gd name="connsiteX25" fmla="*/ 1895475 w 9639300"/>
              <a:gd name="connsiteY25" fmla="*/ 1704975 h 3524250"/>
              <a:gd name="connsiteX26" fmla="*/ 2200275 w 9639300"/>
              <a:gd name="connsiteY26" fmla="*/ 1533525 h 3524250"/>
              <a:gd name="connsiteX27" fmla="*/ 2352675 w 9639300"/>
              <a:gd name="connsiteY27" fmla="*/ 1419225 h 3524250"/>
              <a:gd name="connsiteX28" fmla="*/ 2762250 w 9639300"/>
              <a:gd name="connsiteY28" fmla="*/ 1257300 h 3524250"/>
              <a:gd name="connsiteX29" fmla="*/ 2933700 w 9639300"/>
              <a:gd name="connsiteY29" fmla="*/ 1162050 h 3524250"/>
              <a:gd name="connsiteX30" fmla="*/ 3067050 w 9639300"/>
              <a:gd name="connsiteY30" fmla="*/ 1095375 h 3524250"/>
              <a:gd name="connsiteX31" fmla="*/ 3181350 w 9639300"/>
              <a:gd name="connsiteY31" fmla="*/ 1028700 h 3524250"/>
              <a:gd name="connsiteX32" fmla="*/ 3305175 w 9639300"/>
              <a:gd name="connsiteY32" fmla="*/ 981075 h 3524250"/>
              <a:gd name="connsiteX33" fmla="*/ 3505200 w 9639300"/>
              <a:gd name="connsiteY33" fmla="*/ 904875 h 3524250"/>
              <a:gd name="connsiteX34" fmla="*/ 3695700 w 9639300"/>
              <a:gd name="connsiteY34" fmla="*/ 838200 h 3524250"/>
              <a:gd name="connsiteX35" fmla="*/ 3895725 w 9639300"/>
              <a:gd name="connsiteY35" fmla="*/ 790575 h 3524250"/>
              <a:gd name="connsiteX36" fmla="*/ 4076700 w 9639300"/>
              <a:gd name="connsiteY36" fmla="*/ 723900 h 3524250"/>
              <a:gd name="connsiteX37" fmla="*/ 4143375 w 9639300"/>
              <a:gd name="connsiteY37" fmla="*/ 714375 h 3524250"/>
              <a:gd name="connsiteX38" fmla="*/ 4267200 w 9639300"/>
              <a:gd name="connsiteY38" fmla="*/ 676275 h 3524250"/>
              <a:gd name="connsiteX39" fmla="*/ 4429125 w 9639300"/>
              <a:gd name="connsiteY39" fmla="*/ 647700 h 3524250"/>
              <a:gd name="connsiteX40" fmla="*/ 4743450 w 9639300"/>
              <a:gd name="connsiteY40" fmla="*/ 552450 h 3524250"/>
              <a:gd name="connsiteX41" fmla="*/ 4962525 w 9639300"/>
              <a:gd name="connsiteY41" fmla="*/ 514350 h 3524250"/>
              <a:gd name="connsiteX42" fmla="*/ 5057775 w 9639300"/>
              <a:gd name="connsiteY42" fmla="*/ 495300 h 3524250"/>
              <a:gd name="connsiteX43" fmla="*/ 5191125 w 9639300"/>
              <a:gd name="connsiteY43" fmla="*/ 447675 h 3524250"/>
              <a:gd name="connsiteX44" fmla="*/ 5257800 w 9639300"/>
              <a:gd name="connsiteY44" fmla="*/ 409575 h 3524250"/>
              <a:gd name="connsiteX45" fmla="*/ 5505450 w 9639300"/>
              <a:gd name="connsiteY45" fmla="*/ 323850 h 3524250"/>
              <a:gd name="connsiteX46" fmla="*/ 5591175 w 9639300"/>
              <a:gd name="connsiteY46" fmla="*/ 285750 h 3524250"/>
              <a:gd name="connsiteX47" fmla="*/ 5657850 w 9639300"/>
              <a:gd name="connsiteY47" fmla="*/ 276225 h 3524250"/>
              <a:gd name="connsiteX48" fmla="*/ 5705475 w 9639300"/>
              <a:gd name="connsiteY48" fmla="*/ 266700 h 3524250"/>
              <a:gd name="connsiteX49" fmla="*/ 5743575 w 9639300"/>
              <a:gd name="connsiteY49" fmla="*/ 257175 h 3524250"/>
              <a:gd name="connsiteX50" fmla="*/ 5810250 w 9639300"/>
              <a:gd name="connsiteY50" fmla="*/ 238125 h 3524250"/>
              <a:gd name="connsiteX51" fmla="*/ 6057900 w 9639300"/>
              <a:gd name="connsiteY51" fmla="*/ 209550 h 3524250"/>
              <a:gd name="connsiteX52" fmla="*/ 6115050 w 9639300"/>
              <a:gd name="connsiteY52" fmla="*/ 200025 h 3524250"/>
              <a:gd name="connsiteX53" fmla="*/ 6143625 w 9639300"/>
              <a:gd name="connsiteY53" fmla="*/ 180975 h 3524250"/>
              <a:gd name="connsiteX54" fmla="*/ 6267450 w 9639300"/>
              <a:gd name="connsiteY54" fmla="*/ 152400 h 3524250"/>
              <a:gd name="connsiteX55" fmla="*/ 6343650 w 9639300"/>
              <a:gd name="connsiteY55" fmla="*/ 142875 h 3524250"/>
              <a:gd name="connsiteX56" fmla="*/ 6391275 w 9639300"/>
              <a:gd name="connsiteY56" fmla="*/ 133350 h 3524250"/>
              <a:gd name="connsiteX57" fmla="*/ 6457950 w 9639300"/>
              <a:gd name="connsiteY57" fmla="*/ 123825 h 3524250"/>
              <a:gd name="connsiteX58" fmla="*/ 6515100 w 9639300"/>
              <a:gd name="connsiteY58" fmla="*/ 114300 h 3524250"/>
              <a:gd name="connsiteX59" fmla="*/ 6562725 w 9639300"/>
              <a:gd name="connsiteY59" fmla="*/ 85725 h 3524250"/>
              <a:gd name="connsiteX60" fmla="*/ 6610350 w 9639300"/>
              <a:gd name="connsiteY60" fmla="*/ 76200 h 3524250"/>
              <a:gd name="connsiteX61" fmla="*/ 6848475 w 9639300"/>
              <a:gd name="connsiteY61" fmla="*/ 66675 h 3524250"/>
              <a:gd name="connsiteX62" fmla="*/ 6943725 w 9639300"/>
              <a:gd name="connsiteY62" fmla="*/ 38100 h 3524250"/>
              <a:gd name="connsiteX63" fmla="*/ 6972300 w 9639300"/>
              <a:gd name="connsiteY63" fmla="*/ 28575 h 3524250"/>
              <a:gd name="connsiteX64" fmla="*/ 7010400 w 9639300"/>
              <a:gd name="connsiteY64" fmla="*/ 19050 h 3524250"/>
              <a:gd name="connsiteX65" fmla="*/ 7038975 w 9639300"/>
              <a:gd name="connsiteY65" fmla="*/ 9525 h 3524250"/>
              <a:gd name="connsiteX66" fmla="*/ 7115175 w 9639300"/>
              <a:gd name="connsiteY66" fmla="*/ 0 h 3524250"/>
              <a:gd name="connsiteX67" fmla="*/ 9639300 w 9639300"/>
              <a:gd name="connsiteY67" fmla="*/ 0 h 3524250"/>
              <a:gd name="connsiteX0" fmla="*/ 0 w 9823560"/>
              <a:gd name="connsiteY0" fmla="*/ 3533775 h 3533775"/>
              <a:gd name="connsiteX1" fmla="*/ 0 w 9823560"/>
              <a:gd name="connsiteY1" fmla="*/ 3533775 h 3533775"/>
              <a:gd name="connsiteX2" fmla="*/ 228600 w 9823560"/>
              <a:gd name="connsiteY2" fmla="*/ 3171825 h 3533775"/>
              <a:gd name="connsiteX3" fmla="*/ 257175 w 9823560"/>
              <a:gd name="connsiteY3" fmla="*/ 3124200 h 3533775"/>
              <a:gd name="connsiteX4" fmla="*/ 295275 w 9823560"/>
              <a:gd name="connsiteY4" fmla="*/ 3086100 h 3533775"/>
              <a:gd name="connsiteX5" fmla="*/ 371475 w 9823560"/>
              <a:gd name="connsiteY5" fmla="*/ 2952750 h 3533775"/>
              <a:gd name="connsiteX6" fmla="*/ 409575 w 9823560"/>
              <a:gd name="connsiteY6" fmla="*/ 2905125 h 3533775"/>
              <a:gd name="connsiteX7" fmla="*/ 438150 w 9823560"/>
              <a:gd name="connsiteY7" fmla="*/ 2876550 h 3533775"/>
              <a:gd name="connsiteX8" fmla="*/ 476250 w 9823560"/>
              <a:gd name="connsiteY8" fmla="*/ 2809875 h 3533775"/>
              <a:gd name="connsiteX9" fmla="*/ 552450 w 9823560"/>
              <a:gd name="connsiteY9" fmla="*/ 2733675 h 3533775"/>
              <a:gd name="connsiteX10" fmla="*/ 619125 w 9823560"/>
              <a:gd name="connsiteY10" fmla="*/ 2647950 h 3533775"/>
              <a:gd name="connsiteX11" fmla="*/ 742950 w 9823560"/>
              <a:gd name="connsiteY11" fmla="*/ 2524125 h 3533775"/>
              <a:gd name="connsiteX12" fmla="*/ 790575 w 9823560"/>
              <a:gd name="connsiteY12" fmla="*/ 2466975 h 3533775"/>
              <a:gd name="connsiteX13" fmla="*/ 857250 w 9823560"/>
              <a:gd name="connsiteY13" fmla="*/ 2419350 h 3533775"/>
              <a:gd name="connsiteX14" fmla="*/ 1028700 w 9823560"/>
              <a:gd name="connsiteY14" fmla="*/ 2257425 h 3533775"/>
              <a:gd name="connsiteX15" fmla="*/ 1095375 w 9823560"/>
              <a:gd name="connsiteY15" fmla="*/ 2219325 h 3533775"/>
              <a:gd name="connsiteX16" fmla="*/ 1133475 w 9823560"/>
              <a:gd name="connsiteY16" fmla="*/ 2190750 h 3533775"/>
              <a:gd name="connsiteX17" fmla="*/ 1247775 w 9823560"/>
              <a:gd name="connsiteY17" fmla="*/ 2114550 h 3533775"/>
              <a:gd name="connsiteX18" fmla="*/ 1304925 w 9823560"/>
              <a:gd name="connsiteY18" fmla="*/ 2076450 h 3533775"/>
              <a:gd name="connsiteX19" fmla="*/ 1390650 w 9823560"/>
              <a:gd name="connsiteY19" fmla="*/ 2028825 h 3533775"/>
              <a:gd name="connsiteX20" fmla="*/ 1524000 w 9823560"/>
              <a:gd name="connsiteY20" fmla="*/ 1962150 h 3533775"/>
              <a:gd name="connsiteX21" fmla="*/ 1628775 w 9823560"/>
              <a:gd name="connsiteY21" fmla="*/ 1895475 h 3533775"/>
              <a:gd name="connsiteX22" fmla="*/ 1704975 w 9823560"/>
              <a:gd name="connsiteY22" fmla="*/ 1857375 h 3533775"/>
              <a:gd name="connsiteX23" fmla="*/ 1752600 w 9823560"/>
              <a:gd name="connsiteY23" fmla="*/ 1819275 h 3533775"/>
              <a:gd name="connsiteX24" fmla="*/ 1800225 w 9823560"/>
              <a:gd name="connsiteY24" fmla="*/ 1790700 h 3533775"/>
              <a:gd name="connsiteX25" fmla="*/ 1895475 w 9823560"/>
              <a:gd name="connsiteY25" fmla="*/ 1714500 h 3533775"/>
              <a:gd name="connsiteX26" fmla="*/ 2200275 w 9823560"/>
              <a:gd name="connsiteY26" fmla="*/ 1543050 h 3533775"/>
              <a:gd name="connsiteX27" fmla="*/ 2352675 w 9823560"/>
              <a:gd name="connsiteY27" fmla="*/ 1428750 h 3533775"/>
              <a:gd name="connsiteX28" fmla="*/ 2762250 w 9823560"/>
              <a:gd name="connsiteY28" fmla="*/ 1266825 h 3533775"/>
              <a:gd name="connsiteX29" fmla="*/ 2933700 w 9823560"/>
              <a:gd name="connsiteY29" fmla="*/ 1171575 h 3533775"/>
              <a:gd name="connsiteX30" fmla="*/ 3067050 w 9823560"/>
              <a:gd name="connsiteY30" fmla="*/ 1104900 h 3533775"/>
              <a:gd name="connsiteX31" fmla="*/ 3181350 w 9823560"/>
              <a:gd name="connsiteY31" fmla="*/ 1038225 h 3533775"/>
              <a:gd name="connsiteX32" fmla="*/ 3305175 w 9823560"/>
              <a:gd name="connsiteY32" fmla="*/ 990600 h 3533775"/>
              <a:gd name="connsiteX33" fmla="*/ 3505200 w 9823560"/>
              <a:gd name="connsiteY33" fmla="*/ 914400 h 3533775"/>
              <a:gd name="connsiteX34" fmla="*/ 3695700 w 9823560"/>
              <a:gd name="connsiteY34" fmla="*/ 847725 h 3533775"/>
              <a:gd name="connsiteX35" fmla="*/ 3895725 w 9823560"/>
              <a:gd name="connsiteY35" fmla="*/ 800100 h 3533775"/>
              <a:gd name="connsiteX36" fmla="*/ 4076700 w 9823560"/>
              <a:gd name="connsiteY36" fmla="*/ 733425 h 3533775"/>
              <a:gd name="connsiteX37" fmla="*/ 4143375 w 9823560"/>
              <a:gd name="connsiteY37" fmla="*/ 723900 h 3533775"/>
              <a:gd name="connsiteX38" fmla="*/ 4267200 w 9823560"/>
              <a:gd name="connsiteY38" fmla="*/ 685800 h 3533775"/>
              <a:gd name="connsiteX39" fmla="*/ 4429125 w 9823560"/>
              <a:gd name="connsiteY39" fmla="*/ 657225 h 3533775"/>
              <a:gd name="connsiteX40" fmla="*/ 4743450 w 9823560"/>
              <a:gd name="connsiteY40" fmla="*/ 561975 h 3533775"/>
              <a:gd name="connsiteX41" fmla="*/ 4962525 w 9823560"/>
              <a:gd name="connsiteY41" fmla="*/ 523875 h 3533775"/>
              <a:gd name="connsiteX42" fmla="*/ 5057775 w 9823560"/>
              <a:gd name="connsiteY42" fmla="*/ 504825 h 3533775"/>
              <a:gd name="connsiteX43" fmla="*/ 5191125 w 9823560"/>
              <a:gd name="connsiteY43" fmla="*/ 457200 h 3533775"/>
              <a:gd name="connsiteX44" fmla="*/ 5257800 w 9823560"/>
              <a:gd name="connsiteY44" fmla="*/ 419100 h 3533775"/>
              <a:gd name="connsiteX45" fmla="*/ 5505450 w 9823560"/>
              <a:gd name="connsiteY45" fmla="*/ 333375 h 3533775"/>
              <a:gd name="connsiteX46" fmla="*/ 5591175 w 9823560"/>
              <a:gd name="connsiteY46" fmla="*/ 295275 h 3533775"/>
              <a:gd name="connsiteX47" fmla="*/ 5657850 w 9823560"/>
              <a:gd name="connsiteY47" fmla="*/ 285750 h 3533775"/>
              <a:gd name="connsiteX48" fmla="*/ 5705475 w 9823560"/>
              <a:gd name="connsiteY48" fmla="*/ 276225 h 3533775"/>
              <a:gd name="connsiteX49" fmla="*/ 5743575 w 9823560"/>
              <a:gd name="connsiteY49" fmla="*/ 266700 h 3533775"/>
              <a:gd name="connsiteX50" fmla="*/ 5810250 w 9823560"/>
              <a:gd name="connsiteY50" fmla="*/ 247650 h 3533775"/>
              <a:gd name="connsiteX51" fmla="*/ 6057900 w 9823560"/>
              <a:gd name="connsiteY51" fmla="*/ 219075 h 3533775"/>
              <a:gd name="connsiteX52" fmla="*/ 6115050 w 9823560"/>
              <a:gd name="connsiteY52" fmla="*/ 209550 h 3533775"/>
              <a:gd name="connsiteX53" fmla="*/ 6143625 w 9823560"/>
              <a:gd name="connsiteY53" fmla="*/ 190500 h 3533775"/>
              <a:gd name="connsiteX54" fmla="*/ 6267450 w 9823560"/>
              <a:gd name="connsiteY54" fmla="*/ 161925 h 3533775"/>
              <a:gd name="connsiteX55" fmla="*/ 6343650 w 9823560"/>
              <a:gd name="connsiteY55" fmla="*/ 152400 h 3533775"/>
              <a:gd name="connsiteX56" fmla="*/ 6391275 w 9823560"/>
              <a:gd name="connsiteY56" fmla="*/ 142875 h 3533775"/>
              <a:gd name="connsiteX57" fmla="*/ 6457950 w 9823560"/>
              <a:gd name="connsiteY57" fmla="*/ 133350 h 3533775"/>
              <a:gd name="connsiteX58" fmla="*/ 6515100 w 9823560"/>
              <a:gd name="connsiteY58" fmla="*/ 123825 h 3533775"/>
              <a:gd name="connsiteX59" fmla="*/ 6562725 w 9823560"/>
              <a:gd name="connsiteY59" fmla="*/ 95250 h 3533775"/>
              <a:gd name="connsiteX60" fmla="*/ 6610350 w 9823560"/>
              <a:gd name="connsiteY60" fmla="*/ 85725 h 3533775"/>
              <a:gd name="connsiteX61" fmla="*/ 6848475 w 9823560"/>
              <a:gd name="connsiteY61" fmla="*/ 76200 h 3533775"/>
              <a:gd name="connsiteX62" fmla="*/ 6943725 w 9823560"/>
              <a:gd name="connsiteY62" fmla="*/ 47625 h 3533775"/>
              <a:gd name="connsiteX63" fmla="*/ 6972300 w 9823560"/>
              <a:gd name="connsiteY63" fmla="*/ 38100 h 3533775"/>
              <a:gd name="connsiteX64" fmla="*/ 7010400 w 9823560"/>
              <a:gd name="connsiteY64" fmla="*/ 28575 h 3533775"/>
              <a:gd name="connsiteX65" fmla="*/ 7038975 w 9823560"/>
              <a:gd name="connsiteY65" fmla="*/ 19050 h 3533775"/>
              <a:gd name="connsiteX66" fmla="*/ 7115175 w 9823560"/>
              <a:gd name="connsiteY66" fmla="*/ 9525 h 3533775"/>
              <a:gd name="connsiteX67" fmla="*/ 9639300 w 9823560"/>
              <a:gd name="connsiteY67" fmla="*/ 9525 h 3533775"/>
              <a:gd name="connsiteX68" fmla="*/ 9629775 w 9823560"/>
              <a:gd name="connsiteY68" fmla="*/ 0 h 3533775"/>
              <a:gd name="connsiteX0" fmla="*/ 0 w 9806035"/>
              <a:gd name="connsiteY0" fmla="*/ 3524252 h 3524252"/>
              <a:gd name="connsiteX1" fmla="*/ 0 w 9806035"/>
              <a:gd name="connsiteY1" fmla="*/ 3524252 h 3524252"/>
              <a:gd name="connsiteX2" fmla="*/ 228600 w 9806035"/>
              <a:gd name="connsiteY2" fmla="*/ 3162302 h 3524252"/>
              <a:gd name="connsiteX3" fmla="*/ 257175 w 9806035"/>
              <a:gd name="connsiteY3" fmla="*/ 3114677 h 3524252"/>
              <a:gd name="connsiteX4" fmla="*/ 295275 w 9806035"/>
              <a:gd name="connsiteY4" fmla="*/ 3076577 h 3524252"/>
              <a:gd name="connsiteX5" fmla="*/ 371475 w 9806035"/>
              <a:gd name="connsiteY5" fmla="*/ 2943227 h 3524252"/>
              <a:gd name="connsiteX6" fmla="*/ 409575 w 9806035"/>
              <a:gd name="connsiteY6" fmla="*/ 2895602 h 3524252"/>
              <a:gd name="connsiteX7" fmla="*/ 438150 w 9806035"/>
              <a:gd name="connsiteY7" fmla="*/ 2867027 h 3524252"/>
              <a:gd name="connsiteX8" fmla="*/ 476250 w 9806035"/>
              <a:gd name="connsiteY8" fmla="*/ 2800352 h 3524252"/>
              <a:gd name="connsiteX9" fmla="*/ 552450 w 9806035"/>
              <a:gd name="connsiteY9" fmla="*/ 2724152 h 3524252"/>
              <a:gd name="connsiteX10" fmla="*/ 619125 w 9806035"/>
              <a:gd name="connsiteY10" fmla="*/ 2638427 h 3524252"/>
              <a:gd name="connsiteX11" fmla="*/ 742950 w 9806035"/>
              <a:gd name="connsiteY11" fmla="*/ 2514602 h 3524252"/>
              <a:gd name="connsiteX12" fmla="*/ 790575 w 9806035"/>
              <a:gd name="connsiteY12" fmla="*/ 2457452 h 3524252"/>
              <a:gd name="connsiteX13" fmla="*/ 857250 w 9806035"/>
              <a:gd name="connsiteY13" fmla="*/ 2409827 h 3524252"/>
              <a:gd name="connsiteX14" fmla="*/ 1028700 w 9806035"/>
              <a:gd name="connsiteY14" fmla="*/ 2247902 h 3524252"/>
              <a:gd name="connsiteX15" fmla="*/ 1095375 w 9806035"/>
              <a:gd name="connsiteY15" fmla="*/ 2209802 h 3524252"/>
              <a:gd name="connsiteX16" fmla="*/ 1133475 w 9806035"/>
              <a:gd name="connsiteY16" fmla="*/ 2181227 h 3524252"/>
              <a:gd name="connsiteX17" fmla="*/ 1247775 w 9806035"/>
              <a:gd name="connsiteY17" fmla="*/ 2105027 h 3524252"/>
              <a:gd name="connsiteX18" fmla="*/ 1304925 w 9806035"/>
              <a:gd name="connsiteY18" fmla="*/ 2066927 h 3524252"/>
              <a:gd name="connsiteX19" fmla="*/ 1390650 w 9806035"/>
              <a:gd name="connsiteY19" fmla="*/ 2019302 h 3524252"/>
              <a:gd name="connsiteX20" fmla="*/ 1524000 w 9806035"/>
              <a:gd name="connsiteY20" fmla="*/ 1952627 h 3524252"/>
              <a:gd name="connsiteX21" fmla="*/ 1628775 w 9806035"/>
              <a:gd name="connsiteY21" fmla="*/ 1885952 h 3524252"/>
              <a:gd name="connsiteX22" fmla="*/ 1704975 w 9806035"/>
              <a:gd name="connsiteY22" fmla="*/ 1847852 h 3524252"/>
              <a:gd name="connsiteX23" fmla="*/ 1752600 w 9806035"/>
              <a:gd name="connsiteY23" fmla="*/ 1809752 h 3524252"/>
              <a:gd name="connsiteX24" fmla="*/ 1800225 w 9806035"/>
              <a:gd name="connsiteY24" fmla="*/ 1781177 h 3524252"/>
              <a:gd name="connsiteX25" fmla="*/ 1895475 w 9806035"/>
              <a:gd name="connsiteY25" fmla="*/ 1704977 h 3524252"/>
              <a:gd name="connsiteX26" fmla="*/ 2200275 w 9806035"/>
              <a:gd name="connsiteY26" fmla="*/ 1533527 h 3524252"/>
              <a:gd name="connsiteX27" fmla="*/ 2352675 w 9806035"/>
              <a:gd name="connsiteY27" fmla="*/ 1419227 h 3524252"/>
              <a:gd name="connsiteX28" fmla="*/ 2762250 w 9806035"/>
              <a:gd name="connsiteY28" fmla="*/ 1257302 h 3524252"/>
              <a:gd name="connsiteX29" fmla="*/ 2933700 w 9806035"/>
              <a:gd name="connsiteY29" fmla="*/ 1162052 h 3524252"/>
              <a:gd name="connsiteX30" fmla="*/ 3067050 w 9806035"/>
              <a:gd name="connsiteY30" fmla="*/ 1095377 h 3524252"/>
              <a:gd name="connsiteX31" fmla="*/ 3181350 w 9806035"/>
              <a:gd name="connsiteY31" fmla="*/ 1028702 h 3524252"/>
              <a:gd name="connsiteX32" fmla="*/ 3305175 w 9806035"/>
              <a:gd name="connsiteY32" fmla="*/ 981077 h 3524252"/>
              <a:gd name="connsiteX33" fmla="*/ 3505200 w 9806035"/>
              <a:gd name="connsiteY33" fmla="*/ 904877 h 3524252"/>
              <a:gd name="connsiteX34" fmla="*/ 3695700 w 9806035"/>
              <a:gd name="connsiteY34" fmla="*/ 838202 h 3524252"/>
              <a:gd name="connsiteX35" fmla="*/ 3895725 w 9806035"/>
              <a:gd name="connsiteY35" fmla="*/ 790577 h 3524252"/>
              <a:gd name="connsiteX36" fmla="*/ 4076700 w 9806035"/>
              <a:gd name="connsiteY36" fmla="*/ 723902 h 3524252"/>
              <a:gd name="connsiteX37" fmla="*/ 4143375 w 9806035"/>
              <a:gd name="connsiteY37" fmla="*/ 714377 h 3524252"/>
              <a:gd name="connsiteX38" fmla="*/ 4267200 w 9806035"/>
              <a:gd name="connsiteY38" fmla="*/ 676277 h 3524252"/>
              <a:gd name="connsiteX39" fmla="*/ 4429125 w 9806035"/>
              <a:gd name="connsiteY39" fmla="*/ 647702 h 3524252"/>
              <a:gd name="connsiteX40" fmla="*/ 4743450 w 9806035"/>
              <a:gd name="connsiteY40" fmla="*/ 552452 h 3524252"/>
              <a:gd name="connsiteX41" fmla="*/ 4962525 w 9806035"/>
              <a:gd name="connsiteY41" fmla="*/ 514352 h 3524252"/>
              <a:gd name="connsiteX42" fmla="*/ 5057775 w 9806035"/>
              <a:gd name="connsiteY42" fmla="*/ 495302 h 3524252"/>
              <a:gd name="connsiteX43" fmla="*/ 5191125 w 9806035"/>
              <a:gd name="connsiteY43" fmla="*/ 447677 h 3524252"/>
              <a:gd name="connsiteX44" fmla="*/ 5257800 w 9806035"/>
              <a:gd name="connsiteY44" fmla="*/ 409577 h 3524252"/>
              <a:gd name="connsiteX45" fmla="*/ 5505450 w 9806035"/>
              <a:gd name="connsiteY45" fmla="*/ 323852 h 3524252"/>
              <a:gd name="connsiteX46" fmla="*/ 5591175 w 9806035"/>
              <a:gd name="connsiteY46" fmla="*/ 285752 h 3524252"/>
              <a:gd name="connsiteX47" fmla="*/ 5657850 w 9806035"/>
              <a:gd name="connsiteY47" fmla="*/ 276227 h 3524252"/>
              <a:gd name="connsiteX48" fmla="*/ 5705475 w 9806035"/>
              <a:gd name="connsiteY48" fmla="*/ 266702 h 3524252"/>
              <a:gd name="connsiteX49" fmla="*/ 5743575 w 9806035"/>
              <a:gd name="connsiteY49" fmla="*/ 257177 h 3524252"/>
              <a:gd name="connsiteX50" fmla="*/ 5810250 w 9806035"/>
              <a:gd name="connsiteY50" fmla="*/ 238127 h 3524252"/>
              <a:gd name="connsiteX51" fmla="*/ 6057900 w 9806035"/>
              <a:gd name="connsiteY51" fmla="*/ 209552 h 3524252"/>
              <a:gd name="connsiteX52" fmla="*/ 6115050 w 9806035"/>
              <a:gd name="connsiteY52" fmla="*/ 200027 h 3524252"/>
              <a:gd name="connsiteX53" fmla="*/ 6143625 w 9806035"/>
              <a:gd name="connsiteY53" fmla="*/ 180977 h 3524252"/>
              <a:gd name="connsiteX54" fmla="*/ 6267450 w 9806035"/>
              <a:gd name="connsiteY54" fmla="*/ 152402 h 3524252"/>
              <a:gd name="connsiteX55" fmla="*/ 6343650 w 9806035"/>
              <a:gd name="connsiteY55" fmla="*/ 142877 h 3524252"/>
              <a:gd name="connsiteX56" fmla="*/ 6391275 w 9806035"/>
              <a:gd name="connsiteY56" fmla="*/ 133352 h 3524252"/>
              <a:gd name="connsiteX57" fmla="*/ 6457950 w 9806035"/>
              <a:gd name="connsiteY57" fmla="*/ 123827 h 3524252"/>
              <a:gd name="connsiteX58" fmla="*/ 6515100 w 9806035"/>
              <a:gd name="connsiteY58" fmla="*/ 114302 h 3524252"/>
              <a:gd name="connsiteX59" fmla="*/ 6562725 w 9806035"/>
              <a:gd name="connsiteY59" fmla="*/ 85727 h 3524252"/>
              <a:gd name="connsiteX60" fmla="*/ 6610350 w 9806035"/>
              <a:gd name="connsiteY60" fmla="*/ 76202 h 3524252"/>
              <a:gd name="connsiteX61" fmla="*/ 6848475 w 9806035"/>
              <a:gd name="connsiteY61" fmla="*/ 66677 h 3524252"/>
              <a:gd name="connsiteX62" fmla="*/ 6943725 w 9806035"/>
              <a:gd name="connsiteY62" fmla="*/ 38102 h 3524252"/>
              <a:gd name="connsiteX63" fmla="*/ 6972300 w 9806035"/>
              <a:gd name="connsiteY63" fmla="*/ 28577 h 3524252"/>
              <a:gd name="connsiteX64" fmla="*/ 7010400 w 9806035"/>
              <a:gd name="connsiteY64" fmla="*/ 19052 h 3524252"/>
              <a:gd name="connsiteX65" fmla="*/ 7038975 w 9806035"/>
              <a:gd name="connsiteY65" fmla="*/ 9527 h 3524252"/>
              <a:gd name="connsiteX66" fmla="*/ 7115175 w 9806035"/>
              <a:gd name="connsiteY66" fmla="*/ 2 h 3524252"/>
              <a:gd name="connsiteX67" fmla="*/ 9639300 w 9806035"/>
              <a:gd name="connsiteY67" fmla="*/ 2 h 3524252"/>
              <a:gd name="connsiteX68" fmla="*/ 9553575 w 9806035"/>
              <a:gd name="connsiteY68" fmla="*/ 990602 h 3524252"/>
              <a:gd name="connsiteX0" fmla="*/ 9525 w 9661558"/>
              <a:gd name="connsiteY0" fmla="*/ 3524251 h 3524251"/>
              <a:gd name="connsiteX1" fmla="*/ 9525 w 9661558"/>
              <a:gd name="connsiteY1" fmla="*/ 3524251 h 3524251"/>
              <a:gd name="connsiteX2" fmla="*/ 238125 w 9661558"/>
              <a:gd name="connsiteY2" fmla="*/ 3162301 h 3524251"/>
              <a:gd name="connsiteX3" fmla="*/ 266700 w 9661558"/>
              <a:gd name="connsiteY3" fmla="*/ 3114676 h 3524251"/>
              <a:gd name="connsiteX4" fmla="*/ 304800 w 9661558"/>
              <a:gd name="connsiteY4" fmla="*/ 3076576 h 3524251"/>
              <a:gd name="connsiteX5" fmla="*/ 381000 w 9661558"/>
              <a:gd name="connsiteY5" fmla="*/ 2943226 h 3524251"/>
              <a:gd name="connsiteX6" fmla="*/ 419100 w 9661558"/>
              <a:gd name="connsiteY6" fmla="*/ 2895601 h 3524251"/>
              <a:gd name="connsiteX7" fmla="*/ 447675 w 9661558"/>
              <a:gd name="connsiteY7" fmla="*/ 2867026 h 3524251"/>
              <a:gd name="connsiteX8" fmla="*/ 485775 w 9661558"/>
              <a:gd name="connsiteY8" fmla="*/ 2800351 h 3524251"/>
              <a:gd name="connsiteX9" fmla="*/ 561975 w 9661558"/>
              <a:gd name="connsiteY9" fmla="*/ 2724151 h 3524251"/>
              <a:gd name="connsiteX10" fmla="*/ 628650 w 9661558"/>
              <a:gd name="connsiteY10" fmla="*/ 2638426 h 3524251"/>
              <a:gd name="connsiteX11" fmla="*/ 752475 w 9661558"/>
              <a:gd name="connsiteY11" fmla="*/ 2514601 h 3524251"/>
              <a:gd name="connsiteX12" fmla="*/ 800100 w 9661558"/>
              <a:gd name="connsiteY12" fmla="*/ 2457451 h 3524251"/>
              <a:gd name="connsiteX13" fmla="*/ 866775 w 9661558"/>
              <a:gd name="connsiteY13" fmla="*/ 2409826 h 3524251"/>
              <a:gd name="connsiteX14" fmla="*/ 1038225 w 9661558"/>
              <a:gd name="connsiteY14" fmla="*/ 2247901 h 3524251"/>
              <a:gd name="connsiteX15" fmla="*/ 1104900 w 9661558"/>
              <a:gd name="connsiteY15" fmla="*/ 2209801 h 3524251"/>
              <a:gd name="connsiteX16" fmla="*/ 1143000 w 9661558"/>
              <a:gd name="connsiteY16" fmla="*/ 2181226 h 3524251"/>
              <a:gd name="connsiteX17" fmla="*/ 1257300 w 9661558"/>
              <a:gd name="connsiteY17" fmla="*/ 2105026 h 3524251"/>
              <a:gd name="connsiteX18" fmla="*/ 1314450 w 9661558"/>
              <a:gd name="connsiteY18" fmla="*/ 2066926 h 3524251"/>
              <a:gd name="connsiteX19" fmla="*/ 1400175 w 9661558"/>
              <a:gd name="connsiteY19" fmla="*/ 2019301 h 3524251"/>
              <a:gd name="connsiteX20" fmla="*/ 1533525 w 9661558"/>
              <a:gd name="connsiteY20" fmla="*/ 1952626 h 3524251"/>
              <a:gd name="connsiteX21" fmla="*/ 1638300 w 9661558"/>
              <a:gd name="connsiteY21" fmla="*/ 1885951 h 3524251"/>
              <a:gd name="connsiteX22" fmla="*/ 1714500 w 9661558"/>
              <a:gd name="connsiteY22" fmla="*/ 1847851 h 3524251"/>
              <a:gd name="connsiteX23" fmla="*/ 1762125 w 9661558"/>
              <a:gd name="connsiteY23" fmla="*/ 1809751 h 3524251"/>
              <a:gd name="connsiteX24" fmla="*/ 1809750 w 9661558"/>
              <a:gd name="connsiteY24" fmla="*/ 1781176 h 3524251"/>
              <a:gd name="connsiteX25" fmla="*/ 1905000 w 9661558"/>
              <a:gd name="connsiteY25" fmla="*/ 1704976 h 3524251"/>
              <a:gd name="connsiteX26" fmla="*/ 2209800 w 9661558"/>
              <a:gd name="connsiteY26" fmla="*/ 1533526 h 3524251"/>
              <a:gd name="connsiteX27" fmla="*/ 2362200 w 9661558"/>
              <a:gd name="connsiteY27" fmla="*/ 1419226 h 3524251"/>
              <a:gd name="connsiteX28" fmla="*/ 2771775 w 9661558"/>
              <a:gd name="connsiteY28" fmla="*/ 1257301 h 3524251"/>
              <a:gd name="connsiteX29" fmla="*/ 2943225 w 9661558"/>
              <a:gd name="connsiteY29" fmla="*/ 1162051 h 3524251"/>
              <a:gd name="connsiteX30" fmla="*/ 3076575 w 9661558"/>
              <a:gd name="connsiteY30" fmla="*/ 1095376 h 3524251"/>
              <a:gd name="connsiteX31" fmla="*/ 3190875 w 9661558"/>
              <a:gd name="connsiteY31" fmla="*/ 1028701 h 3524251"/>
              <a:gd name="connsiteX32" fmla="*/ 3314700 w 9661558"/>
              <a:gd name="connsiteY32" fmla="*/ 981076 h 3524251"/>
              <a:gd name="connsiteX33" fmla="*/ 3514725 w 9661558"/>
              <a:gd name="connsiteY33" fmla="*/ 904876 h 3524251"/>
              <a:gd name="connsiteX34" fmla="*/ 3705225 w 9661558"/>
              <a:gd name="connsiteY34" fmla="*/ 838201 h 3524251"/>
              <a:gd name="connsiteX35" fmla="*/ 3905250 w 9661558"/>
              <a:gd name="connsiteY35" fmla="*/ 790576 h 3524251"/>
              <a:gd name="connsiteX36" fmla="*/ 4086225 w 9661558"/>
              <a:gd name="connsiteY36" fmla="*/ 723901 h 3524251"/>
              <a:gd name="connsiteX37" fmla="*/ 4152900 w 9661558"/>
              <a:gd name="connsiteY37" fmla="*/ 714376 h 3524251"/>
              <a:gd name="connsiteX38" fmla="*/ 4276725 w 9661558"/>
              <a:gd name="connsiteY38" fmla="*/ 676276 h 3524251"/>
              <a:gd name="connsiteX39" fmla="*/ 4438650 w 9661558"/>
              <a:gd name="connsiteY39" fmla="*/ 647701 h 3524251"/>
              <a:gd name="connsiteX40" fmla="*/ 4752975 w 9661558"/>
              <a:gd name="connsiteY40" fmla="*/ 552451 h 3524251"/>
              <a:gd name="connsiteX41" fmla="*/ 4972050 w 9661558"/>
              <a:gd name="connsiteY41" fmla="*/ 514351 h 3524251"/>
              <a:gd name="connsiteX42" fmla="*/ 5067300 w 9661558"/>
              <a:gd name="connsiteY42" fmla="*/ 495301 h 3524251"/>
              <a:gd name="connsiteX43" fmla="*/ 5200650 w 9661558"/>
              <a:gd name="connsiteY43" fmla="*/ 447676 h 3524251"/>
              <a:gd name="connsiteX44" fmla="*/ 5267325 w 9661558"/>
              <a:gd name="connsiteY44" fmla="*/ 409576 h 3524251"/>
              <a:gd name="connsiteX45" fmla="*/ 5514975 w 9661558"/>
              <a:gd name="connsiteY45" fmla="*/ 323851 h 3524251"/>
              <a:gd name="connsiteX46" fmla="*/ 5600700 w 9661558"/>
              <a:gd name="connsiteY46" fmla="*/ 285751 h 3524251"/>
              <a:gd name="connsiteX47" fmla="*/ 5667375 w 9661558"/>
              <a:gd name="connsiteY47" fmla="*/ 276226 h 3524251"/>
              <a:gd name="connsiteX48" fmla="*/ 5715000 w 9661558"/>
              <a:gd name="connsiteY48" fmla="*/ 266701 h 3524251"/>
              <a:gd name="connsiteX49" fmla="*/ 5753100 w 9661558"/>
              <a:gd name="connsiteY49" fmla="*/ 257176 h 3524251"/>
              <a:gd name="connsiteX50" fmla="*/ 5819775 w 9661558"/>
              <a:gd name="connsiteY50" fmla="*/ 238126 h 3524251"/>
              <a:gd name="connsiteX51" fmla="*/ 6067425 w 9661558"/>
              <a:gd name="connsiteY51" fmla="*/ 209551 h 3524251"/>
              <a:gd name="connsiteX52" fmla="*/ 6124575 w 9661558"/>
              <a:gd name="connsiteY52" fmla="*/ 200026 h 3524251"/>
              <a:gd name="connsiteX53" fmla="*/ 6153150 w 9661558"/>
              <a:gd name="connsiteY53" fmla="*/ 180976 h 3524251"/>
              <a:gd name="connsiteX54" fmla="*/ 6276975 w 9661558"/>
              <a:gd name="connsiteY54" fmla="*/ 152401 h 3524251"/>
              <a:gd name="connsiteX55" fmla="*/ 6353175 w 9661558"/>
              <a:gd name="connsiteY55" fmla="*/ 142876 h 3524251"/>
              <a:gd name="connsiteX56" fmla="*/ 6400800 w 9661558"/>
              <a:gd name="connsiteY56" fmla="*/ 133351 h 3524251"/>
              <a:gd name="connsiteX57" fmla="*/ 6467475 w 9661558"/>
              <a:gd name="connsiteY57" fmla="*/ 123826 h 3524251"/>
              <a:gd name="connsiteX58" fmla="*/ 6524625 w 9661558"/>
              <a:gd name="connsiteY58" fmla="*/ 114301 h 3524251"/>
              <a:gd name="connsiteX59" fmla="*/ 6572250 w 9661558"/>
              <a:gd name="connsiteY59" fmla="*/ 85726 h 3524251"/>
              <a:gd name="connsiteX60" fmla="*/ 6619875 w 9661558"/>
              <a:gd name="connsiteY60" fmla="*/ 76201 h 3524251"/>
              <a:gd name="connsiteX61" fmla="*/ 6858000 w 9661558"/>
              <a:gd name="connsiteY61" fmla="*/ 66676 h 3524251"/>
              <a:gd name="connsiteX62" fmla="*/ 6953250 w 9661558"/>
              <a:gd name="connsiteY62" fmla="*/ 38101 h 3524251"/>
              <a:gd name="connsiteX63" fmla="*/ 6981825 w 9661558"/>
              <a:gd name="connsiteY63" fmla="*/ 28576 h 3524251"/>
              <a:gd name="connsiteX64" fmla="*/ 7019925 w 9661558"/>
              <a:gd name="connsiteY64" fmla="*/ 19051 h 3524251"/>
              <a:gd name="connsiteX65" fmla="*/ 7048500 w 9661558"/>
              <a:gd name="connsiteY65" fmla="*/ 9526 h 3524251"/>
              <a:gd name="connsiteX66" fmla="*/ 7124700 w 9661558"/>
              <a:gd name="connsiteY66" fmla="*/ 1 h 3524251"/>
              <a:gd name="connsiteX67" fmla="*/ 9648825 w 9661558"/>
              <a:gd name="connsiteY67" fmla="*/ 1 h 3524251"/>
              <a:gd name="connsiteX68" fmla="*/ 0 w 9661558"/>
              <a:gd name="connsiteY68" fmla="*/ 3514726 h 3524251"/>
              <a:gd name="connsiteX0" fmla="*/ 9525 w 9930479"/>
              <a:gd name="connsiteY0" fmla="*/ 3532120 h 3532120"/>
              <a:gd name="connsiteX1" fmla="*/ 9525 w 9930479"/>
              <a:gd name="connsiteY1" fmla="*/ 3532120 h 3532120"/>
              <a:gd name="connsiteX2" fmla="*/ 238125 w 9930479"/>
              <a:gd name="connsiteY2" fmla="*/ 3170170 h 3532120"/>
              <a:gd name="connsiteX3" fmla="*/ 266700 w 9930479"/>
              <a:gd name="connsiteY3" fmla="*/ 3122545 h 3532120"/>
              <a:gd name="connsiteX4" fmla="*/ 304800 w 9930479"/>
              <a:gd name="connsiteY4" fmla="*/ 3084445 h 3532120"/>
              <a:gd name="connsiteX5" fmla="*/ 381000 w 9930479"/>
              <a:gd name="connsiteY5" fmla="*/ 2951095 h 3532120"/>
              <a:gd name="connsiteX6" fmla="*/ 419100 w 9930479"/>
              <a:gd name="connsiteY6" fmla="*/ 2903470 h 3532120"/>
              <a:gd name="connsiteX7" fmla="*/ 447675 w 9930479"/>
              <a:gd name="connsiteY7" fmla="*/ 2874895 h 3532120"/>
              <a:gd name="connsiteX8" fmla="*/ 485775 w 9930479"/>
              <a:gd name="connsiteY8" fmla="*/ 2808220 h 3532120"/>
              <a:gd name="connsiteX9" fmla="*/ 561975 w 9930479"/>
              <a:gd name="connsiteY9" fmla="*/ 2732020 h 3532120"/>
              <a:gd name="connsiteX10" fmla="*/ 628650 w 9930479"/>
              <a:gd name="connsiteY10" fmla="*/ 2646295 h 3532120"/>
              <a:gd name="connsiteX11" fmla="*/ 752475 w 9930479"/>
              <a:gd name="connsiteY11" fmla="*/ 2522470 h 3532120"/>
              <a:gd name="connsiteX12" fmla="*/ 800100 w 9930479"/>
              <a:gd name="connsiteY12" fmla="*/ 2465320 h 3532120"/>
              <a:gd name="connsiteX13" fmla="*/ 866775 w 9930479"/>
              <a:gd name="connsiteY13" fmla="*/ 2417695 h 3532120"/>
              <a:gd name="connsiteX14" fmla="*/ 1038225 w 9930479"/>
              <a:gd name="connsiteY14" fmla="*/ 2255770 h 3532120"/>
              <a:gd name="connsiteX15" fmla="*/ 1104900 w 9930479"/>
              <a:gd name="connsiteY15" fmla="*/ 2217670 h 3532120"/>
              <a:gd name="connsiteX16" fmla="*/ 1143000 w 9930479"/>
              <a:gd name="connsiteY16" fmla="*/ 2189095 h 3532120"/>
              <a:gd name="connsiteX17" fmla="*/ 1257300 w 9930479"/>
              <a:gd name="connsiteY17" fmla="*/ 2112895 h 3532120"/>
              <a:gd name="connsiteX18" fmla="*/ 1314450 w 9930479"/>
              <a:gd name="connsiteY18" fmla="*/ 2074795 h 3532120"/>
              <a:gd name="connsiteX19" fmla="*/ 1400175 w 9930479"/>
              <a:gd name="connsiteY19" fmla="*/ 2027170 h 3532120"/>
              <a:gd name="connsiteX20" fmla="*/ 1533525 w 9930479"/>
              <a:gd name="connsiteY20" fmla="*/ 1960495 h 3532120"/>
              <a:gd name="connsiteX21" fmla="*/ 1638300 w 9930479"/>
              <a:gd name="connsiteY21" fmla="*/ 1893820 h 3532120"/>
              <a:gd name="connsiteX22" fmla="*/ 1714500 w 9930479"/>
              <a:gd name="connsiteY22" fmla="*/ 1855720 h 3532120"/>
              <a:gd name="connsiteX23" fmla="*/ 1762125 w 9930479"/>
              <a:gd name="connsiteY23" fmla="*/ 1817620 h 3532120"/>
              <a:gd name="connsiteX24" fmla="*/ 1809750 w 9930479"/>
              <a:gd name="connsiteY24" fmla="*/ 1789045 h 3532120"/>
              <a:gd name="connsiteX25" fmla="*/ 1905000 w 9930479"/>
              <a:gd name="connsiteY25" fmla="*/ 1712845 h 3532120"/>
              <a:gd name="connsiteX26" fmla="*/ 2209800 w 9930479"/>
              <a:gd name="connsiteY26" fmla="*/ 1541395 h 3532120"/>
              <a:gd name="connsiteX27" fmla="*/ 2362200 w 9930479"/>
              <a:gd name="connsiteY27" fmla="*/ 1427095 h 3532120"/>
              <a:gd name="connsiteX28" fmla="*/ 2771775 w 9930479"/>
              <a:gd name="connsiteY28" fmla="*/ 1265170 h 3532120"/>
              <a:gd name="connsiteX29" fmla="*/ 2943225 w 9930479"/>
              <a:gd name="connsiteY29" fmla="*/ 1169920 h 3532120"/>
              <a:gd name="connsiteX30" fmla="*/ 3076575 w 9930479"/>
              <a:gd name="connsiteY30" fmla="*/ 1103245 h 3532120"/>
              <a:gd name="connsiteX31" fmla="*/ 3190875 w 9930479"/>
              <a:gd name="connsiteY31" fmla="*/ 1036570 h 3532120"/>
              <a:gd name="connsiteX32" fmla="*/ 3314700 w 9930479"/>
              <a:gd name="connsiteY32" fmla="*/ 988945 h 3532120"/>
              <a:gd name="connsiteX33" fmla="*/ 3514725 w 9930479"/>
              <a:gd name="connsiteY33" fmla="*/ 912745 h 3532120"/>
              <a:gd name="connsiteX34" fmla="*/ 3705225 w 9930479"/>
              <a:gd name="connsiteY34" fmla="*/ 846070 h 3532120"/>
              <a:gd name="connsiteX35" fmla="*/ 3905250 w 9930479"/>
              <a:gd name="connsiteY35" fmla="*/ 798445 h 3532120"/>
              <a:gd name="connsiteX36" fmla="*/ 4086225 w 9930479"/>
              <a:gd name="connsiteY36" fmla="*/ 731770 h 3532120"/>
              <a:gd name="connsiteX37" fmla="*/ 4152900 w 9930479"/>
              <a:gd name="connsiteY37" fmla="*/ 722245 h 3532120"/>
              <a:gd name="connsiteX38" fmla="*/ 4276725 w 9930479"/>
              <a:gd name="connsiteY38" fmla="*/ 684145 h 3532120"/>
              <a:gd name="connsiteX39" fmla="*/ 4438650 w 9930479"/>
              <a:gd name="connsiteY39" fmla="*/ 655570 h 3532120"/>
              <a:gd name="connsiteX40" fmla="*/ 4752975 w 9930479"/>
              <a:gd name="connsiteY40" fmla="*/ 560320 h 3532120"/>
              <a:gd name="connsiteX41" fmla="*/ 4972050 w 9930479"/>
              <a:gd name="connsiteY41" fmla="*/ 522220 h 3532120"/>
              <a:gd name="connsiteX42" fmla="*/ 5067300 w 9930479"/>
              <a:gd name="connsiteY42" fmla="*/ 503170 h 3532120"/>
              <a:gd name="connsiteX43" fmla="*/ 5200650 w 9930479"/>
              <a:gd name="connsiteY43" fmla="*/ 455545 h 3532120"/>
              <a:gd name="connsiteX44" fmla="*/ 5267325 w 9930479"/>
              <a:gd name="connsiteY44" fmla="*/ 417445 h 3532120"/>
              <a:gd name="connsiteX45" fmla="*/ 5514975 w 9930479"/>
              <a:gd name="connsiteY45" fmla="*/ 331720 h 3532120"/>
              <a:gd name="connsiteX46" fmla="*/ 5600700 w 9930479"/>
              <a:gd name="connsiteY46" fmla="*/ 293620 h 3532120"/>
              <a:gd name="connsiteX47" fmla="*/ 5667375 w 9930479"/>
              <a:gd name="connsiteY47" fmla="*/ 284095 h 3532120"/>
              <a:gd name="connsiteX48" fmla="*/ 5715000 w 9930479"/>
              <a:gd name="connsiteY48" fmla="*/ 274570 h 3532120"/>
              <a:gd name="connsiteX49" fmla="*/ 5753100 w 9930479"/>
              <a:gd name="connsiteY49" fmla="*/ 265045 h 3532120"/>
              <a:gd name="connsiteX50" fmla="*/ 5819775 w 9930479"/>
              <a:gd name="connsiteY50" fmla="*/ 245995 h 3532120"/>
              <a:gd name="connsiteX51" fmla="*/ 6067425 w 9930479"/>
              <a:gd name="connsiteY51" fmla="*/ 217420 h 3532120"/>
              <a:gd name="connsiteX52" fmla="*/ 6124575 w 9930479"/>
              <a:gd name="connsiteY52" fmla="*/ 207895 h 3532120"/>
              <a:gd name="connsiteX53" fmla="*/ 6153150 w 9930479"/>
              <a:gd name="connsiteY53" fmla="*/ 188845 h 3532120"/>
              <a:gd name="connsiteX54" fmla="*/ 6276975 w 9930479"/>
              <a:gd name="connsiteY54" fmla="*/ 160270 h 3532120"/>
              <a:gd name="connsiteX55" fmla="*/ 6353175 w 9930479"/>
              <a:gd name="connsiteY55" fmla="*/ 150745 h 3532120"/>
              <a:gd name="connsiteX56" fmla="*/ 6400800 w 9930479"/>
              <a:gd name="connsiteY56" fmla="*/ 141220 h 3532120"/>
              <a:gd name="connsiteX57" fmla="*/ 6467475 w 9930479"/>
              <a:gd name="connsiteY57" fmla="*/ 131695 h 3532120"/>
              <a:gd name="connsiteX58" fmla="*/ 6524625 w 9930479"/>
              <a:gd name="connsiteY58" fmla="*/ 122170 h 3532120"/>
              <a:gd name="connsiteX59" fmla="*/ 6572250 w 9930479"/>
              <a:gd name="connsiteY59" fmla="*/ 93595 h 3532120"/>
              <a:gd name="connsiteX60" fmla="*/ 6619875 w 9930479"/>
              <a:gd name="connsiteY60" fmla="*/ 84070 h 3532120"/>
              <a:gd name="connsiteX61" fmla="*/ 6858000 w 9930479"/>
              <a:gd name="connsiteY61" fmla="*/ 74545 h 3532120"/>
              <a:gd name="connsiteX62" fmla="*/ 6953250 w 9930479"/>
              <a:gd name="connsiteY62" fmla="*/ 45970 h 3532120"/>
              <a:gd name="connsiteX63" fmla="*/ 6981825 w 9930479"/>
              <a:gd name="connsiteY63" fmla="*/ 36445 h 3532120"/>
              <a:gd name="connsiteX64" fmla="*/ 7019925 w 9930479"/>
              <a:gd name="connsiteY64" fmla="*/ 26920 h 3532120"/>
              <a:gd name="connsiteX65" fmla="*/ 7048500 w 9930479"/>
              <a:gd name="connsiteY65" fmla="*/ 17395 h 3532120"/>
              <a:gd name="connsiteX66" fmla="*/ 7124700 w 9930479"/>
              <a:gd name="connsiteY66" fmla="*/ 7870 h 3532120"/>
              <a:gd name="connsiteX67" fmla="*/ 9648825 w 9930479"/>
              <a:gd name="connsiteY67" fmla="*/ 7870 h 3532120"/>
              <a:gd name="connsiteX68" fmla="*/ 8782051 w 9930479"/>
              <a:gd name="connsiteY68" fmla="*/ 388870 h 3532120"/>
              <a:gd name="connsiteX69" fmla="*/ 0 w 9930479"/>
              <a:gd name="connsiteY69" fmla="*/ 3522595 h 3532120"/>
              <a:gd name="connsiteX0" fmla="*/ 9525 w 10435669"/>
              <a:gd name="connsiteY0" fmla="*/ 3524250 h 3524250"/>
              <a:gd name="connsiteX1" fmla="*/ 9525 w 10435669"/>
              <a:gd name="connsiteY1" fmla="*/ 3524250 h 3524250"/>
              <a:gd name="connsiteX2" fmla="*/ 238125 w 10435669"/>
              <a:gd name="connsiteY2" fmla="*/ 3162300 h 3524250"/>
              <a:gd name="connsiteX3" fmla="*/ 266700 w 10435669"/>
              <a:gd name="connsiteY3" fmla="*/ 3114675 h 3524250"/>
              <a:gd name="connsiteX4" fmla="*/ 304800 w 10435669"/>
              <a:gd name="connsiteY4" fmla="*/ 3076575 h 3524250"/>
              <a:gd name="connsiteX5" fmla="*/ 381000 w 10435669"/>
              <a:gd name="connsiteY5" fmla="*/ 2943225 h 3524250"/>
              <a:gd name="connsiteX6" fmla="*/ 419100 w 10435669"/>
              <a:gd name="connsiteY6" fmla="*/ 2895600 h 3524250"/>
              <a:gd name="connsiteX7" fmla="*/ 447675 w 10435669"/>
              <a:gd name="connsiteY7" fmla="*/ 2867025 h 3524250"/>
              <a:gd name="connsiteX8" fmla="*/ 485775 w 10435669"/>
              <a:gd name="connsiteY8" fmla="*/ 2800350 h 3524250"/>
              <a:gd name="connsiteX9" fmla="*/ 561975 w 10435669"/>
              <a:gd name="connsiteY9" fmla="*/ 2724150 h 3524250"/>
              <a:gd name="connsiteX10" fmla="*/ 628650 w 10435669"/>
              <a:gd name="connsiteY10" fmla="*/ 2638425 h 3524250"/>
              <a:gd name="connsiteX11" fmla="*/ 752475 w 10435669"/>
              <a:gd name="connsiteY11" fmla="*/ 2514600 h 3524250"/>
              <a:gd name="connsiteX12" fmla="*/ 800100 w 10435669"/>
              <a:gd name="connsiteY12" fmla="*/ 2457450 h 3524250"/>
              <a:gd name="connsiteX13" fmla="*/ 866775 w 10435669"/>
              <a:gd name="connsiteY13" fmla="*/ 2409825 h 3524250"/>
              <a:gd name="connsiteX14" fmla="*/ 1038225 w 10435669"/>
              <a:gd name="connsiteY14" fmla="*/ 2247900 h 3524250"/>
              <a:gd name="connsiteX15" fmla="*/ 1104900 w 10435669"/>
              <a:gd name="connsiteY15" fmla="*/ 2209800 h 3524250"/>
              <a:gd name="connsiteX16" fmla="*/ 1143000 w 10435669"/>
              <a:gd name="connsiteY16" fmla="*/ 2181225 h 3524250"/>
              <a:gd name="connsiteX17" fmla="*/ 1257300 w 10435669"/>
              <a:gd name="connsiteY17" fmla="*/ 2105025 h 3524250"/>
              <a:gd name="connsiteX18" fmla="*/ 1314450 w 10435669"/>
              <a:gd name="connsiteY18" fmla="*/ 2066925 h 3524250"/>
              <a:gd name="connsiteX19" fmla="*/ 1400175 w 10435669"/>
              <a:gd name="connsiteY19" fmla="*/ 2019300 h 3524250"/>
              <a:gd name="connsiteX20" fmla="*/ 1533525 w 10435669"/>
              <a:gd name="connsiteY20" fmla="*/ 1952625 h 3524250"/>
              <a:gd name="connsiteX21" fmla="*/ 1638300 w 10435669"/>
              <a:gd name="connsiteY21" fmla="*/ 1885950 h 3524250"/>
              <a:gd name="connsiteX22" fmla="*/ 1714500 w 10435669"/>
              <a:gd name="connsiteY22" fmla="*/ 1847850 h 3524250"/>
              <a:gd name="connsiteX23" fmla="*/ 1762125 w 10435669"/>
              <a:gd name="connsiteY23" fmla="*/ 1809750 h 3524250"/>
              <a:gd name="connsiteX24" fmla="*/ 1809750 w 10435669"/>
              <a:gd name="connsiteY24" fmla="*/ 1781175 h 3524250"/>
              <a:gd name="connsiteX25" fmla="*/ 1905000 w 10435669"/>
              <a:gd name="connsiteY25" fmla="*/ 1704975 h 3524250"/>
              <a:gd name="connsiteX26" fmla="*/ 2209800 w 10435669"/>
              <a:gd name="connsiteY26" fmla="*/ 1533525 h 3524250"/>
              <a:gd name="connsiteX27" fmla="*/ 2362200 w 10435669"/>
              <a:gd name="connsiteY27" fmla="*/ 1419225 h 3524250"/>
              <a:gd name="connsiteX28" fmla="*/ 2771775 w 10435669"/>
              <a:gd name="connsiteY28" fmla="*/ 1257300 h 3524250"/>
              <a:gd name="connsiteX29" fmla="*/ 2943225 w 10435669"/>
              <a:gd name="connsiteY29" fmla="*/ 1162050 h 3524250"/>
              <a:gd name="connsiteX30" fmla="*/ 3076575 w 10435669"/>
              <a:gd name="connsiteY30" fmla="*/ 1095375 h 3524250"/>
              <a:gd name="connsiteX31" fmla="*/ 3190875 w 10435669"/>
              <a:gd name="connsiteY31" fmla="*/ 1028700 h 3524250"/>
              <a:gd name="connsiteX32" fmla="*/ 3314700 w 10435669"/>
              <a:gd name="connsiteY32" fmla="*/ 981075 h 3524250"/>
              <a:gd name="connsiteX33" fmla="*/ 3514725 w 10435669"/>
              <a:gd name="connsiteY33" fmla="*/ 904875 h 3524250"/>
              <a:gd name="connsiteX34" fmla="*/ 3705225 w 10435669"/>
              <a:gd name="connsiteY34" fmla="*/ 838200 h 3524250"/>
              <a:gd name="connsiteX35" fmla="*/ 3905250 w 10435669"/>
              <a:gd name="connsiteY35" fmla="*/ 790575 h 3524250"/>
              <a:gd name="connsiteX36" fmla="*/ 4086225 w 10435669"/>
              <a:gd name="connsiteY36" fmla="*/ 723900 h 3524250"/>
              <a:gd name="connsiteX37" fmla="*/ 4152900 w 10435669"/>
              <a:gd name="connsiteY37" fmla="*/ 714375 h 3524250"/>
              <a:gd name="connsiteX38" fmla="*/ 4276725 w 10435669"/>
              <a:gd name="connsiteY38" fmla="*/ 676275 h 3524250"/>
              <a:gd name="connsiteX39" fmla="*/ 4438650 w 10435669"/>
              <a:gd name="connsiteY39" fmla="*/ 647700 h 3524250"/>
              <a:gd name="connsiteX40" fmla="*/ 4752975 w 10435669"/>
              <a:gd name="connsiteY40" fmla="*/ 552450 h 3524250"/>
              <a:gd name="connsiteX41" fmla="*/ 4972050 w 10435669"/>
              <a:gd name="connsiteY41" fmla="*/ 514350 h 3524250"/>
              <a:gd name="connsiteX42" fmla="*/ 5067300 w 10435669"/>
              <a:gd name="connsiteY42" fmla="*/ 495300 h 3524250"/>
              <a:gd name="connsiteX43" fmla="*/ 5200650 w 10435669"/>
              <a:gd name="connsiteY43" fmla="*/ 447675 h 3524250"/>
              <a:gd name="connsiteX44" fmla="*/ 5267325 w 10435669"/>
              <a:gd name="connsiteY44" fmla="*/ 409575 h 3524250"/>
              <a:gd name="connsiteX45" fmla="*/ 5514975 w 10435669"/>
              <a:gd name="connsiteY45" fmla="*/ 323850 h 3524250"/>
              <a:gd name="connsiteX46" fmla="*/ 5600700 w 10435669"/>
              <a:gd name="connsiteY46" fmla="*/ 285750 h 3524250"/>
              <a:gd name="connsiteX47" fmla="*/ 5667375 w 10435669"/>
              <a:gd name="connsiteY47" fmla="*/ 276225 h 3524250"/>
              <a:gd name="connsiteX48" fmla="*/ 5715000 w 10435669"/>
              <a:gd name="connsiteY48" fmla="*/ 266700 h 3524250"/>
              <a:gd name="connsiteX49" fmla="*/ 5753100 w 10435669"/>
              <a:gd name="connsiteY49" fmla="*/ 257175 h 3524250"/>
              <a:gd name="connsiteX50" fmla="*/ 5819775 w 10435669"/>
              <a:gd name="connsiteY50" fmla="*/ 238125 h 3524250"/>
              <a:gd name="connsiteX51" fmla="*/ 6067425 w 10435669"/>
              <a:gd name="connsiteY51" fmla="*/ 209550 h 3524250"/>
              <a:gd name="connsiteX52" fmla="*/ 6124575 w 10435669"/>
              <a:gd name="connsiteY52" fmla="*/ 200025 h 3524250"/>
              <a:gd name="connsiteX53" fmla="*/ 6153150 w 10435669"/>
              <a:gd name="connsiteY53" fmla="*/ 180975 h 3524250"/>
              <a:gd name="connsiteX54" fmla="*/ 6276975 w 10435669"/>
              <a:gd name="connsiteY54" fmla="*/ 152400 h 3524250"/>
              <a:gd name="connsiteX55" fmla="*/ 6353175 w 10435669"/>
              <a:gd name="connsiteY55" fmla="*/ 142875 h 3524250"/>
              <a:gd name="connsiteX56" fmla="*/ 6400800 w 10435669"/>
              <a:gd name="connsiteY56" fmla="*/ 133350 h 3524250"/>
              <a:gd name="connsiteX57" fmla="*/ 6467475 w 10435669"/>
              <a:gd name="connsiteY57" fmla="*/ 123825 h 3524250"/>
              <a:gd name="connsiteX58" fmla="*/ 6524625 w 10435669"/>
              <a:gd name="connsiteY58" fmla="*/ 114300 h 3524250"/>
              <a:gd name="connsiteX59" fmla="*/ 6572250 w 10435669"/>
              <a:gd name="connsiteY59" fmla="*/ 85725 h 3524250"/>
              <a:gd name="connsiteX60" fmla="*/ 6619875 w 10435669"/>
              <a:gd name="connsiteY60" fmla="*/ 76200 h 3524250"/>
              <a:gd name="connsiteX61" fmla="*/ 6858000 w 10435669"/>
              <a:gd name="connsiteY61" fmla="*/ 66675 h 3524250"/>
              <a:gd name="connsiteX62" fmla="*/ 6953250 w 10435669"/>
              <a:gd name="connsiteY62" fmla="*/ 38100 h 3524250"/>
              <a:gd name="connsiteX63" fmla="*/ 6981825 w 10435669"/>
              <a:gd name="connsiteY63" fmla="*/ 28575 h 3524250"/>
              <a:gd name="connsiteX64" fmla="*/ 7019925 w 10435669"/>
              <a:gd name="connsiteY64" fmla="*/ 19050 h 3524250"/>
              <a:gd name="connsiteX65" fmla="*/ 7048500 w 10435669"/>
              <a:gd name="connsiteY65" fmla="*/ 9525 h 3524250"/>
              <a:gd name="connsiteX66" fmla="*/ 7124700 w 10435669"/>
              <a:gd name="connsiteY66" fmla="*/ 0 h 3524250"/>
              <a:gd name="connsiteX67" fmla="*/ 9648825 w 10435669"/>
              <a:gd name="connsiteY67" fmla="*/ 0 h 3524250"/>
              <a:gd name="connsiteX68" fmla="*/ 9658351 w 10435669"/>
              <a:gd name="connsiteY68" fmla="*/ 3448050 h 3524250"/>
              <a:gd name="connsiteX69" fmla="*/ 0 w 10435669"/>
              <a:gd name="connsiteY69" fmla="*/ 3514725 h 3524250"/>
              <a:gd name="connsiteX0" fmla="*/ 9525 w 10422329"/>
              <a:gd name="connsiteY0" fmla="*/ 3524250 h 3524250"/>
              <a:gd name="connsiteX1" fmla="*/ 9525 w 10422329"/>
              <a:gd name="connsiteY1" fmla="*/ 3524250 h 3524250"/>
              <a:gd name="connsiteX2" fmla="*/ 238125 w 10422329"/>
              <a:gd name="connsiteY2" fmla="*/ 3162300 h 3524250"/>
              <a:gd name="connsiteX3" fmla="*/ 266700 w 10422329"/>
              <a:gd name="connsiteY3" fmla="*/ 3114675 h 3524250"/>
              <a:gd name="connsiteX4" fmla="*/ 304800 w 10422329"/>
              <a:gd name="connsiteY4" fmla="*/ 3076575 h 3524250"/>
              <a:gd name="connsiteX5" fmla="*/ 381000 w 10422329"/>
              <a:gd name="connsiteY5" fmla="*/ 2943225 h 3524250"/>
              <a:gd name="connsiteX6" fmla="*/ 419100 w 10422329"/>
              <a:gd name="connsiteY6" fmla="*/ 2895600 h 3524250"/>
              <a:gd name="connsiteX7" fmla="*/ 447675 w 10422329"/>
              <a:gd name="connsiteY7" fmla="*/ 2867025 h 3524250"/>
              <a:gd name="connsiteX8" fmla="*/ 485775 w 10422329"/>
              <a:gd name="connsiteY8" fmla="*/ 2800350 h 3524250"/>
              <a:gd name="connsiteX9" fmla="*/ 561975 w 10422329"/>
              <a:gd name="connsiteY9" fmla="*/ 2724150 h 3524250"/>
              <a:gd name="connsiteX10" fmla="*/ 628650 w 10422329"/>
              <a:gd name="connsiteY10" fmla="*/ 2638425 h 3524250"/>
              <a:gd name="connsiteX11" fmla="*/ 752475 w 10422329"/>
              <a:gd name="connsiteY11" fmla="*/ 2514600 h 3524250"/>
              <a:gd name="connsiteX12" fmla="*/ 800100 w 10422329"/>
              <a:gd name="connsiteY12" fmla="*/ 2457450 h 3524250"/>
              <a:gd name="connsiteX13" fmla="*/ 866775 w 10422329"/>
              <a:gd name="connsiteY13" fmla="*/ 2409825 h 3524250"/>
              <a:gd name="connsiteX14" fmla="*/ 1038225 w 10422329"/>
              <a:gd name="connsiteY14" fmla="*/ 2247900 h 3524250"/>
              <a:gd name="connsiteX15" fmla="*/ 1104900 w 10422329"/>
              <a:gd name="connsiteY15" fmla="*/ 2209800 h 3524250"/>
              <a:gd name="connsiteX16" fmla="*/ 1143000 w 10422329"/>
              <a:gd name="connsiteY16" fmla="*/ 2181225 h 3524250"/>
              <a:gd name="connsiteX17" fmla="*/ 1257300 w 10422329"/>
              <a:gd name="connsiteY17" fmla="*/ 2105025 h 3524250"/>
              <a:gd name="connsiteX18" fmla="*/ 1314450 w 10422329"/>
              <a:gd name="connsiteY18" fmla="*/ 2066925 h 3524250"/>
              <a:gd name="connsiteX19" fmla="*/ 1400175 w 10422329"/>
              <a:gd name="connsiteY19" fmla="*/ 2019300 h 3524250"/>
              <a:gd name="connsiteX20" fmla="*/ 1533525 w 10422329"/>
              <a:gd name="connsiteY20" fmla="*/ 1952625 h 3524250"/>
              <a:gd name="connsiteX21" fmla="*/ 1638300 w 10422329"/>
              <a:gd name="connsiteY21" fmla="*/ 1885950 h 3524250"/>
              <a:gd name="connsiteX22" fmla="*/ 1714500 w 10422329"/>
              <a:gd name="connsiteY22" fmla="*/ 1847850 h 3524250"/>
              <a:gd name="connsiteX23" fmla="*/ 1762125 w 10422329"/>
              <a:gd name="connsiteY23" fmla="*/ 1809750 h 3524250"/>
              <a:gd name="connsiteX24" fmla="*/ 1809750 w 10422329"/>
              <a:gd name="connsiteY24" fmla="*/ 1781175 h 3524250"/>
              <a:gd name="connsiteX25" fmla="*/ 1905000 w 10422329"/>
              <a:gd name="connsiteY25" fmla="*/ 1704975 h 3524250"/>
              <a:gd name="connsiteX26" fmla="*/ 2209800 w 10422329"/>
              <a:gd name="connsiteY26" fmla="*/ 1533525 h 3524250"/>
              <a:gd name="connsiteX27" fmla="*/ 2362200 w 10422329"/>
              <a:gd name="connsiteY27" fmla="*/ 1419225 h 3524250"/>
              <a:gd name="connsiteX28" fmla="*/ 2771775 w 10422329"/>
              <a:gd name="connsiteY28" fmla="*/ 1257300 h 3524250"/>
              <a:gd name="connsiteX29" fmla="*/ 2943225 w 10422329"/>
              <a:gd name="connsiteY29" fmla="*/ 1162050 h 3524250"/>
              <a:gd name="connsiteX30" fmla="*/ 3076575 w 10422329"/>
              <a:gd name="connsiteY30" fmla="*/ 1095375 h 3524250"/>
              <a:gd name="connsiteX31" fmla="*/ 3190875 w 10422329"/>
              <a:gd name="connsiteY31" fmla="*/ 1028700 h 3524250"/>
              <a:gd name="connsiteX32" fmla="*/ 3314700 w 10422329"/>
              <a:gd name="connsiteY32" fmla="*/ 981075 h 3524250"/>
              <a:gd name="connsiteX33" fmla="*/ 3514725 w 10422329"/>
              <a:gd name="connsiteY33" fmla="*/ 904875 h 3524250"/>
              <a:gd name="connsiteX34" fmla="*/ 3705225 w 10422329"/>
              <a:gd name="connsiteY34" fmla="*/ 838200 h 3524250"/>
              <a:gd name="connsiteX35" fmla="*/ 3905250 w 10422329"/>
              <a:gd name="connsiteY35" fmla="*/ 790575 h 3524250"/>
              <a:gd name="connsiteX36" fmla="*/ 4086225 w 10422329"/>
              <a:gd name="connsiteY36" fmla="*/ 723900 h 3524250"/>
              <a:gd name="connsiteX37" fmla="*/ 4152900 w 10422329"/>
              <a:gd name="connsiteY37" fmla="*/ 714375 h 3524250"/>
              <a:gd name="connsiteX38" fmla="*/ 4276725 w 10422329"/>
              <a:gd name="connsiteY38" fmla="*/ 676275 h 3524250"/>
              <a:gd name="connsiteX39" fmla="*/ 4438650 w 10422329"/>
              <a:gd name="connsiteY39" fmla="*/ 647700 h 3524250"/>
              <a:gd name="connsiteX40" fmla="*/ 4752975 w 10422329"/>
              <a:gd name="connsiteY40" fmla="*/ 552450 h 3524250"/>
              <a:gd name="connsiteX41" fmla="*/ 4972050 w 10422329"/>
              <a:gd name="connsiteY41" fmla="*/ 514350 h 3524250"/>
              <a:gd name="connsiteX42" fmla="*/ 5067300 w 10422329"/>
              <a:gd name="connsiteY42" fmla="*/ 495300 h 3524250"/>
              <a:gd name="connsiteX43" fmla="*/ 5200650 w 10422329"/>
              <a:gd name="connsiteY43" fmla="*/ 447675 h 3524250"/>
              <a:gd name="connsiteX44" fmla="*/ 5267325 w 10422329"/>
              <a:gd name="connsiteY44" fmla="*/ 409575 h 3524250"/>
              <a:gd name="connsiteX45" fmla="*/ 5514975 w 10422329"/>
              <a:gd name="connsiteY45" fmla="*/ 323850 h 3524250"/>
              <a:gd name="connsiteX46" fmla="*/ 5600700 w 10422329"/>
              <a:gd name="connsiteY46" fmla="*/ 285750 h 3524250"/>
              <a:gd name="connsiteX47" fmla="*/ 5667375 w 10422329"/>
              <a:gd name="connsiteY47" fmla="*/ 276225 h 3524250"/>
              <a:gd name="connsiteX48" fmla="*/ 5715000 w 10422329"/>
              <a:gd name="connsiteY48" fmla="*/ 266700 h 3524250"/>
              <a:gd name="connsiteX49" fmla="*/ 5753100 w 10422329"/>
              <a:gd name="connsiteY49" fmla="*/ 257175 h 3524250"/>
              <a:gd name="connsiteX50" fmla="*/ 5819775 w 10422329"/>
              <a:gd name="connsiteY50" fmla="*/ 238125 h 3524250"/>
              <a:gd name="connsiteX51" fmla="*/ 6067425 w 10422329"/>
              <a:gd name="connsiteY51" fmla="*/ 209550 h 3524250"/>
              <a:gd name="connsiteX52" fmla="*/ 6124575 w 10422329"/>
              <a:gd name="connsiteY52" fmla="*/ 200025 h 3524250"/>
              <a:gd name="connsiteX53" fmla="*/ 6153150 w 10422329"/>
              <a:gd name="connsiteY53" fmla="*/ 180975 h 3524250"/>
              <a:gd name="connsiteX54" fmla="*/ 6276975 w 10422329"/>
              <a:gd name="connsiteY54" fmla="*/ 152400 h 3524250"/>
              <a:gd name="connsiteX55" fmla="*/ 6353175 w 10422329"/>
              <a:gd name="connsiteY55" fmla="*/ 142875 h 3524250"/>
              <a:gd name="connsiteX56" fmla="*/ 6400800 w 10422329"/>
              <a:gd name="connsiteY56" fmla="*/ 133350 h 3524250"/>
              <a:gd name="connsiteX57" fmla="*/ 6467475 w 10422329"/>
              <a:gd name="connsiteY57" fmla="*/ 123825 h 3524250"/>
              <a:gd name="connsiteX58" fmla="*/ 6524625 w 10422329"/>
              <a:gd name="connsiteY58" fmla="*/ 114300 h 3524250"/>
              <a:gd name="connsiteX59" fmla="*/ 6572250 w 10422329"/>
              <a:gd name="connsiteY59" fmla="*/ 85725 h 3524250"/>
              <a:gd name="connsiteX60" fmla="*/ 6619875 w 10422329"/>
              <a:gd name="connsiteY60" fmla="*/ 76200 h 3524250"/>
              <a:gd name="connsiteX61" fmla="*/ 6858000 w 10422329"/>
              <a:gd name="connsiteY61" fmla="*/ 66675 h 3524250"/>
              <a:gd name="connsiteX62" fmla="*/ 6953250 w 10422329"/>
              <a:gd name="connsiteY62" fmla="*/ 38100 h 3524250"/>
              <a:gd name="connsiteX63" fmla="*/ 6981825 w 10422329"/>
              <a:gd name="connsiteY63" fmla="*/ 28575 h 3524250"/>
              <a:gd name="connsiteX64" fmla="*/ 7019925 w 10422329"/>
              <a:gd name="connsiteY64" fmla="*/ 19050 h 3524250"/>
              <a:gd name="connsiteX65" fmla="*/ 7048500 w 10422329"/>
              <a:gd name="connsiteY65" fmla="*/ 9525 h 3524250"/>
              <a:gd name="connsiteX66" fmla="*/ 7124700 w 10422329"/>
              <a:gd name="connsiteY66" fmla="*/ 0 h 3524250"/>
              <a:gd name="connsiteX67" fmla="*/ 9648825 w 10422329"/>
              <a:gd name="connsiteY67" fmla="*/ 0 h 3524250"/>
              <a:gd name="connsiteX68" fmla="*/ 9639301 w 10422329"/>
              <a:gd name="connsiteY68" fmla="*/ 3524250 h 3524250"/>
              <a:gd name="connsiteX69" fmla="*/ 0 w 10422329"/>
              <a:gd name="connsiteY69" fmla="*/ 3514725 h 3524250"/>
              <a:gd name="connsiteX0" fmla="*/ 9525 w 9773009"/>
              <a:gd name="connsiteY0" fmla="*/ 3524250 h 3524250"/>
              <a:gd name="connsiteX1" fmla="*/ 9525 w 9773009"/>
              <a:gd name="connsiteY1" fmla="*/ 3524250 h 3524250"/>
              <a:gd name="connsiteX2" fmla="*/ 238125 w 9773009"/>
              <a:gd name="connsiteY2" fmla="*/ 3162300 h 3524250"/>
              <a:gd name="connsiteX3" fmla="*/ 266700 w 9773009"/>
              <a:gd name="connsiteY3" fmla="*/ 3114675 h 3524250"/>
              <a:gd name="connsiteX4" fmla="*/ 304800 w 9773009"/>
              <a:gd name="connsiteY4" fmla="*/ 3076575 h 3524250"/>
              <a:gd name="connsiteX5" fmla="*/ 381000 w 9773009"/>
              <a:gd name="connsiteY5" fmla="*/ 2943225 h 3524250"/>
              <a:gd name="connsiteX6" fmla="*/ 419100 w 9773009"/>
              <a:gd name="connsiteY6" fmla="*/ 2895600 h 3524250"/>
              <a:gd name="connsiteX7" fmla="*/ 447675 w 9773009"/>
              <a:gd name="connsiteY7" fmla="*/ 2867025 h 3524250"/>
              <a:gd name="connsiteX8" fmla="*/ 485775 w 9773009"/>
              <a:gd name="connsiteY8" fmla="*/ 2800350 h 3524250"/>
              <a:gd name="connsiteX9" fmla="*/ 561975 w 9773009"/>
              <a:gd name="connsiteY9" fmla="*/ 2724150 h 3524250"/>
              <a:gd name="connsiteX10" fmla="*/ 628650 w 9773009"/>
              <a:gd name="connsiteY10" fmla="*/ 2638425 h 3524250"/>
              <a:gd name="connsiteX11" fmla="*/ 752475 w 9773009"/>
              <a:gd name="connsiteY11" fmla="*/ 2514600 h 3524250"/>
              <a:gd name="connsiteX12" fmla="*/ 800100 w 9773009"/>
              <a:gd name="connsiteY12" fmla="*/ 2457450 h 3524250"/>
              <a:gd name="connsiteX13" fmla="*/ 866775 w 9773009"/>
              <a:gd name="connsiteY13" fmla="*/ 2409825 h 3524250"/>
              <a:gd name="connsiteX14" fmla="*/ 1038225 w 9773009"/>
              <a:gd name="connsiteY14" fmla="*/ 2247900 h 3524250"/>
              <a:gd name="connsiteX15" fmla="*/ 1104900 w 9773009"/>
              <a:gd name="connsiteY15" fmla="*/ 2209800 h 3524250"/>
              <a:gd name="connsiteX16" fmla="*/ 1143000 w 9773009"/>
              <a:gd name="connsiteY16" fmla="*/ 2181225 h 3524250"/>
              <a:gd name="connsiteX17" fmla="*/ 1257300 w 9773009"/>
              <a:gd name="connsiteY17" fmla="*/ 2105025 h 3524250"/>
              <a:gd name="connsiteX18" fmla="*/ 1314450 w 9773009"/>
              <a:gd name="connsiteY18" fmla="*/ 2066925 h 3524250"/>
              <a:gd name="connsiteX19" fmla="*/ 1400175 w 9773009"/>
              <a:gd name="connsiteY19" fmla="*/ 2019300 h 3524250"/>
              <a:gd name="connsiteX20" fmla="*/ 1533525 w 9773009"/>
              <a:gd name="connsiteY20" fmla="*/ 1952625 h 3524250"/>
              <a:gd name="connsiteX21" fmla="*/ 1638300 w 9773009"/>
              <a:gd name="connsiteY21" fmla="*/ 1885950 h 3524250"/>
              <a:gd name="connsiteX22" fmla="*/ 1714500 w 9773009"/>
              <a:gd name="connsiteY22" fmla="*/ 1847850 h 3524250"/>
              <a:gd name="connsiteX23" fmla="*/ 1762125 w 9773009"/>
              <a:gd name="connsiteY23" fmla="*/ 1809750 h 3524250"/>
              <a:gd name="connsiteX24" fmla="*/ 1809750 w 9773009"/>
              <a:gd name="connsiteY24" fmla="*/ 1781175 h 3524250"/>
              <a:gd name="connsiteX25" fmla="*/ 1905000 w 9773009"/>
              <a:gd name="connsiteY25" fmla="*/ 1704975 h 3524250"/>
              <a:gd name="connsiteX26" fmla="*/ 2209800 w 9773009"/>
              <a:gd name="connsiteY26" fmla="*/ 1533525 h 3524250"/>
              <a:gd name="connsiteX27" fmla="*/ 2362200 w 9773009"/>
              <a:gd name="connsiteY27" fmla="*/ 1419225 h 3524250"/>
              <a:gd name="connsiteX28" fmla="*/ 2771775 w 9773009"/>
              <a:gd name="connsiteY28" fmla="*/ 1257300 h 3524250"/>
              <a:gd name="connsiteX29" fmla="*/ 2943225 w 9773009"/>
              <a:gd name="connsiteY29" fmla="*/ 1162050 h 3524250"/>
              <a:gd name="connsiteX30" fmla="*/ 3076575 w 9773009"/>
              <a:gd name="connsiteY30" fmla="*/ 1095375 h 3524250"/>
              <a:gd name="connsiteX31" fmla="*/ 3190875 w 9773009"/>
              <a:gd name="connsiteY31" fmla="*/ 1028700 h 3524250"/>
              <a:gd name="connsiteX32" fmla="*/ 3314700 w 9773009"/>
              <a:gd name="connsiteY32" fmla="*/ 981075 h 3524250"/>
              <a:gd name="connsiteX33" fmla="*/ 3514725 w 9773009"/>
              <a:gd name="connsiteY33" fmla="*/ 904875 h 3524250"/>
              <a:gd name="connsiteX34" fmla="*/ 3705225 w 9773009"/>
              <a:gd name="connsiteY34" fmla="*/ 838200 h 3524250"/>
              <a:gd name="connsiteX35" fmla="*/ 3905250 w 9773009"/>
              <a:gd name="connsiteY35" fmla="*/ 790575 h 3524250"/>
              <a:gd name="connsiteX36" fmla="*/ 4086225 w 9773009"/>
              <a:gd name="connsiteY36" fmla="*/ 723900 h 3524250"/>
              <a:gd name="connsiteX37" fmla="*/ 4152900 w 9773009"/>
              <a:gd name="connsiteY37" fmla="*/ 714375 h 3524250"/>
              <a:gd name="connsiteX38" fmla="*/ 4276725 w 9773009"/>
              <a:gd name="connsiteY38" fmla="*/ 676275 h 3524250"/>
              <a:gd name="connsiteX39" fmla="*/ 4438650 w 9773009"/>
              <a:gd name="connsiteY39" fmla="*/ 647700 h 3524250"/>
              <a:gd name="connsiteX40" fmla="*/ 4752975 w 9773009"/>
              <a:gd name="connsiteY40" fmla="*/ 552450 h 3524250"/>
              <a:gd name="connsiteX41" fmla="*/ 4972050 w 9773009"/>
              <a:gd name="connsiteY41" fmla="*/ 514350 h 3524250"/>
              <a:gd name="connsiteX42" fmla="*/ 5067300 w 9773009"/>
              <a:gd name="connsiteY42" fmla="*/ 495300 h 3524250"/>
              <a:gd name="connsiteX43" fmla="*/ 5200650 w 9773009"/>
              <a:gd name="connsiteY43" fmla="*/ 447675 h 3524250"/>
              <a:gd name="connsiteX44" fmla="*/ 5267325 w 9773009"/>
              <a:gd name="connsiteY44" fmla="*/ 409575 h 3524250"/>
              <a:gd name="connsiteX45" fmla="*/ 5514975 w 9773009"/>
              <a:gd name="connsiteY45" fmla="*/ 323850 h 3524250"/>
              <a:gd name="connsiteX46" fmla="*/ 5600700 w 9773009"/>
              <a:gd name="connsiteY46" fmla="*/ 285750 h 3524250"/>
              <a:gd name="connsiteX47" fmla="*/ 5667375 w 9773009"/>
              <a:gd name="connsiteY47" fmla="*/ 276225 h 3524250"/>
              <a:gd name="connsiteX48" fmla="*/ 5715000 w 9773009"/>
              <a:gd name="connsiteY48" fmla="*/ 266700 h 3524250"/>
              <a:gd name="connsiteX49" fmla="*/ 5753100 w 9773009"/>
              <a:gd name="connsiteY49" fmla="*/ 257175 h 3524250"/>
              <a:gd name="connsiteX50" fmla="*/ 5819775 w 9773009"/>
              <a:gd name="connsiteY50" fmla="*/ 238125 h 3524250"/>
              <a:gd name="connsiteX51" fmla="*/ 6067425 w 9773009"/>
              <a:gd name="connsiteY51" fmla="*/ 209550 h 3524250"/>
              <a:gd name="connsiteX52" fmla="*/ 6124575 w 9773009"/>
              <a:gd name="connsiteY52" fmla="*/ 200025 h 3524250"/>
              <a:gd name="connsiteX53" fmla="*/ 6153150 w 9773009"/>
              <a:gd name="connsiteY53" fmla="*/ 180975 h 3524250"/>
              <a:gd name="connsiteX54" fmla="*/ 6276975 w 9773009"/>
              <a:gd name="connsiteY54" fmla="*/ 152400 h 3524250"/>
              <a:gd name="connsiteX55" fmla="*/ 6353175 w 9773009"/>
              <a:gd name="connsiteY55" fmla="*/ 142875 h 3524250"/>
              <a:gd name="connsiteX56" fmla="*/ 6400800 w 9773009"/>
              <a:gd name="connsiteY56" fmla="*/ 133350 h 3524250"/>
              <a:gd name="connsiteX57" fmla="*/ 6467475 w 9773009"/>
              <a:gd name="connsiteY57" fmla="*/ 123825 h 3524250"/>
              <a:gd name="connsiteX58" fmla="*/ 6524625 w 9773009"/>
              <a:gd name="connsiteY58" fmla="*/ 114300 h 3524250"/>
              <a:gd name="connsiteX59" fmla="*/ 6572250 w 9773009"/>
              <a:gd name="connsiteY59" fmla="*/ 85725 h 3524250"/>
              <a:gd name="connsiteX60" fmla="*/ 6619875 w 9773009"/>
              <a:gd name="connsiteY60" fmla="*/ 76200 h 3524250"/>
              <a:gd name="connsiteX61" fmla="*/ 6858000 w 9773009"/>
              <a:gd name="connsiteY61" fmla="*/ 66675 h 3524250"/>
              <a:gd name="connsiteX62" fmla="*/ 6953250 w 9773009"/>
              <a:gd name="connsiteY62" fmla="*/ 38100 h 3524250"/>
              <a:gd name="connsiteX63" fmla="*/ 6981825 w 9773009"/>
              <a:gd name="connsiteY63" fmla="*/ 28575 h 3524250"/>
              <a:gd name="connsiteX64" fmla="*/ 7019925 w 9773009"/>
              <a:gd name="connsiteY64" fmla="*/ 19050 h 3524250"/>
              <a:gd name="connsiteX65" fmla="*/ 7048500 w 9773009"/>
              <a:gd name="connsiteY65" fmla="*/ 9525 h 3524250"/>
              <a:gd name="connsiteX66" fmla="*/ 7124700 w 9773009"/>
              <a:gd name="connsiteY66" fmla="*/ 0 h 3524250"/>
              <a:gd name="connsiteX67" fmla="*/ 9648825 w 9773009"/>
              <a:gd name="connsiteY67" fmla="*/ 0 h 3524250"/>
              <a:gd name="connsiteX68" fmla="*/ 9639301 w 9773009"/>
              <a:gd name="connsiteY68" fmla="*/ 3524250 h 3524250"/>
              <a:gd name="connsiteX69" fmla="*/ 0 w 9773009"/>
              <a:gd name="connsiteY69" fmla="*/ 3514725 h 3524250"/>
              <a:gd name="connsiteX0" fmla="*/ 9525 w 9662996"/>
              <a:gd name="connsiteY0" fmla="*/ 3524250 h 3524250"/>
              <a:gd name="connsiteX1" fmla="*/ 9525 w 9662996"/>
              <a:gd name="connsiteY1" fmla="*/ 3524250 h 3524250"/>
              <a:gd name="connsiteX2" fmla="*/ 238125 w 9662996"/>
              <a:gd name="connsiteY2" fmla="*/ 3162300 h 3524250"/>
              <a:gd name="connsiteX3" fmla="*/ 266700 w 9662996"/>
              <a:gd name="connsiteY3" fmla="*/ 3114675 h 3524250"/>
              <a:gd name="connsiteX4" fmla="*/ 304800 w 9662996"/>
              <a:gd name="connsiteY4" fmla="*/ 3076575 h 3524250"/>
              <a:gd name="connsiteX5" fmla="*/ 381000 w 9662996"/>
              <a:gd name="connsiteY5" fmla="*/ 2943225 h 3524250"/>
              <a:gd name="connsiteX6" fmla="*/ 419100 w 9662996"/>
              <a:gd name="connsiteY6" fmla="*/ 2895600 h 3524250"/>
              <a:gd name="connsiteX7" fmla="*/ 447675 w 9662996"/>
              <a:gd name="connsiteY7" fmla="*/ 2867025 h 3524250"/>
              <a:gd name="connsiteX8" fmla="*/ 485775 w 9662996"/>
              <a:gd name="connsiteY8" fmla="*/ 2800350 h 3524250"/>
              <a:gd name="connsiteX9" fmla="*/ 561975 w 9662996"/>
              <a:gd name="connsiteY9" fmla="*/ 2724150 h 3524250"/>
              <a:gd name="connsiteX10" fmla="*/ 628650 w 9662996"/>
              <a:gd name="connsiteY10" fmla="*/ 2638425 h 3524250"/>
              <a:gd name="connsiteX11" fmla="*/ 752475 w 9662996"/>
              <a:gd name="connsiteY11" fmla="*/ 2514600 h 3524250"/>
              <a:gd name="connsiteX12" fmla="*/ 800100 w 9662996"/>
              <a:gd name="connsiteY12" fmla="*/ 2457450 h 3524250"/>
              <a:gd name="connsiteX13" fmla="*/ 866775 w 9662996"/>
              <a:gd name="connsiteY13" fmla="*/ 2409825 h 3524250"/>
              <a:gd name="connsiteX14" fmla="*/ 1038225 w 9662996"/>
              <a:gd name="connsiteY14" fmla="*/ 2247900 h 3524250"/>
              <a:gd name="connsiteX15" fmla="*/ 1104900 w 9662996"/>
              <a:gd name="connsiteY15" fmla="*/ 2209800 h 3524250"/>
              <a:gd name="connsiteX16" fmla="*/ 1143000 w 9662996"/>
              <a:gd name="connsiteY16" fmla="*/ 2181225 h 3524250"/>
              <a:gd name="connsiteX17" fmla="*/ 1257300 w 9662996"/>
              <a:gd name="connsiteY17" fmla="*/ 2105025 h 3524250"/>
              <a:gd name="connsiteX18" fmla="*/ 1314450 w 9662996"/>
              <a:gd name="connsiteY18" fmla="*/ 2066925 h 3524250"/>
              <a:gd name="connsiteX19" fmla="*/ 1400175 w 9662996"/>
              <a:gd name="connsiteY19" fmla="*/ 2019300 h 3524250"/>
              <a:gd name="connsiteX20" fmla="*/ 1533525 w 9662996"/>
              <a:gd name="connsiteY20" fmla="*/ 1952625 h 3524250"/>
              <a:gd name="connsiteX21" fmla="*/ 1638300 w 9662996"/>
              <a:gd name="connsiteY21" fmla="*/ 1885950 h 3524250"/>
              <a:gd name="connsiteX22" fmla="*/ 1714500 w 9662996"/>
              <a:gd name="connsiteY22" fmla="*/ 1847850 h 3524250"/>
              <a:gd name="connsiteX23" fmla="*/ 1762125 w 9662996"/>
              <a:gd name="connsiteY23" fmla="*/ 1809750 h 3524250"/>
              <a:gd name="connsiteX24" fmla="*/ 1809750 w 9662996"/>
              <a:gd name="connsiteY24" fmla="*/ 1781175 h 3524250"/>
              <a:gd name="connsiteX25" fmla="*/ 1905000 w 9662996"/>
              <a:gd name="connsiteY25" fmla="*/ 1704975 h 3524250"/>
              <a:gd name="connsiteX26" fmla="*/ 2209800 w 9662996"/>
              <a:gd name="connsiteY26" fmla="*/ 1533525 h 3524250"/>
              <a:gd name="connsiteX27" fmla="*/ 2362200 w 9662996"/>
              <a:gd name="connsiteY27" fmla="*/ 1419225 h 3524250"/>
              <a:gd name="connsiteX28" fmla="*/ 2771775 w 9662996"/>
              <a:gd name="connsiteY28" fmla="*/ 1257300 h 3524250"/>
              <a:gd name="connsiteX29" fmla="*/ 2943225 w 9662996"/>
              <a:gd name="connsiteY29" fmla="*/ 1162050 h 3524250"/>
              <a:gd name="connsiteX30" fmla="*/ 3076575 w 9662996"/>
              <a:gd name="connsiteY30" fmla="*/ 1095375 h 3524250"/>
              <a:gd name="connsiteX31" fmla="*/ 3190875 w 9662996"/>
              <a:gd name="connsiteY31" fmla="*/ 1028700 h 3524250"/>
              <a:gd name="connsiteX32" fmla="*/ 3314700 w 9662996"/>
              <a:gd name="connsiteY32" fmla="*/ 981075 h 3524250"/>
              <a:gd name="connsiteX33" fmla="*/ 3514725 w 9662996"/>
              <a:gd name="connsiteY33" fmla="*/ 904875 h 3524250"/>
              <a:gd name="connsiteX34" fmla="*/ 3705225 w 9662996"/>
              <a:gd name="connsiteY34" fmla="*/ 838200 h 3524250"/>
              <a:gd name="connsiteX35" fmla="*/ 3905250 w 9662996"/>
              <a:gd name="connsiteY35" fmla="*/ 790575 h 3524250"/>
              <a:gd name="connsiteX36" fmla="*/ 4086225 w 9662996"/>
              <a:gd name="connsiteY36" fmla="*/ 723900 h 3524250"/>
              <a:gd name="connsiteX37" fmla="*/ 4152900 w 9662996"/>
              <a:gd name="connsiteY37" fmla="*/ 714375 h 3524250"/>
              <a:gd name="connsiteX38" fmla="*/ 4276725 w 9662996"/>
              <a:gd name="connsiteY38" fmla="*/ 676275 h 3524250"/>
              <a:gd name="connsiteX39" fmla="*/ 4438650 w 9662996"/>
              <a:gd name="connsiteY39" fmla="*/ 647700 h 3524250"/>
              <a:gd name="connsiteX40" fmla="*/ 4752975 w 9662996"/>
              <a:gd name="connsiteY40" fmla="*/ 552450 h 3524250"/>
              <a:gd name="connsiteX41" fmla="*/ 4972050 w 9662996"/>
              <a:gd name="connsiteY41" fmla="*/ 514350 h 3524250"/>
              <a:gd name="connsiteX42" fmla="*/ 5067300 w 9662996"/>
              <a:gd name="connsiteY42" fmla="*/ 495300 h 3524250"/>
              <a:gd name="connsiteX43" fmla="*/ 5200650 w 9662996"/>
              <a:gd name="connsiteY43" fmla="*/ 447675 h 3524250"/>
              <a:gd name="connsiteX44" fmla="*/ 5267325 w 9662996"/>
              <a:gd name="connsiteY44" fmla="*/ 409575 h 3524250"/>
              <a:gd name="connsiteX45" fmla="*/ 5514975 w 9662996"/>
              <a:gd name="connsiteY45" fmla="*/ 323850 h 3524250"/>
              <a:gd name="connsiteX46" fmla="*/ 5600700 w 9662996"/>
              <a:gd name="connsiteY46" fmla="*/ 285750 h 3524250"/>
              <a:gd name="connsiteX47" fmla="*/ 5667375 w 9662996"/>
              <a:gd name="connsiteY47" fmla="*/ 276225 h 3524250"/>
              <a:gd name="connsiteX48" fmla="*/ 5715000 w 9662996"/>
              <a:gd name="connsiteY48" fmla="*/ 266700 h 3524250"/>
              <a:gd name="connsiteX49" fmla="*/ 5753100 w 9662996"/>
              <a:gd name="connsiteY49" fmla="*/ 257175 h 3524250"/>
              <a:gd name="connsiteX50" fmla="*/ 5819775 w 9662996"/>
              <a:gd name="connsiteY50" fmla="*/ 238125 h 3524250"/>
              <a:gd name="connsiteX51" fmla="*/ 6067425 w 9662996"/>
              <a:gd name="connsiteY51" fmla="*/ 209550 h 3524250"/>
              <a:gd name="connsiteX52" fmla="*/ 6124575 w 9662996"/>
              <a:gd name="connsiteY52" fmla="*/ 200025 h 3524250"/>
              <a:gd name="connsiteX53" fmla="*/ 6153150 w 9662996"/>
              <a:gd name="connsiteY53" fmla="*/ 180975 h 3524250"/>
              <a:gd name="connsiteX54" fmla="*/ 6276975 w 9662996"/>
              <a:gd name="connsiteY54" fmla="*/ 152400 h 3524250"/>
              <a:gd name="connsiteX55" fmla="*/ 6353175 w 9662996"/>
              <a:gd name="connsiteY55" fmla="*/ 142875 h 3524250"/>
              <a:gd name="connsiteX56" fmla="*/ 6400800 w 9662996"/>
              <a:gd name="connsiteY56" fmla="*/ 133350 h 3524250"/>
              <a:gd name="connsiteX57" fmla="*/ 6467475 w 9662996"/>
              <a:gd name="connsiteY57" fmla="*/ 123825 h 3524250"/>
              <a:gd name="connsiteX58" fmla="*/ 6524625 w 9662996"/>
              <a:gd name="connsiteY58" fmla="*/ 114300 h 3524250"/>
              <a:gd name="connsiteX59" fmla="*/ 6572250 w 9662996"/>
              <a:gd name="connsiteY59" fmla="*/ 85725 h 3524250"/>
              <a:gd name="connsiteX60" fmla="*/ 6619875 w 9662996"/>
              <a:gd name="connsiteY60" fmla="*/ 76200 h 3524250"/>
              <a:gd name="connsiteX61" fmla="*/ 6858000 w 9662996"/>
              <a:gd name="connsiteY61" fmla="*/ 66675 h 3524250"/>
              <a:gd name="connsiteX62" fmla="*/ 6953250 w 9662996"/>
              <a:gd name="connsiteY62" fmla="*/ 38100 h 3524250"/>
              <a:gd name="connsiteX63" fmla="*/ 6981825 w 9662996"/>
              <a:gd name="connsiteY63" fmla="*/ 28575 h 3524250"/>
              <a:gd name="connsiteX64" fmla="*/ 7019925 w 9662996"/>
              <a:gd name="connsiteY64" fmla="*/ 19050 h 3524250"/>
              <a:gd name="connsiteX65" fmla="*/ 7048500 w 9662996"/>
              <a:gd name="connsiteY65" fmla="*/ 9525 h 3524250"/>
              <a:gd name="connsiteX66" fmla="*/ 7124700 w 9662996"/>
              <a:gd name="connsiteY66" fmla="*/ 0 h 3524250"/>
              <a:gd name="connsiteX67" fmla="*/ 9648825 w 9662996"/>
              <a:gd name="connsiteY67" fmla="*/ 0 h 3524250"/>
              <a:gd name="connsiteX68" fmla="*/ 9639301 w 9662996"/>
              <a:gd name="connsiteY68" fmla="*/ 3524250 h 3524250"/>
              <a:gd name="connsiteX69" fmla="*/ 0 w 9662996"/>
              <a:gd name="connsiteY69" fmla="*/ 3514725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662996" h="3524250">
                <a:moveTo>
                  <a:pt x="9525" y="3524250"/>
                </a:moveTo>
                <a:lnTo>
                  <a:pt x="9525" y="3524250"/>
                </a:lnTo>
                <a:lnTo>
                  <a:pt x="238125" y="3162300"/>
                </a:lnTo>
                <a:cubicBezTo>
                  <a:pt x="280987" y="3094038"/>
                  <a:pt x="255334" y="3129288"/>
                  <a:pt x="266700" y="3114675"/>
                </a:cubicBezTo>
                <a:cubicBezTo>
                  <a:pt x="277727" y="3100498"/>
                  <a:pt x="294837" y="3091519"/>
                  <a:pt x="304800" y="3076575"/>
                </a:cubicBezTo>
                <a:cubicBezTo>
                  <a:pt x="479700" y="2814226"/>
                  <a:pt x="225111" y="3157572"/>
                  <a:pt x="381000" y="2943225"/>
                </a:cubicBezTo>
                <a:cubicBezTo>
                  <a:pt x="392957" y="2926783"/>
                  <a:pt x="405713" y="2910900"/>
                  <a:pt x="419100" y="2895600"/>
                </a:cubicBezTo>
                <a:cubicBezTo>
                  <a:pt x="427970" y="2885463"/>
                  <a:pt x="439950" y="2878060"/>
                  <a:pt x="447675" y="2867025"/>
                </a:cubicBezTo>
                <a:cubicBezTo>
                  <a:pt x="462354" y="2846055"/>
                  <a:pt x="469784" y="2820338"/>
                  <a:pt x="485775" y="2800350"/>
                </a:cubicBezTo>
                <a:cubicBezTo>
                  <a:pt x="508215" y="2772300"/>
                  <a:pt x="539922" y="2752504"/>
                  <a:pt x="561975" y="2724150"/>
                </a:cubicBezTo>
                <a:cubicBezTo>
                  <a:pt x="584200" y="2695575"/>
                  <a:pt x="603052" y="2664023"/>
                  <a:pt x="628650" y="2638425"/>
                </a:cubicBezTo>
                <a:cubicBezTo>
                  <a:pt x="669925" y="2597150"/>
                  <a:pt x="715106" y="2559442"/>
                  <a:pt x="752475" y="2514600"/>
                </a:cubicBezTo>
                <a:cubicBezTo>
                  <a:pt x="768350" y="2495550"/>
                  <a:pt x="781820" y="2474206"/>
                  <a:pt x="800100" y="2457450"/>
                </a:cubicBezTo>
                <a:cubicBezTo>
                  <a:pt x="820233" y="2438994"/>
                  <a:pt x="846421" y="2428037"/>
                  <a:pt x="866775" y="2409825"/>
                </a:cubicBezTo>
                <a:cubicBezTo>
                  <a:pt x="917993" y="2363998"/>
                  <a:pt x="976784" y="2290436"/>
                  <a:pt x="1038225" y="2247900"/>
                </a:cubicBezTo>
                <a:cubicBezTo>
                  <a:pt x="1059271" y="2233330"/>
                  <a:pt x="1083304" y="2223543"/>
                  <a:pt x="1104900" y="2209800"/>
                </a:cubicBezTo>
                <a:cubicBezTo>
                  <a:pt x="1118293" y="2201277"/>
                  <a:pt x="1129918" y="2190219"/>
                  <a:pt x="1143000" y="2181225"/>
                </a:cubicBezTo>
                <a:cubicBezTo>
                  <a:pt x="1180733" y="2155283"/>
                  <a:pt x="1219200" y="2130425"/>
                  <a:pt x="1257300" y="2105025"/>
                </a:cubicBezTo>
                <a:cubicBezTo>
                  <a:pt x="1276350" y="2092325"/>
                  <a:pt x="1294436" y="2078044"/>
                  <a:pt x="1314450" y="2066925"/>
                </a:cubicBezTo>
                <a:cubicBezTo>
                  <a:pt x="1343025" y="2051050"/>
                  <a:pt x="1371194" y="2034421"/>
                  <a:pt x="1400175" y="2019300"/>
                </a:cubicBezTo>
                <a:cubicBezTo>
                  <a:pt x="1444235" y="1996312"/>
                  <a:pt x="1490164" y="1976907"/>
                  <a:pt x="1533525" y="1952625"/>
                </a:cubicBezTo>
                <a:cubicBezTo>
                  <a:pt x="1569644" y="1932398"/>
                  <a:pt x="1602474" y="1906691"/>
                  <a:pt x="1638300" y="1885950"/>
                </a:cubicBezTo>
                <a:cubicBezTo>
                  <a:pt x="1662876" y="1871722"/>
                  <a:pt x="1690315" y="1862733"/>
                  <a:pt x="1714500" y="1847850"/>
                </a:cubicBezTo>
                <a:cubicBezTo>
                  <a:pt x="1731814" y="1837195"/>
                  <a:pt x="1745470" y="1821408"/>
                  <a:pt x="1762125" y="1809750"/>
                </a:cubicBezTo>
                <a:cubicBezTo>
                  <a:pt x="1777292" y="1799133"/>
                  <a:pt x="1794821" y="1792123"/>
                  <a:pt x="1809750" y="1781175"/>
                </a:cubicBezTo>
                <a:cubicBezTo>
                  <a:pt x="1842538" y="1757130"/>
                  <a:pt x="1870428" y="1726376"/>
                  <a:pt x="1905000" y="1704975"/>
                </a:cubicBezTo>
                <a:cubicBezTo>
                  <a:pt x="2004116" y="1643618"/>
                  <a:pt x="2116544" y="1603467"/>
                  <a:pt x="2209800" y="1533525"/>
                </a:cubicBezTo>
                <a:cubicBezTo>
                  <a:pt x="2260600" y="1495425"/>
                  <a:pt x="2307151" y="1450878"/>
                  <a:pt x="2362200" y="1419225"/>
                </a:cubicBezTo>
                <a:cubicBezTo>
                  <a:pt x="2697021" y="1226703"/>
                  <a:pt x="2474105" y="1386022"/>
                  <a:pt x="2771775" y="1257300"/>
                </a:cubicBezTo>
                <a:cubicBezTo>
                  <a:pt x="2831782" y="1231351"/>
                  <a:pt x="2884750" y="1191288"/>
                  <a:pt x="2943225" y="1162050"/>
                </a:cubicBezTo>
                <a:cubicBezTo>
                  <a:pt x="2987675" y="1139825"/>
                  <a:pt x="3033648" y="1120416"/>
                  <a:pt x="3076575" y="1095375"/>
                </a:cubicBezTo>
                <a:cubicBezTo>
                  <a:pt x="3114675" y="1073150"/>
                  <a:pt x="3151110" y="1047787"/>
                  <a:pt x="3190875" y="1028700"/>
                </a:cubicBezTo>
                <a:cubicBezTo>
                  <a:pt x="3230743" y="1009563"/>
                  <a:pt x="3273770" y="997819"/>
                  <a:pt x="3314700" y="981075"/>
                </a:cubicBezTo>
                <a:cubicBezTo>
                  <a:pt x="3521234" y="896584"/>
                  <a:pt x="3262736" y="991496"/>
                  <a:pt x="3514725" y="904875"/>
                </a:cubicBezTo>
                <a:cubicBezTo>
                  <a:pt x="3578348" y="883005"/>
                  <a:pt x="3639777" y="853783"/>
                  <a:pt x="3705225" y="838200"/>
                </a:cubicBezTo>
                <a:cubicBezTo>
                  <a:pt x="3771900" y="822325"/>
                  <a:pt x="3841983" y="816936"/>
                  <a:pt x="3905250" y="790575"/>
                </a:cubicBezTo>
                <a:cubicBezTo>
                  <a:pt x="3973853" y="761991"/>
                  <a:pt x="4017403" y="738648"/>
                  <a:pt x="4086225" y="723900"/>
                </a:cubicBezTo>
                <a:cubicBezTo>
                  <a:pt x="4108177" y="719196"/>
                  <a:pt x="4130675" y="717550"/>
                  <a:pt x="4152900" y="714375"/>
                </a:cubicBezTo>
                <a:cubicBezTo>
                  <a:pt x="4194175" y="701675"/>
                  <a:pt x="4234646" y="685985"/>
                  <a:pt x="4276725" y="676275"/>
                </a:cubicBezTo>
                <a:cubicBezTo>
                  <a:pt x="4291390" y="672891"/>
                  <a:pt x="4398311" y="661819"/>
                  <a:pt x="4438650" y="647700"/>
                </a:cubicBezTo>
                <a:cubicBezTo>
                  <a:pt x="4627584" y="581573"/>
                  <a:pt x="4553961" y="592253"/>
                  <a:pt x="4752975" y="552450"/>
                </a:cubicBezTo>
                <a:cubicBezTo>
                  <a:pt x="4825657" y="537914"/>
                  <a:pt x="4899124" y="527609"/>
                  <a:pt x="4972050" y="514350"/>
                </a:cubicBezTo>
                <a:cubicBezTo>
                  <a:pt x="5003907" y="508558"/>
                  <a:pt x="5035888" y="503153"/>
                  <a:pt x="5067300" y="495300"/>
                </a:cubicBezTo>
                <a:cubicBezTo>
                  <a:pt x="5088554" y="489987"/>
                  <a:pt x="5188907" y="453155"/>
                  <a:pt x="5200650" y="447675"/>
                </a:cubicBezTo>
                <a:cubicBezTo>
                  <a:pt x="5223846" y="436850"/>
                  <a:pt x="5244022" y="420167"/>
                  <a:pt x="5267325" y="409575"/>
                </a:cubicBezTo>
                <a:cubicBezTo>
                  <a:pt x="5513289" y="297773"/>
                  <a:pt x="5311680" y="395003"/>
                  <a:pt x="5514975" y="323850"/>
                </a:cubicBezTo>
                <a:cubicBezTo>
                  <a:pt x="5544490" y="313520"/>
                  <a:pt x="5570853" y="295077"/>
                  <a:pt x="5600700" y="285750"/>
                </a:cubicBezTo>
                <a:cubicBezTo>
                  <a:pt x="5622129" y="279054"/>
                  <a:pt x="5645230" y="279916"/>
                  <a:pt x="5667375" y="276225"/>
                </a:cubicBezTo>
                <a:cubicBezTo>
                  <a:pt x="5683344" y="273563"/>
                  <a:pt x="5699196" y="270212"/>
                  <a:pt x="5715000" y="266700"/>
                </a:cubicBezTo>
                <a:cubicBezTo>
                  <a:pt x="5727779" y="263860"/>
                  <a:pt x="5740470" y="260619"/>
                  <a:pt x="5753100" y="257175"/>
                </a:cubicBezTo>
                <a:cubicBezTo>
                  <a:pt x="5775400" y="251093"/>
                  <a:pt x="5796921" y="241588"/>
                  <a:pt x="5819775" y="238125"/>
                </a:cubicBezTo>
                <a:cubicBezTo>
                  <a:pt x="5901935" y="225677"/>
                  <a:pt x="5985458" y="223211"/>
                  <a:pt x="6067425" y="209550"/>
                </a:cubicBezTo>
                <a:lnTo>
                  <a:pt x="6124575" y="200025"/>
                </a:lnTo>
                <a:cubicBezTo>
                  <a:pt x="6134100" y="193675"/>
                  <a:pt x="6142521" y="185227"/>
                  <a:pt x="6153150" y="180975"/>
                </a:cubicBezTo>
                <a:cubicBezTo>
                  <a:pt x="6191648" y="165576"/>
                  <a:pt x="6236083" y="158242"/>
                  <a:pt x="6276975" y="152400"/>
                </a:cubicBezTo>
                <a:cubicBezTo>
                  <a:pt x="6302315" y="148780"/>
                  <a:pt x="6327875" y="146767"/>
                  <a:pt x="6353175" y="142875"/>
                </a:cubicBezTo>
                <a:cubicBezTo>
                  <a:pt x="6369176" y="140413"/>
                  <a:pt x="6384831" y="136012"/>
                  <a:pt x="6400800" y="133350"/>
                </a:cubicBezTo>
                <a:cubicBezTo>
                  <a:pt x="6422945" y="129659"/>
                  <a:pt x="6445285" y="127239"/>
                  <a:pt x="6467475" y="123825"/>
                </a:cubicBezTo>
                <a:cubicBezTo>
                  <a:pt x="6486563" y="120888"/>
                  <a:pt x="6505575" y="117475"/>
                  <a:pt x="6524625" y="114300"/>
                </a:cubicBezTo>
                <a:cubicBezTo>
                  <a:pt x="6540500" y="104775"/>
                  <a:pt x="6555061" y="92601"/>
                  <a:pt x="6572250" y="85725"/>
                </a:cubicBezTo>
                <a:cubicBezTo>
                  <a:pt x="6587281" y="79712"/>
                  <a:pt x="6603721" y="77277"/>
                  <a:pt x="6619875" y="76200"/>
                </a:cubicBezTo>
                <a:cubicBezTo>
                  <a:pt x="6699138" y="70916"/>
                  <a:pt x="6778625" y="69850"/>
                  <a:pt x="6858000" y="66675"/>
                </a:cubicBezTo>
                <a:cubicBezTo>
                  <a:pt x="6943325" y="32545"/>
                  <a:pt x="6867396" y="59564"/>
                  <a:pt x="6953250" y="38100"/>
                </a:cubicBezTo>
                <a:cubicBezTo>
                  <a:pt x="6962990" y="35665"/>
                  <a:pt x="6972171" y="31333"/>
                  <a:pt x="6981825" y="28575"/>
                </a:cubicBezTo>
                <a:cubicBezTo>
                  <a:pt x="6994412" y="24979"/>
                  <a:pt x="7007338" y="22646"/>
                  <a:pt x="7019925" y="19050"/>
                </a:cubicBezTo>
                <a:cubicBezTo>
                  <a:pt x="7029579" y="16292"/>
                  <a:pt x="7038622" y="11321"/>
                  <a:pt x="7048500" y="9525"/>
                </a:cubicBezTo>
                <a:cubicBezTo>
                  <a:pt x="7073685" y="4946"/>
                  <a:pt x="7099300" y="3175"/>
                  <a:pt x="7124700" y="0"/>
                </a:cubicBezTo>
                <a:lnTo>
                  <a:pt x="9648825" y="0"/>
                </a:lnTo>
                <a:cubicBezTo>
                  <a:pt x="9677400" y="2749550"/>
                  <a:pt x="9656763" y="1681163"/>
                  <a:pt x="9639301" y="3524250"/>
                </a:cubicBezTo>
                <a:lnTo>
                  <a:pt x="0" y="3514725"/>
                </a:lnTo>
              </a:path>
            </a:pathLst>
          </a:custGeom>
          <a:solidFill>
            <a:schemeClr val="accent6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48E240-1FD0-15C5-E072-DC6C98AE2A82}"/>
              </a:ext>
            </a:extLst>
          </p:cNvPr>
          <p:cNvSpPr/>
          <p:nvPr/>
        </p:nvSpPr>
        <p:spPr>
          <a:xfrm>
            <a:off x="-9525" y="1619250"/>
            <a:ext cx="9458325" cy="4448175"/>
          </a:xfrm>
          <a:custGeom>
            <a:avLst/>
            <a:gdLst>
              <a:gd name="connsiteX0" fmla="*/ 2543175 w 8677639"/>
              <a:gd name="connsiteY0" fmla="*/ 4429125 h 4448175"/>
              <a:gd name="connsiteX1" fmla="*/ 2543175 w 8677639"/>
              <a:gd name="connsiteY1" fmla="*/ 4429125 h 4448175"/>
              <a:gd name="connsiteX2" fmla="*/ 2590800 w 8677639"/>
              <a:gd name="connsiteY2" fmla="*/ 4324350 h 4448175"/>
              <a:gd name="connsiteX3" fmla="*/ 2619375 w 8677639"/>
              <a:gd name="connsiteY3" fmla="*/ 4238625 h 4448175"/>
              <a:gd name="connsiteX4" fmla="*/ 2647950 w 8677639"/>
              <a:gd name="connsiteY4" fmla="*/ 4191000 h 4448175"/>
              <a:gd name="connsiteX5" fmla="*/ 2667000 w 8677639"/>
              <a:gd name="connsiteY5" fmla="*/ 4133850 h 4448175"/>
              <a:gd name="connsiteX6" fmla="*/ 2714625 w 8677639"/>
              <a:gd name="connsiteY6" fmla="*/ 4067175 h 4448175"/>
              <a:gd name="connsiteX7" fmla="*/ 2781300 w 8677639"/>
              <a:gd name="connsiteY7" fmla="*/ 3981450 h 4448175"/>
              <a:gd name="connsiteX8" fmla="*/ 2809875 w 8677639"/>
              <a:gd name="connsiteY8" fmla="*/ 3943350 h 4448175"/>
              <a:gd name="connsiteX9" fmla="*/ 2847975 w 8677639"/>
              <a:gd name="connsiteY9" fmla="*/ 3886200 h 4448175"/>
              <a:gd name="connsiteX10" fmla="*/ 2876550 w 8677639"/>
              <a:gd name="connsiteY10" fmla="*/ 3876675 h 4448175"/>
              <a:gd name="connsiteX11" fmla="*/ 2914650 w 8677639"/>
              <a:gd name="connsiteY11" fmla="*/ 3819525 h 4448175"/>
              <a:gd name="connsiteX12" fmla="*/ 3028950 w 8677639"/>
              <a:gd name="connsiteY12" fmla="*/ 3705225 h 4448175"/>
              <a:gd name="connsiteX13" fmla="*/ 3057525 w 8677639"/>
              <a:gd name="connsiteY13" fmla="*/ 3676650 h 4448175"/>
              <a:gd name="connsiteX14" fmla="*/ 3181350 w 8677639"/>
              <a:gd name="connsiteY14" fmla="*/ 3543300 h 4448175"/>
              <a:gd name="connsiteX15" fmla="*/ 3362325 w 8677639"/>
              <a:gd name="connsiteY15" fmla="*/ 3381375 h 4448175"/>
              <a:gd name="connsiteX16" fmla="*/ 3390900 w 8677639"/>
              <a:gd name="connsiteY16" fmla="*/ 3343275 h 4448175"/>
              <a:gd name="connsiteX17" fmla="*/ 3467100 w 8677639"/>
              <a:gd name="connsiteY17" fmla="*/ 3257550 h 4448175"/>
              <a:gd name="connsiteX18" fmla="*/ 3505200 w 8677639"/>
              <a:gd name="connsiteY18" fmla="*/ 3200400 h 4448175"/>
              <a:gd name="connsiteX19" fmla="*/ 3571875 w 8677639"/>
              <a:gd name="connsiteY19" fmla="*/ 3152775 h 4448175"/>
              <a:gd name="connsiteX20" fmla="*/ 3609975 w 8677639"/>
              <a:gd name="connsiteY20" fmla="*/ 3114675 h 4448175"/>
              <a:gd name="connsiteX21" fmla="*/ 3724275 w 8677639"/>
              <a:gd name="connsiteY21" fmla="*/ 3038475 h 4448175"/>
              <a:gd name="connsiteX22" fmla="*/ 3781425 w 8677639"/>
              <a:gd name="connsiteY22" fmla="*/ 3019425 h 4448175"/>
              <a:gd name="connsiteX23" fmla="*/ 3848100 w 8677639"/>
              <a:gd name="connsiteY23" fmla="*/ 2962275 h 4448175"/>
              <a:gd name="connsiteX24" fmla="*/ 3905250 w 8677639"/>
              <a:gd name="connsiteY24" fmla="*/ 2924175 h 4448175"/>
              <a:gd name="connsiteX25" fmla="*/ 4048125 w 8677639"/>
              <a:gd name="connsiteY25" fmla="*/ 2886075 h 4448175"/>
              <a:gd name="connsiteX26" fmla="*/ 4114800 w 8677639"/>
              <a:gd name="connsiteY26" fmla="*/ 2838450 h 4448175"/>
              <a:gd name="connsiteX27" fmla="*/ 4295775 w 8677639"/>
              <a:gd name="connsiteY27" fmla="*/ 2762250 h 4448175"/>
              <a:gd name="connsiteX28" fmla="*/ 4448175 w 8677639"/>
              <a:gd name="connsiteY28" fmla="*/ 2667000 h 4448175"/>
              <a:gd name="connsiteX29" fmla="*/ 4505325 w 8677639"/>
              <a:gd name="connsiteY29" fmla="*/ 2628900 h 4448175"/>
              <a:gd name="connsiteX30" fmla="*/ 4562475 w 8677639"/>
              <a:gd name="connsiteY30" fmla="*/ 2600325 h 4448175"/>
              <a:gd name="connsiteX31" fmla="*/ 4619625 w 8677639"/>
              <a:gd name="connsiteY31" fmla="*/ 2552700 h 4448175"/>
              <a:gd name="connsiteX32" fmla="*/ 5038725 w 8677639"/>
              <a:gd name="connsiteY32" fmla="*/ 2371725 h 4448175"/>
              <a:gd name="connsiteX33" fmla="*/ 5162550 w 8677639"/>
              <a:gd name="connsiteY33" fmla="*/ 2314575 h 4448175"/>
              <a:gd name="connsiteX34" fmla="*/ 5267325 w 8677639"/>
              <a:gd name="connsiteY34" fmla="*/ 2266950 h 4448175"/>
              <a:gd name="connsiteX35" fmla="*/ 5419725 w 8677639"/>
              <a:gd name="connsiteY35" fmla="*/ 2200275 h 4448175"/>
              <a:gd name="connsiteX36" fmla="*/ 5486400 w 8677639"/>
              <a:gd name="connsiteY36" fmla="*/ 2162175 h 4448175"/>
              <a:gd name="connsiteX37" fmla="*/ 5534025 w 8677639"/>
              <a:gd name="connsiteY37" fmla="*/ 2124075 h 4448175"/>
              <a:gd name="connsiteX38" fmla="*/ 5791200 w 8677639"/>
              <a:gd name="connsiteY38" fmla="*/ 1981200 h 4448175"/>
              <a:gd name="connsiteX39" fmla="*/ 6162675 w 8677639"/>
              <a:gd name="connsiteY39" fmla="*/ 1838325 h 4448175"/>
              <a:gd name="connsiteX40" fmla="*/ 6296025 w 8677639"/>
              <a:gd name="connsiteY40" fmla="*/ 1781175 h 4448175"/>
              <a:gd name="connsiteX41" fmla="*/ 6324600 w 8677639"/>
              <a:gd name="connsiteY41" fmla="*/ 1771650 h 4448175"/>
              <a:gd name="connsiteX42" fmla="*/ 6819900 w 8677639"/>
              <a:gd name="connsiteY42" fmla="*/ 1571625 h 4448175"/>
              <a:gd name="connsiteX43" fmla="*/ 7067550 w 8677639"/>
              <a:gd name="connsiteY43" fmla="*/ 1533525 h 4448175"/>
              <a:gd name="connsiteX44" fmla="*/ 7181850 w 8677639"/>
              <a:gd name="connsiteY44" fmla="*/ 1495425 h 4448175"/>
              <a:gd name="connsiteX45" fmla="*/ 7239000 w 8677639"/>
              <a:gd name="connsiteY45" fmla="*/ 1466850 h 4448175"/>
              <a:gd name="connsiteX46" fmla="*/ 7477125 w 8677639"/>
              <a:gd name="connsiteY46" fmla="*/ 1390650 h 4448175"/>
              <a:gd name="connsiteX47" fmla="*/ 8362950 w 8677639"/>
              <a:gd name="connsiteY47" fmla="*/ 1152525 h 4448175"/>
              <a:gd name="connsiteX48" fmla="*/ 8410575 w 8677639"/>
              <a:gd name="connsiteY48" fmla="*/ 1123950 h 4448175"/>
              <a:gd name="connsiteX49" fmla="*/ 8448675 w 8677639"/>
              <a:gd name="connsiteY49" fmla="*/ 1104900 h 4448175"/>
              <a:gd name="connsiteX50" fmla="*/ 8486775 w 8677639"/>
              <a:gd name="connsiteY50" fmla="*/ 1057275 h 4448175"/>
              <a:gd name="connsiteX51" fmla="*/ 8562975 w 8677639"/>
              <a:gd name="connsiteY51" fmla="*/ 981075 h 4448175"/>
              <a:gd name="connsiteX52" fmla="*/ 8601075 w 8677639"/>
              <a:gd name="connsiteY52" fmla="*/ 923925 h 4448175"/>
              <a:gd name="connsiteX53" fmla="*/ 8639175 w 8677639"/>
              <a:gd name="connsiteY53" fmla="*/ 866775 h 4448175"/>
              <a:gd name="connsiteX54" fmla="*/ 8648700 w 8677639"/>
              <a:gd name="connsiteY54" fmla="*/ 828675 h 4448175"/>
              <a:gd name="connsiteX55" fmla="*/ 8677275 w 8677639"/>
              <a:gd name="connsiteY55" fmla="*/ 771525 h 4448175"/>
              <a:gd name="connsiteX56" fmla="*/ 8658225 w 8677639"/>
              <a:gd name="connsiteY56" fmla="*/ 409575 h 4448175"/>
              <a:gd name="connsiteX57" fmla="*/ 8648700 w 8677639"/>
              <a:gd name="connsiteY57" fmla="*/ 361950 h 4448175"/>
              <a:gd name="connsiteX58" fmla="*/ 8629650 w 8677639"/>
              <a:gd name="connsiteY58" fmla="*/ 323850 h 4448175"/>
              <a:gd name="connsiteX59" fmla="*/ 8610600 w 8677639"/>
              <a:gd name="connsiteY59" fmla="*/ 276225 h 4448175"/>
              <a:gd name="connsiteX60" fmla="*/ 8582025 w 8677639"/>
              <a:gd name="connsiteY60" fmla="*/ 228600 h 4448175"/>
              <a:gd name="connsiteX61" fmla="*/ 8562975 w 8677639"/>
              <a:gd name="connsiteY61" fmla="*/ 161925 h 4448175"/>
              <a:gd name="connsiteX62" fmla="*/ 8543925 w 8677639"/>
              <a:gd name="connsiteY62" fmla="*/ 123825 h 4448175"/>
              <a:gd name="connsiteX63" fmla="*/ 8515350 w 8677639"/>
              <a:gd name="connsiteY63" fmla="*/ 57150 h 4448175"/>
              <a:gd name="connsiteX64" fmla="*/ 8505825 w 8677639"/>
              <a:gd name="connsiteY64" fmla="*/ 0 h 4448175"/>
              <a:gd name="connsiteX65" fmla="*/ 9525 w 8677639"/>
              <a:gd name="connsiteY65" fmla="*/ 0 h 4448175"/>
              <a:gd name="connsiteX66" fmla="*/ 0 w 8677639"/>
              <a:gd name="connsiteY66" fmla="*/ 4448175 h 4448175"/>
              <a:gd name="connsiteX67" fmla="*/ 0 w 8677639"/>
              <a:gd name="connsiteY67" fmla="*/ 4448175 h 444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677639" h="4448175">
                <a:moveTo>
                  <a:pt x="2543175" y="4429125"/>
                </a:moveTo>
                <a:lnTo>
                  <a:pt x="2543175" y="4429125"/>
                </a:lnTo>
                <a:cubicBezTo>
                  <a:pt x="2559050" y="4394200"/>
                  <a:pt x="2576552" y="4359970"/>
                  <a:pt x="2590800" y="4324350"/>
                </a:cubicBezTo>
                <a:cubicBezTo>
                  <a:pt x="2601987" y="4296384"/>
                  <a:pt x="2607510" y="4266310"/>
                  <a:pt x="2619375" y="4238625"/>
                </a:cubicBezTo>
                <a:cubicBezTo>
                  <a:pt x="2626668" y="4221609"/>
                  <a:pt x="2640289" y="4207854"/>
                  <a:pt x="2647950" y="4191000"/>
                </a:cubicBezTo>
                <a:cubicBezTo>
                  <a:pt x="2656259" y="4172719"/>
                  <a:pt x="2658845" y="4152200"/>
                  <a:pt x="2667000" y="4133850"/>
                </a:cubicBezTo>
                <a:cubicBezTo>
                  <a:pt x="2672386" y="4121732"/>
                  <a:pt x="2710342" y="4073293"/>
                  <a:pt x="2714625" y="4067175"/>
                </a:cubicBezTo>
                <a:cubicBezTo>
                  <a:pt x="2821043" y="3915149"/>
                  <a:pt x="2700737" y="4075440"/>
                  <a:pt x="2781300" y="3981450"/>
                </a:cubicBezTo>
                <a:cubicBezTo>
                  <a:pt x="2791631" y="3969397"/>
                  <a:pt x="2800771" y="3956355"/>
                  <a:pt x="2809875" y="3943350"/>
                </a:cubicBezTo>
                <a:cubicBezTo>
                  <a:pt x="2823005" y="3924593"/>
                  <a:pt x="2831786" y="3902389"/>
                  <a:pt x="2847975" y="3886200"/>
                </a:cubicBezTo>
                <a:cubicBezTo>
                  <a:pt x="2855075" y="3879100"/>
                  <a:pt x="2867025" y="3879850"/>
                  <a:pt x="2876550" y="3876675"/>
                </a:cubicBezTo>
                <a:cubicBezTo>
                  <a:pt x="2889250" y="3857625"/>
                  <a:pt x="2898461" y="3835714"/>
                  <a:pt x="2914650" y="3819525"/>
                </a:cubicBezTo>
                <a:lnTo>
                  <a:pt x="3028950" y="3705225"/>
                </a:lnTo>
                <a:cubicBezTo>
                  <a:pt x="3038475" y="3695700"/>
                  <a:pt x="3049443" y="3687426"/>
                  <a:pt x="3057525" y="3676650"/>
                </a:cubicBezTo>
                <a:cubicBezTo>
                  <a:pt x="3099754" y="3620344"/>
                  <a:pt x="3112454" y="3599669"/>
                  <a:pt x="3181350" y="3543300"/>
                </a:cubicBezTo>
                <a:cubicBezTo>
                  <a:pt x="3226050" y="3506728"/>
                  <a:pt x="3324169" y="3432250"/>
                  <a:pt x="3362325" y="3381375"/>
                </a:cubicBezTo>
                <a:cubicBezTo>
                  <a:pt x="3371850" y="3368675"/>
                  <a:pt x="3380446" y="3355222"/>
                  <a:pt x="3390900" y="3343275"/>
                </a:cubicBezTo>
                <a:cubicBezTo>
                  <a:pt x="3452206" y="3273211"/>
                  <a:pt x="3407784" y="3339109"/>
                  <a:pt x="3467100" y="3257550"/>
                </a:cubicBezTo>
                <a:cubicBezTo>
                  <a:pt x="3480566" y="3239034"/>
                  <a:pt x="3489989" y="3217512"/>
                  <a:pt x="3505200" y="3200400"/>
                </a:cubicBezTo>
                <a:cubicBezTo>
                  <a:pt x="3527501" y="3175311"/>
                  <a:pt x="3548088" y="3173164"/>
                  <a:pt x="3571875" y="3152775"/>
                </a:cubicBezTo>
                <a:cubicBezTo>
                  <a:pt x="3585512" y="3141086"/>
                  <a:pt x="3596458" y="3126502"/>
                  <a:pt x="3609975" y="3114675"/>
                </a:cubicBezTo>
                <a:cubicBezTo>
                  <a:pt x="3635510" y="3092332"/>
                  <a:pt x="3703533" y="3048846"/>
                  <a:pt x="3724275" y="3038475"/>
                </a:cubicBezTo>
                <a:cubicBezTo>
                  <a:pt x="3742236" y="3029495"/>
                  <a:pt x="3762375" y="3025775"/>
                  <a:pt x="3781425" y="3019425"/>
                </a:cubicBezTo>
                <a:cubicBezTo>
                  <a:pt x="3814313" y="2986537"/>
                  <a:pt x="3807370" y="2990786"/>
                  <a:pt x="3848100" y="2962275"/>
                </a:cubicBezTo>
                <a:cubicBezTo>
                  <a:pt x="3866857" y="2949145"/>
                  <a:pt x="3883855" y="2932326"/>
                  <a:pt x="3905250" y="2924175"/>
                </a:cubicBezTo>
                <a:cubicBezTo>
                  <a:pt x="3951310" y="2906628"/>
                  <a:pt x="4000500" y="2898775"/>
                  <a:pt x="4048125" y="2886075"/>
                </a:cubicBezTo>
                <a:cubicBezTo>
                  <a:pt x="4070350" y="2870200"/>
                  <a:pt x="4090371" y="2850664"/>
                  <a:pt x="4114800" y="2838450"/>
                </a:cubicBezTo>
                <a:cubicBezTo>
                  <a:pt x="4173344" y="2809178"/>
                  <a:pt x="4240270" y="2796941"/>
                  <a:pt x="4295775" y="2762250"/>
                </a:cubicBezTo>
                <a:lnTo>
                  <a:pt x="4448175" y="2667000"/>
                </a:lnTo>
                <a:cubicBezTo>
                  <a:pt x="4467491" y="2654708"/>
                  <a:pt x="4484847" y="2639139"/>
                  <a:pt x="4505325" y="2628900"/>
                </a:cubicBezTo>
                <a:cubicBezTo>
                  <a:pt x="4524375" y="2619375"/>
                  <a:pt x="4544754" y="2612139"/>
                  <a:pt x="4562475" y="2600325"/>
                </a:cubicBezTo>
                <a:cubicBezTo>
                  <a:pt x="4583108" y="2586570"/>
                  <a:pt x="4597269" y="2563431"/>
                  <a:pt x="4619625" y="2552700"/>
                </a:cubicBezTo>
                <a:cubicBezTo>
                  <a:pt x="4756808" y="2486852"/>
                  <a:pt x="4899371" y="2432845"/>
                  <a:pt x="5038725" y="2371725"/>
                </a:cubicBezTo>
                <a:cubicBezTo>
                  <a:pt x="5080356" y="2353466"/>
                  <a:pt x="5121225" y="2333516"/>
                  <a:pt x="5162550" y="2314575"/>
                </a:cubicBezTo>
                <a:lnTo>
                  <a:pt x="5267325" y="2266950"/>
                </a:lnTo>
                <a:cubicBezTo>
                  <a:pt x="5291295" y="2256297"/>
                  <a:pt x="5404301" y="2209089"/>
                  <a:pt x="5419725" y="2200275"/>
                </a:cubicBezTo>
                <a:cubicBezTo>
                  <a:pt x="5441950" y="2187575"/>
                  <a:pt x="5465101" y="2176374"/>
                  <a:pt x="5486400" y="2162175"/>
                </a:cubicBezTo>
                <a:cubicBezTo>
                  <a:pt x="5503316" y="2150898"/>
                  <a:pt x="5516544" y="2134454"/>
                  <a:pt x="5534025" y="2124075"/>
                </a:cubicBezTo>
                <a:cubicBezTo>
                  <a:pt x="5618347" y="2074009"/>
                  <a:pt x="5701924" y="2021780"/>
                  <a:pt x="5791200" y="1981200"/>
                </a:cubicBezTo>
                <a:cubicBezTo>
                  <a:pt x="5911976" y="1926302"/>
                  <a:pt x="6039336" y="1887195"/>
                  <a:pt x="6162675" y="1838325"/>
                </a:cubicBezTo>
                <a:cubicBezTo>
                  <a:pt x="6207635" y="1820511"/>
                  <a:pt x="6251307" y="1799588"/>
                  <a:pt x="6296025" y="1781175"/>
                </a:cubicBezTo>
                <a:cubicBezTo>
                  <a:pt x="6305309" y="1777352"/>
                  <a:pt x="6315548" y="1775995"/>
                  <a:pt x="6324600" y="1771650"/>
                </a:cubicBezTo>
                <a:cubicBezTo>
                  <a:pt x="6548575" y="1664142"/>
                  <a:pt x="6556972" y="1637357"/>
                  <a:pt x="6819900" y="1571625"/>
                </a:cubicBezTo>
                <a:cubicBezTo>
                  <a:pt x="6900927" y="1551368"/>
                  <a:pt x="6985000" y="1546225"/>
                  <a:pt x="7067550" y="1533525"/>
                </a:cubicBezTo>
                <a:cubicBezTo>
                  <a:pt x="7105650" y="1520825"/>
                  <a:pt x="7144420" y="1509981"/>
                  <a:pt x="7181850" y="1495425"/>
                </a:cubicBezTo>
                <a:cubicBezTo>
                  <a:pt x="7201700" y="1487705"/>
                  <a:pt x="7218928" y="1473972"/>
                  <a:pt x="7239000" y="1466850"/>
                </a:cubicBezTo>
                <a:cubicBezTo>
                  <a:pt x="7317542" y="1438980"/>
                  <a:pt x="7396763" y="1412728"/>
                  <a:pt x="7477125" y="1390650"/>
                </a:cubicBezTo>
                <a:cubicBezTo>
                  <a:pt x="8760986" y="1037941"/>
                  <a:pt x="7663353" y="1359813"/>
                  <a:pt x="8362950" y="1152525"/>
                </a:cubicBezTo>
                <a:cubicBezTo>
                  <a:pt x="8378825" y="1143000"/>
                  <a:pt x="8394391" y="1132941"/>
                  <a:pt x="8410575" y="1123950"/>
                </a:cubicBezTo>
                <a:cubicBezTo>
                  <a:pt x="8422987" y="1117054"/>
                  <a:pt x="8437989" y="1114250"/>
                  <a:pt x="8448675" y="1104900"/>
                </a:cubicBezTo>
                <a:cubicBezTo>
                  <a:pt x="8463975" y="1091513"/>
                  <a:pt x="8472986" y="1072213"/>
                  <a:pt x="8486775" y="1057275"/>
                </a:cubicBezTo>
                <a:cubicBezTo>
                  <a:pt x="8511140" y="1030880"/>
                  <a:pt x="8562975" y="981075"/>
                  <a:pt x="8562975" y="981075"/>
                </a:cubicBezTo>
                <a:cubicBezTo>
                  <a:pt x="8582799" y="901781"/>
                  <a:pt x="8555030" y="976548"/>
                  <a:pt x="8601075" y="923925"/>
                </a:cubicBezTo>
                <a:cubicBezTo>
                  <a:pt x="8616152" y="906695"/>
                  <a:pt x="8639175" y="866775"/>
                  <a:pt x="8639175" y="866775"/>
                </a:cubicBezTo>
                <a:cubicBezTo>
                  <a:pt x="8642350" y="854075"/>
                  <a:pt x="8643838" y="840830"/>
                  <a:pt x="8648700" y="828675"/>
                </a:cubicBezTo>
                <a:cubicBezTo>
                  <a:pt x="8656610" y="808900"/>
                  <a:pt x="8676791" y="792818"/>
                  <a:pt x="8677275" y="771525"/>
                </a:cubicBezTo>
                <a:cubicBezTo>
                  <a:pt x="8680020" y="650739"/>
                  <a:pt x="8666634" y="530099"/>
                  <a:pt x="8658225" y="409575"/>
                </a:cubicBezTo>
                <a:cubicBezTo>
                  <a:pt x="8657098" y="393425"/>
                  <a:pt x="8653820" y="377309"/>
                  <a:pt x="8648700" y="361950"/>
                </a:cubicBezTo>
                <a:cubicBezTo>
                  <a:pt x="8644210" y="348480"/>
                  <a:pt x="8635417" y="336825"/>
                  <a:pt x="8629650" y="323850"/>
                </a:cubicBezTo>
                <a:cubicBezTo>
                  <a:pt x="8622706" y="308226"/>
                  <a:pt x="8618246" y="291518"/>
                  <a:pt x="8610600" y="276225"/>
                </a:cubicBezTo>
                <a:cubicBezTo>
                  <a:pt x="8602321" y="259666"/>
                  <a:pt x="8590304" y="245159"/>
                  <a:pt x="8582025" y="228600"/>
                </a:cubicBezTo>
                <a:cubicBezTo>
                  <a:pt x="8570511" y="205573"/>
                  <a:pt x="8572130" y="186340"/>
                  <a:pt x="8562975" y="161925"/>
                </a:cubicBezTo>
                <a:cubicBezTo>
                  <a:pt x="8557989" y="148630"/>
                  <a:pt x="8548911" y="137120"/>
                  <a:pt x="8543925" y="123825"/>
                </a:cubicBezTo>
                <a:cubicBezTo>
                  <a:pt x="8517565" y="53531"/>
                  <a:pt x="8553956" y="115058"/>
                  <a:pt x="8515350" y="57150"/>
                </a:cubicBezTo>
                <a:cubicBezTo>
                  <a:pt x="8505202" y="6412"/>
                  <a:pt x="8505825" y="25714"/>
                  <a:pt x="8505825" y="0"/>
                </a:cubicBezTo>
                <a:lnTo>
                  <a:pt x="9525" y="0"/>
                </a:lnTo>
                <a:lnTo>
                  <a:pt x="0" y="4448175"/>
                </a:lnTo>
                <a:lnTo>
                  <a:pt x="0" y="4448175"/>
                </a:lnTo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CFAA8-F6A8-4CDB-D826-5DA8889C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to AASHTO Pavement ME Design (PMED)</a:t>
            </a: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7AE0902B-0405-8EF6-0232-C8AFCAC3DDF2}"/>
              </a:ext>
            </a:extLst>
          </p:cNvPr>
          <p:cNvSpPr/>
          <p:nvPr/>
        </p:nvSpPr>
        <p:spPr>
          <a:xfrm>
            <a:off x="2590800" y="1428752"/>
            <a:ext cx="7772400" cy="4819648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4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759320-E1FA-30CF-0FFE-330C713817BC}"/>
              </a:ext>
            </a:extLst>
          </p:cNvPr>
          <p:cNvGrpSpPr/>
          <p:nvPr/>
        </p:nvGrpSpPr>
        <p:grpSpPr>
          <a:xfrm>
            <a:off x="280737" y="4416221"/>
            <a:ext cx="3773880" cy="1418593"/>
            <a:chOff x="-569855" y="3251466"/>
            <a:chExt cx="3773880" cy="141859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4C9441-1825-929C-3D56-18598FA5AE8A}"/>
                </a:ext>
              </a:extLst>
            </p:cNvPr>
            <p:cNvSpPr/>
            <p:nvPr/>
          </p:nvSpPr>
          <p:spPr>
            <a:xfrm>
              <a:off x="574517" y="3251466"/>
              <a:ext cx="2629508" cy="106659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CE78A2-526C-4000-139E-82BC09FCCF37}"/>
                </a:ext>
              </a:extLst>
            </p:cNvPr>
            <p:cNvSpPr txBox="1"/>
            <p:nvPr/>
          </p:nvSpPr>
          <p:spPr>
            <a:xfrm>
              <a:off x="-569855" y="3603460"/>
              <a:ext cx="2629508" cy="1066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388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AASHTO 1986 Guide includes a section on the</a:t>
              </a:r>
              <a:br>
                <a:rPr lang="en-US" sz="1800" kern="1200" dirty="0">
                  <a:solidFill>
                    <a:schemeClr val="bg1"/>
                  </a:solidFill>
                </a:rPr>
              </a:br>
              <a:r>
                <a:rPr lang="en-US" sz="1800" kern="1200" dirty="0">
                  <a:solidFill>
                    <a:schemeClr val="bg1"/>
                  </a:solidFill>
                </a:rPr>
                <a:t>state of knowledge on ME design concepts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718B3A-B0E6-8C32-9820-90E7E9EE59D3}"/>
              </a:ext>
            </a:extLst>
          </p:cNvPr>
          <p:cNvGrpSpPr/>
          <p:nvPr/>
        </p:nvGrpSpPr>
        <p:grpSpPr>
          <a:xfrm>
            <a:off x="1071070" y="2707295"/>
            <a:ext cx="3623200" cy="1775080"/>
            <a:chOff x="204275" y="1661924"/>
            <a:chExt cx="3623200" cy="17750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BDE0A65-40F3-4CD1-425E-56436D9BD92E}"/>
                </a:ext>
              </a:extLst>
            </p:cNvPr>
            <p:cNvSpPr/>
            <p:nvPr/>
          </p:nvSpPr>
          <p:spPr>
            <a:xfrm>
              <a:off x="864857" y="1661924"/>
              <a:ext cx="2962618" cy="10749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36DC0E-8FF5-E897-BCD4-6A0A98F25D27}"/>
                </a:ext>
              </a:extLst>
            </p:cNvPr>
            <p:cNvSpPr txBox="1"/>
            <p:nvPr/>
          </p:nvSpPr>
          <p:spPr>
            <a:xfrm>
              <a:off x="204275" y="2362009"/>
              <a:ext cx="2962618" cy="1074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780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AASHTO Joint Technical Committee on Pavements recommends development of ME design method (1996)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F4F34F-6CB2-FA27-84CC-BDCF7450ECA6}"/>
              </a:ext>
            </a:extLst>
          </p:cNvPr>
          <p:cNvGrpSpPr/>
          <p:nvPr/>
        </p:nvGrpSpPr>
        <p:grpSpPr>
          <a:xfrm>
            <a:off x="3142458" y="2026106"/>
            <a:ext cx="3997903" cy="1592039"/>
            <a:chOff x="3406887" y="285747"/>
            <a:chExt cx="3125538" cy="15920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43CEC0-CA6D-849E-4C46-DD2E05386E61}"/>
                </a:ext>
              </a:extLst>
            </p:cNvPr>
            <p:cNvSpPr/>
            <p:nvPr/>
          </p:nvSpPr>
          <p:spPr>
            <a:xfrm>
              <a:off x="3406887" y="285747"/>
              <a:ext cx="3093868" cy="13716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4A743D-D1B8-B486-673D-0B669E500A78}"/>
                </a:ext>
              </a:extLst>
            </p:cNvPr>
            <p:cNvSpPr txBox="1"/>
            <p:nvPr/>
          </p:nvSpPr>
          <p:spPr>
            <a:xfrm>
              <a:off x="3438557" y="506177"/>
              <a:ext cx="3093868" cy="1371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374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NCHRP 1-37A Development of the 2002 Guide for the Design of New and Rehabilitated Pavement Structures</a:t>
              </a:r>
              <a:br>
                <a:rPr lang="en-US" sz="1800" kern="1200" dirty="0">
                  <a:solidFill>
                    <a:schemeClr val="bg1"/>
                  </a:solidFill>
                </a:rPr>
              </a:br>
              <a:r>
                <a:rPr lang="en-US" sz="1800" kern="1200" dirty="0">
                  <a:solidFill>
                    <a:schemeClr val="bg1"/>
                  </a:solidFill>
                </a:rPr>
                <a:t>(1998-2004)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A83654-8A45-B6D6-5ACB-699F021724BF}"/>
              </a:ext>
            </a:extLst>
          </p:cNvPr>
          <p:cNvGrpSpPr/>
          <p:nvPr/>
        </p:nvGrpSpPr>
        <p:grpSpPr>
          <a:xfrm>
            <a:off x="5445957" y="3504012"/>
            <a:ext cx="2305664" cy="1564475"/>
            <a:chOff x="5698596" y="1962154"/>
            <a:chExt cx="2585094" cy="20361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6690CF-9EE3-BEF1-A19E-D2B258B9C5EA}"/>
                </a:ext>
              </a:extLst>
            </p:cNvPr>
            <p:cNvSpPr/>
            <p:nvPr/>
          </p:nvSpPr>
          <p:spPr>
            <a:xfrm>
              <a:off x="6483801" y="1962154"/>
              <a:ext cx="1799889" cy="20361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5B4700-4139-8892-D195-8F8A47627644}"/>
                </a:ext>
              </a:extLst>
            </p:cNvPr>
            <p:cNvSpPr txBox="1"/>
            <p:nvPr/>
          </p:nvSpPr>
          <p:spPr>
            <a:xfrm>
              <a:off x="5698596" y="2397576"/>
              <a:ext cx="1799889" cy="931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5566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MEPDG v1.1 (2004)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7EE1CD-37FE-E0A2-AB63-AF5164986C06}"/>
              </a:ext>
            </a:extLst>
          </p:cNvPr>
          <p:cNvGrpSpPr/>
          <p:nvPr/>
        </p:nvGrpSpPr>
        <p:grpSpPr>
          <a:xfrm>
            <a:off x="7126127" y="3396275"/>
            <a:ext cx="2915427" cy="1289584"/>
            <a:chOff x="6968465" y="1069945"/>
            <a:chExt cx="2915427" cy="34115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070750-B7E2-5779-EFFC-AE044C7A55EF}"/>
                </a:ext>
              </a:extLst>
            </p:cNvPr>
            <p:cNvSpPr/>
            <p:nvPr/>
          </p:nvSpPr>
          <p:spPr>
            <a:xfrm>
              <a:off x="7751768" y="1183119"/>
              <a:ext cx="2132124" cy="32983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B6C779-4F37-AFD3-C180-E54BB650691C}"/>
                </a:ext>
              </a:extLst>
            </p:cNvPr>
            <p:cNvSpPr txBox="1"/>
            <p:nvPr/>
          </p:nvSpPr>
          <p:spPr>
            <a:xfrm>
              <a:off x="6968465" y="1069945"/>
              <a:ext cx="2132124" cy="3298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157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AASHTOWare </a:t>
              </a:r>
              <a:r>
                <a:rPr lang="en-US" sz="1800" kern="1200" dirty="0" err="1">
                  <a:solidFill>
                    <a:schemeClr val="bg1"/>
                  </a:solidFill>
                </a:rPr>
                <a:t>DARWin</a:t>
              </a:r>
              <a:r>
                <a:rPr lang="en-US" sz="1800" kern="1200" dirty="0">
                  <a:solidFill>
                    <a:schemeClr val="bg1"/>
                  </a:solidFill>
                </a:rPr>
                <a:t>-ME</a:t>
              </a:r>
              <a:br>
                <a:rPr lang="en-US" sz="1800" kern="1200" dirty="0">
                  <a:solidFill>
                    <a:schemeClr val="bg1"/>
                  </a:solidFill>
                </a:rPr>
              </a:br>
              <a:r>
                <a:rPr lang="en-US" sz="1800" kern="1200" dirty="0">
                  <a:solidFill>
                    <a:schemeClr val="bg1"/>
                  </a:solidFill>
                </a:rPr>
                <a:t>(2011)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CC24EF-5B22-2B84-9E7B-7CCB9B208B39}"/>
              </a:ext>
            </a:extLst>
          </p:cNvPr>
          <p:cNvGrpSpPr/>
          <p:nvPr/>
        </p:nvGrpSpPr>
        <p:grpSpPr>
          <a:xfrm>
            <a:off x="9055649" y="2647641"/>
            <a:ext cx="2936321" cy="3298392"/>
            <a:chOff x="7318643" y="1183119"/>
            <a:chExt cx="2362565" cy="329839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3A0709-69B2-3BD7-3A5C-0A4634B26B09}"/>
                </a:ext>
              </a:extLst>
            </p:cNvPr>
            <p:cNvSpPr/>
            <p:nvPr/>
          </p:nvSpPr>
          <p:spPr>
            <a:xfrm>
              <a:off x="8247125" y="1183119"/>
              <a:ext cx="1434083" cy="32983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4D8921D-8FF7-F2D3-654E-B9F287AE15A0}"/>
                </a:ext>
              </a:extLst>
            </p:cNvPr>
            <p:cNvSpPr txBox="1"/>
            <p:nvPr/>
          </p:nvSpPr>
          <p:spPr>
            <a:xfrm>
              <a:off x="7318643" y="1265114"/>
              <a:ext cx="1434083" cy="1548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157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AASHTOWare PMED </a:t>
              </a:r>
              <a:br>
                <a:rPr lang="en-US" sz="1800" kern="1200" dirty="0">
                  <a:solidFill>
                    <a:schemeClr val="bg1"/>
                  </a:solidFill>
                </a:rPr>
              </a:br>
              <a:r>
                <a:rPr lang="en-US" sz="1800" kern="1200" dirty="0">
                  <a:solidFill>
                    <a:schemeClr val="bg1"/>
                  </a:solidFill>
                </a:rPr>
                <a:t>v2.2 – v3.0 </a:t>
              </a:r>
              <a:br>
                <a:rPr lang="en-US" sz="1800" kern="1200" dirty="0">
                  <a:solidFill>
                    <a:schemeClr val="bg1"/>
                  </a:solidFill>
                </a:rPr>
              </a:br>
              <a:r>
                <a:rPr lang="en-US" sz="1800" kern="1200" dirty="0">
                  <a:solidFill>
                    <a:schemeClr val="bg1"/>
                  </a:solidFill>
                </a:rPr>
                <a:t>(2015-2022)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1F602D87-1574-A197-A447-33C7625C2F9C}"/>
              </a:ext>
            </a:extLst>
          </p:cNvPr>
          <p:cNvSpPr/>
          <p:nvPr/>
        </p:nvSpPr>
        <p:spPr>
          <a:xfrm>
            <a:off x="3136269" y="5238750"/>
            <a:ext cx="164919" cy="16491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B27DF42-056B-ECDE-B3FF-32B15C7585EE}"/>
              </a:ext>
            </a:extLst>
          </p:cNvPr>
          <p:cNvSpPr/>
          <p:nvPr/>
        </p:nvSpPr>
        <p:spPr>
          <a:xfrm>
            <a:off x="3800252" y="4517449"/>
            <a:ext cx="258135" cy="25813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136114"/>
              <a:satOff val="-13295"/>
              <a:lumOff val="9815"/>
              <a:alphaOff val="0"/>
            </a:schemeClr>
          </a:fillRef>
          <a:effectRef idx="0">
            <a:schemeClr val="accent5">
              <a:shade val="80000"/>
              <a:hueOff val="136114"/>
              <a:satOff val="-13295"/>
              <a:lumOff val="9815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E41F2E-E1F3-1926-1EE7-FE8146A68E38}"/>
              </a:ext>
            </a:extLst>
          </p:cNvPr>
          <p:cNvSpPr/>
          <p:nvPr/>
        </p:nvSpPr>
        <p:spPr>
          <a:xfrm>
            <a:off x="4776975" y="3770620"/>
            <a:ext cx="344180" cy="3441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272227"/>
              <a:satOff val="-26590"/>
              <a:lumOff val="19629"/>
              <a:alphaOff val="0"/>
            </a:schemeClr>
          </a:fillRef>
          <a:effectRef idx="0">
            <a:schemeClr val="accent5">
              <a:shade val="80000"/>
              <a:hueOff val="272227"/>
              <a:satOff val="-26590"/>
              <a:lumOff val="19629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4BF320F-D8A1-A536-C3FD-861BFF2954A2}"/>
              </a:ext>
            </a:extLst>
          </p:cNvPr>
          <p:cNvSpPr/>
          <p:nvPr/>
        </p:nvSpPr>
        <p:spPr>
          <a:xfrm>
            <a:off x="5938275" y="3134125"/>
            <a:ext cx="444565" cy="4445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408341"/>
              <a:satOff val="-39884"/>
              <a:lumOff val="29444"/>
              <a:alphaOff val="0"/>
            </a:schemeClr>
          </a:fillRef>
          <a:effectRef idx="0">
            <a:schemeClr val="accent5">
              <a:shade val="80000"/>
              <a:hueOff val="408341"/>
              <a:satOff val="-39884"/>
              <a:lumOff val="29444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479F90D-479A-35D7-0664-D57949535D29}"/>
              </a:ext>
            </a:extLst>
          </p:cNvPr>
          <p:cNvSpPr/>
          <p:nvPr/>
        </p:nvSpPr>
        <p:spPr>
          <a:xfrm>
            <a:off x="7143656" y="2692144"/>
            <a:ext cx="566463" cy="5664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544454"/>
              <a:satOff val="-53179"/>
              <a:lumOff val="39259"/>
              <a:alphaOff val="0"/>
            </a:schemeClr>
          </a:fillRef>
          <a:effectRef idx="0">
            <a:schemeClr val="accent5">
              <a:shade val="80000"/>
              <a:hueOff val="544454"/>
              <a:satOff val="-53179"/>
              <a:lumOff val="39259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FC562C8-F78B-5CD4-CA76-DB3F206274C2}"/>
              </a:ext>
            </a:extLst>
          </p:cNvPr>
          <p:cNvSpPr/>
          <p:nvPr/>
        </p:nvSpPr>
        <p:spPr>
          <a:xfrm>
            <a:off x="8480072" y="2333626"/>
            <a:ext cx="731520" cy="7315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544454"/>
              <a:satOff val="-53179"/>
              <a:lumOff val="39259"/>
              <a:alphaOff val="0"/>
            </a:schemeClr>
          </a:fillRef>
          <a:effectRef idx="0">
            <a:schemeClr val="accent5">
              <a:shade val="80000"/>
              <a:hueOff val="544454"/>
              <a:satOff val="-53179"/>
              <a:lumOff val="39259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626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A342-6FCF-88E0-6918-74B8A478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PMED Version Release Notes – Asphalt Pavements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51C812-B7CA-9929-267B-48F94365D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72319"/>
              </p:ext>
            </p:extLst>
          </p:nvPr>
        </p:nvGraphicFramePr>
        <p:xfrm>
          <a:off x="152401" y="1614488"/>
          <a:ext cx="11887200" cy="39481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3015">
                  <a:extLst>
                    <a:ext uri="{9D8B030D-6E8A-4147-A177-3AD203B41FA5}">
                      <a16:colId xmlns:a16="http://schemas.microsoft.com/office/drawing/2014/main" val="424392402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818540759"/>
                    </a:ext>
                  </a:extLst>
                </a:gridCol>
                <a:gridCol w="9881235">
                  <a:extLst>
                    <a:ext uri="{9D8B030D-6E8A-4147-A177-3AD203B41FA5}">
                      <a16:colId xmlns:a16="http://schemas.microsoft.com/office/drawing/2014/main" val="2812449125"/>
                    </a:ext>
                  </a:extLst>
                </a:gridCol>
              </a:tblGrid>
              <a:tr h="377241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248957"/>
                  </a:ext>
                </a:extLst>
              </a:tr>
              <a:tr h="377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Fixed reflection cracking without base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198815"/>
                  </a:ext>
                </a:extLst>
              </a:tr>
              <a:tr h="377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87143"/>
                  </a:ext>
                </a:extLst>
              </a:tr>
              <a:tr h="9301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Allowable range for existing layer fatigue cracking changed from 1-80 percent to 0-80 percent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Asphalt fatigue damage 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 dirty="0"/>
                        <a:t>f1</a:t>
                      </a:r>
                      <a:r>
                        <a:rPr lang="en-US" dirty="0"/>
                        <a:t> updated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Bottom-up fatigue cracking C2 calibration coefficient updated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659777"/>
                  </a:ext>
                </a:extLst>
              </a:tr>
              <a:tr h="377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994981"/>
                  </a:ext>
                </a:extLst>
              </a:tr>
              <a:tr h="377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360745"/>
                  </a:ext>
                </a:extLst>
              </a:tr>
              <a:tr h="377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Master transverse cracking model gives very different results in v2.5.5 vs v2.5.4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211196"/>
                  </a:ext>
                </a:extLst>
              </a:tr>
              <a:tr h="377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Top-down cracking added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428434"/>
                  </a:ext>
                </a:extLst>
              </a:tr>
              <a:tr h="3772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Fixed top-down cracking error in the AC over JPCP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073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25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09D6-00BC-C111-CC81-D3FAF708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for a Asphalt Pavement Response Models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38D853-F5B3-21A3-6746-7A5A5338E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237636"/>
              </p:ext>
            </p:extLst>
          </p:nvPr>
        </p:nvGraphicFramePr>
        <p:xfrm>
          <a:off x="0" y="1614488"/>
          <a:ext cx="1219200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856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43AC-1068-2A90-D571-DE23BFCD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Asphalt Pavement Response – Typical Critical Locations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B5E983-FD02-8CAC-5C6F-5F3260EE8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728351"/>
              </p:ext>
            </p:extLst>
          </p:nvPr>
        </p:nvGraphicFramePr>
        <p:xfrm>
          <a:off x="114300" y="1600200"/>
          <a:ext cx="1196340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34F785-4C1B-3944-A19A-11D0B6C0E0D7}"/>
              </a:ext>
            </a:extLst>
          </p:cNvPr>
          <p:cNvSpPr txBox="1"/>
          <p:nvPr/>
        </p:nvSpPr>
        <p:spPr>
          <a:xfrm>
            <a:off x="8153400" y="60579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n/>
                <a:solidFill>
                  <a:schemeClr val="accent6">
                    <a:lumMod val="75000"/>
                  </a:schemeClr>
                </a:solidFill>
              </a:rPr>
              <a:t>– AASHTO 2002 Design Guide</a:t>
            </a:r>
          </a:p>
        </p:txBody>
      </p:sp>
    </p:spTree>
    <p:extLst>
      <p:ext uri="{BB962C8B-B14F-4D97-AF65-F5344CB8AC3E}">
        <p14:creationId xmlns:p14="http://schemas.microsoft.com/office/powerpoint/2010/main" val="157386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7F87-ED6B-7D86-4A1E-F66A4F8C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Methods for Determining </a:t>
            </a:r>
            <a:br>
              <a:rPr lang="en-US" dirty="0"/>
            </a:br>
            <a:r>
              <a:rPr lang="en-US" dirty="0"/>
              <a:t>Stresses, Strains, and Deformations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7554-72F0-1450-3628-FD5BAADC5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Analytical (e.g., </a:t>
            </a:r>
            <a:r>
              <a:rPr lang="en-US" dirty="0" err="1"/>
              <a:t>Burmister</a:t>
            </a:r>
            <a:r>
              <a:rPr lang="en-US" dirty="0"/>
              <a:t> solution)</a:t>
            </a:r>
          </a:p>
          <a:p>
            <a:r>
              <a:rPr lang="en-US" dirty="0"/>
              <a:t>Multilayer elastic theory </a:t>
            </a:r>
          </a:p>
          <a:p>
            <a:pPr lvl="1"/>
            <a:r>
              <a:rPr lang="en-US" dirty="0"/>
              <a:t>Rate-independent</a:t>
            </a:r>
          </a:p>
          <a:p>
            <a:pPr lvl="1"/>
            <a:r>
              <a:rPr lang="en-US" dirty="0"/>
              <a:t>Viscoelastic</a:t>
            </a:r>
          </a:p>
          <a:p>
            <a:r>
              <a:rPr lang="en-US" dirty="0"/>
              <a:t>Finite difference methods</a:t>
            </a:r>
          </a:p>
          <a:p>
            <a:r>
              <a:rPr lang="en-US" dirty="0"/>
              <a:t>Finite element methods</a:t>
            </a:r>
          </a:p>
          <a:p>
            <a:pPr lvl="1"/>
            <a:r>
              <a:rPr lang="en-US" dirty="0"/>
              <a:t>General purpose</a:t>
            </a:r>
          </a:p>
          <a:p>
            <a:pPr lvl="1"/>
            <a:r>
              <a:rPr lang="en-US" dirty="0"/>
              <a:t>Pavement-specific</a:t>
            </a:r>
          </a:p>
          <a:p>
            <a:r>
              <a:rPr lang="en-US" dirty="0"/>
              <a:t>Boundary element methods</a:t>
            </a:r>
          </a:p>
          <a:p>
            <a:r>
              <a:rPr lang="en-US" dirty="0"/>
              <a:t>Hybrid methods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4D6A90-EA04-2498-A410-36C1C9C16D96}"/>
              </a:ext>
            </a:extLst>
          </p:cNvPr>
          <p:cNvGrpSpPr/>
          <p:nvPr/>
        </p:nvGrpSpPr>
        <p:grpSpPr>
          <a:xfrm>
            <a:off x="6781879" y="2285472"/>
            <a:ext cx="4464470" cy="3275308"/>
            <a:chOff x="6605146" y="2133600"/>
            <a:chExt cx="5358254" cy="37183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957CF52-0854-847F-28E5-42CDD005C541}"/>
                </a:ext>
              </a:extLst>
            </p:cNvPr>
            <p:cNvCxnSpPr/>
            <p:nvPr/>
          </p:nvCxnSpPr>
          <p:spPr>
            <a:xfrm>
              <a:off x="7239000" y="5244041"/>
              <a:ext cx="4724400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ABC6CFC-362B-8912-7ADA-C2AAC83369E2}"/>
                </a:ext>
              </a:extLst>
            </p:cNvPr>
            <p:cNvCxnSpPr/>
            <p:nvPr/>
          </p:nvCxnSpPr>
          <p:spPr>
            <a:xfrm flipV="1">
              <a:off x="7239000" y="2133600"/>
              <a:ext cx="0" cy="3110441"/>
            </a:xfrm>
            <a:prstGeom prst="line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FAC10D-B32C-EAC3-0F61-FE26E22A773E}"/>
                </a:ext>
              </a:extLst>
            </p:cNvPr>
            <p:cNvSpPr/>
            <p:nvPr/>
          </p:nvSpPr>
          <p:spPr>
            <a:xfrm>
              <a:off x="7396223" y="2394916"/>
              <a:ext cx="4027990" cy="2836841"/>
            </a:xfrm>
            <a:custGeom>
              <a:avLst/>
              <a:gdLst>
                <a:gd name="connsiteX0" fmla="*/ 0 w 4027990"/>
                <a:gd name="connsiteY0" fmla="*/ 2836841 h 2836841"/>
                <a:gd name="connsiteX1" fmla="*/ 347240 w 4027990"/>
                <a:gd name="connsiteY1" fmla="*/ 903869 h 2836841"/>
                <a:gd name="connsiteX2" fmla="*/ 798653 w 4027990"/>
                <a:gd name="connsiteY2" fmla="*/ 996466 h 2836841"/>
                <a:gd name="connsiteX3" fmla="*/ 1250066 w 4027990"/>
                <a:gd name="connsiteY3" fmla="*/ 1146937 h 2836841"/>
                <a:gd name="connsiteX4" fmla="*/ 2187615 w 4027990"/>
                <a:gd name="connsiteY4" fmla="*/ 464031 h 2836841"/>
                <a:gd name="connsiteX5" fmla="*/ 2801073 w 4027990"/>
                <a:gd name="connsiteY5" fmla="*/ 70492 h 2836841"/>
                <a:gd name="connsiteX6" fmla="*/ 3449255 w 4027990"/>
                <a:gd name="connsiteY6" fmla="*/ 24193 h 2836841"/>
                <a:gd name="connsiteX7" fmla="*/ 4027990 w 4027990"/>
                <a:gd name="connsiteY7" fmla="*/ 336709 h 2836841"/>
                <a:gd name="connsiteX8" fmla="*/ 4027990 w 4027990"/>
                <a:gd name="connsiteY8" fmla="*/ 336709 h 2836841"/>
                <a:gd name="connsiteX0" fmla="*/ 0 w 4027990"/>
                <a:gd name="connsiteY0" fmla="*/ 2836841 h 2836841"/>
                <a:gd name="connsiteX1" fmla="*/ 347240 w 4027990"/>
                <a:gd name="connsiteY1" fmla="*/ 903869 h 2836841"/>
                <a:gd name="connsiteX2" fmla="*/ 798653 w 4027990"/>
                <a:gd name="connsiteY2" fmla="*/ 996466 h 2836841"/>
                <a:gd name="connsiteX3" fmla="*/ 1250066 w 4027990"/>
                <a:gd name="connsiteY3" fmla="*/ 1146937 h 2836841"/>
                <a:gd name="connsiteX4" fmla="*/ 2187615 w 4027990"/>
                <a:gd name="connsiteY4" fmla="*/ 464031 h 2836841"/>
                <a:gd name="connsiteX5" fmla="*/ 2801073 w 4027990"/>
                <a:gd name="connsiteY5" fmla="*/ 70492 h 2836841"/>
                <a:gd name="connsiteX6" fmla="*/ 3449255 w 4027990"/>
                <a:gd name="connsiteY6" fmla="*/ 24193 h 2836841"/>
                <a:gd name="connsiteX7" fmla="*/ 4027990 w 4027990"/>
                <a:gd name="connsiteY7" fmla="*/ 336709 h 2836841"/>
                <a:gd name="connsiteX8" fmla="*/ 4027990 w 4027990"/>
                <a:gd name="connsiteY8" fmla="*/ 336709 h 28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7990" h="2836841">
                  <a:moveTo>
                    <a:pt x="0" y="2836841"/>
                  </a:moveTo>
                  <a:cubicBezTo>
                    <a:pt x="107065" y="2023719"/>
                    <a:pt x="214131" y="1210598"/>
                    <a:pt x="347240" y="903869"/>
                  </a:cubicBezTo>
                  <a:cubicBezTo>
                    <a:pt x="480349" y="597140"/>
                    <a:pt x="663658" y="881605"/>
                    <a:pt x="798653" y="996466"/>
                  </a:cubicBezTo>
                  <a:cubicBezTo>
                    <a:pt x="933648" y="1111327"/>
                    <a:pt x="1018572" y="1235676"/>
                    <a:pt x="1250066" y="1146937"/>
                  </a:cubicBezTo>
                  <a:cubicBezTo>
                    <a:pt x="1481560" y="1058198"/>
                    <a:pt x="1929114" y="643439"/>
                    <a:pt x="2187615" y="464031"/>
                  </a:cubicBezTo>
                  <a:cubicBezTo>
                    <a:pt x="2446116" y="284623"/>
                    <a:pt x="2590800" y="143798"/>
                    <a:pt x="2801073" y="70492"/>
                  </a:cubicBezTo>
                  <a:cubicBezTo>
                    <a:pt x="3011346" y="-2814"/>
                    <a:pt x="3244769" y="-20176"/>
                    <a:pt x="3449255" y="24193"/>
                  </a:cubicBezTo>
                  <a:cubicBezTo>
                    <a:pt x="3653741" y="68562"/>
                    <a:pt x="4027990" y="336709"/>
                    <a:pt x="4027990" y="336709"/>
                  </a:cubicBezTo>
                  <a:lnTo>
                    <a:pt x="4027990" y="336709"/>
                  </a:lnTo>
                </a:path>
              </a:pathLst>
            </a:cu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55FFB0E-0BB4-2A18-68D4-46FD660BED7F}"/>
                </a:ext>
              </a:extLst>
            </p:cNvPr>
            <p:cNvSpPr/>
            <p:nvPr/>
          </p:nvSpPr>
          <p:spPr>
            <a:xfrm>
              <a:off x="7245752" y="3333509"/>
              <a:ext cx="520861" cy="1898248"/>
            </a:xfrm>
            <a:custGeom>
              <a:avLst/>
              <a:gdLst>
                <a:gd name="connsiteX0" fmla="*/ 0 w 474562"/>
                <a:gd name="connsiteY0" fmla="*/ 0 h 1898248"/>
                <a:gd name="connsiteX1" fmla="*/ 451412 w 474562"/>
                <a:gd name="connsiteY1" fmla="*/ 0 h 1898248"/>
                <a:gd name="connsiteX2" fmla="*/ 474562 w 474562"/>
                <a:gd name="connsiteY2" fmla="*/ 1898248 h 189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562" h="1898248">
                  <a:moveTo>
                    <a:pt x="0" y="0"/>
                  </a:moveTo>
                  <a:lnTo>
                    <a:pt x="451412" y="0"/>
                  </a:lnTo>
                  <a:lnTo>
                    <a:pt x="474562" y="1898248"/>
                  </a:lnTo>
                </a:path>
              </a:pathLst>
            </a:custGeom>
            <a:noFill/>
            <a:ln w="38100">
              <a:solidFill>
                <a:srgbClr val="E5551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48385F-5174-B443-5806-FCA274F0E75F}"/>
                </a:ext>
              </a:extLst>
            </p:cNvPr>
            <p:cNvSpPr/>
            <p:nvPr/>
          </p:nvSpPr>
          <p:spPr>
            <a:xfrm rot="16200000">
              <a:off x="6287576" y="3521422"/>
              <a:ext cx="1170139" cy="535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accent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Stress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7CF35F-A890-8DD0-A8F7-D7C90F477293}"/>
                </a:ext>
              </a:extLst>
            </p:cNvPr>
            <p:cNvSpPr/>
            <p:nvPr/>
          </p:nvSpPr>
          <p:spPr>
            <a:xfrm>
              <a:off x="8665552" y="5337897"/>
              <a:ext cx="1142877" cy="5140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accent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Strain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84FA90-928B-185F-5507-C422F580EF4E}"/>
              </a:ext>
            </a:extLst>
          </p:cNvPr>
          <p:cNvSpPr txBox="1"/>
          <p:nvPr/>
        </p:nvSpPr>
        <p:spPr>
          <a:xfrm>
            <a:off x="8153400" y="60579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n/>
                <a:solidFill>
                  <a:schemeClr val="accent6">
                    <a:lumMod val="75000"/>
                  </a:schemeClr>
                </a:solidFill>
              </a:rPr>
              <a:t>– AASHTO 2002 Design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5F2E3-2843-1904-7183-F26875D35392}"/>
              </a:ext>
            </a:extLst>
          </p:cNvPr>
          <p:cNvSpPr txBox="1"/>
          <p:nvPr/>
        </p:nvSpPr>
        <p:spPr>
          <a:xfrm>
            <a:off x="6096000" y="2396943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Deforming force per unit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16A9F-D028-70B2-A2F4-2DA9B1789056}"/>
              </a:ext>
            </a:extLst>
          </p:cNvPr>
          <p:cNvSpPr txBox="1"/>
          <p:nvPr/>
        </p:nvSpPr>
        <p:spPr>
          <a:xfrm>
            <a:off x="10210879" y="511511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Relative change in length due to deforming 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F3972-904C-B83A-4E86-9FAA84087BEA}"/>
              </a:ext>
            </a:extLst>
          </p:cNvPr>
          <p:cNvSpPr txBox="1"/>
          <p:nvPr/>
        </p:nvSpPr>
        <p:spPr>
          <a:xfrm>
            <a:off x="7500726" y="2612387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Yield</a:t>
            </a:r>
            <a:br>
              <a:rPr lang="en-US" dirty="0"/>
            </a:br>
            <a:r>
              <a:rPr lang="en-US" dirty="0"/>
              <a:t>Strength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1E239-4DC2-D79B-7D9C-8E0A269582C9}"/>
              </a:ext>
            </a:extLst>
          </p:cNvPr>
          <p:cNvSpPr txBox="1"/>
          <p:nvPr/>
        </p:nvSpPr>
        <p:spPr>
          <a:xfrm>
            <a:off x="9601279" y="1915976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Ultimate</a:t>
            </a:r>
            <a:br>
              <a:rPr lang="en-US" dirty="0"/>
            </a:br>
            <a:r>
              <a:rPr lang="en-US" dirty="0"/>
              <a:t>Strength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740E75-C18F-F61B-3AD4-01DBF660BDBD}"/>
              </a:ext>
            </a:extLst>
          </p:cNvPr>
          <p:cNvSpPr txBox="1"/>
          <p:nvPr/>
        </p:nvSpPr>
        <p:spPr>
          <a:xfrm>
            <a:off x="10846234" y="2678939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Fracture</a:t>
            </a:r>
          </a:p>
        </p:txBody>
      </p:sp>
    </p:spTree>
    <p:extLst>
      <p:ext uri="{BB962C8B-B14F-4D97-AF65-F5344CB8AC3E}">
        <p14:creationId xmlns:p14="http://schemas.microsoft.com/office/powerpoint/2010/main" val="3613079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314576&quot;&gt;&lt;object type=&quot;3&quot; unique_id=&quot;1314577&quot;&gt;&lt;property id=&quot;20148&quot; value=&quot;5&quot;/&gt;&lt;property id=&quot;20300&quot; value=&quot;Slide 1 - &amp;quot;   Utah League of Cities and Towns Road School April 26, 2017&amp;quot;&quot;/&gt;&lt;property id=&quot;20307&quot; value=&quot;256&quot;/&gt;&lt;/object&gt;&lt;object type=&quot;3&quot; unique_id=&quot;1318836&quot;&gt;&lt;property id=&quot;20148&quot; value=&quot;5&quot;/&gt;&lt;property id=&quot;20300&quot; value=&quot;Slide 35 - &amp;quot;Thank you!&amp;quot;&quot;/&gt;&lt;property id=&quot;20307&quot; value=&quot;287&quot;/&gt;&lt;/object&gt;&lt;object type=&quot;3&quot; unique_id=&quot;1318899&quot;&gt;&lt;property id=&quot;20148&quot; value=&quot;5&quot;/&gt;&lt;property id=&quot;20300&quot; value=&quot;Slide 2 - &amp;quot;Presentation Outline&amp;quot;&quot;/&gt;&lt;property id=&quot;20307&quot; value=&quot;313&quot;/&gt;&lt;/object&gt;&lt;object type=&quot;3&quot; unique_id=&quot;1318900&quot;&gt;&lt;property id=&quot;20148&quot; value=&quot;5&quot;/&gt;&lt;property id=&quot;20300&quot; value=&quot;Slide 4 - &amp;quot;What is Automated Data Collection?&amp;quot;&quot;/&gt;&lt;property id=&quot;20307&quot; value=&quot;314&quot;/&gt;&lt;/object&gt;&lt;object type=&quot;3&quot; unique_id=&quot;1318901&quot;&gt;&lt;property id=&quot;20148&quot; value=&quot;5&quot;/&gt;&lt;property id=&quot;20300&quot; value=&quot;Slide 5 - &amp;quot;Capabilities&amp;quot;&quot;/&gt;&lt;property id=&quot;20307&quot; value=&quot;317&quot;/&gt;&lt;/object&gt;&lt;object type=&quot;3&quot; unique_id=&quot;1318902&quot;&gt;&lt;property id=&quot;20148&quot; value=&quot;5&quot;/&gt;&lt;property id=&quot;20300&quot; value=&quot;Slide 6 - &amp;quot;Leading Technology Used for Distress&amp;quot;&quot;/&gt;&lt;property id=&quot;20307&quot; value=&quot;320&quot;/&gt;&lt;/object&gt;&lt;object type=&quot;3&quot; unique_id=&quot;1318903&quot;&gt;&lt;property id=&quot;20148&quot; value=&quot;5&quot;/&gt;&lt;property id=&quot;20300&quot; value=&quot;Slide 7 - &amp;quot;Distress Data Reduction&amp;amp;#x09;&amp;quot;&quot;/&gt;&lt;property id=&quot;20307&quot; value=&quot;318&quot;/&gt;&lt;/object&gt;&lt;object type=&quot;3&quot; unique_id=&quot;1318904&quot;&gt;&lt;property id=&quot;20148&quot; value=&quot;5&quot;/&gt;&lt;property id=&quot;20300&quot; value=&quot;Slide 8 - &amp;quot;Example Images&amp;quot;&quot;/&gt;&lt;property id=&quot;20307&quot; value=&quot;319&quot;/&gt;&lt;/object&gt;&lt;object type=&quot;3&quot; unique_id=&quot;1318905&quot;&gt;&lt;property id=&quot;20148&quot; value=&quot;5&quot;/&gt;&lt;property id=&quot;20300&quot; value=&quot;Slide 9 - &amp;quot;Challenges You Don’t See But Should be Aware of….&amp;quot;&quot;/&gt;&lt;property id=&quot;20307&quot; value=&quot;344&quot;/&gt;&lt;/object&gt;&lt;object type=&quot;3&quot; unique_id=&quot;1318906&quot;&gt;&lt;property id=&quot;20148&quot; value=&quot;5&quot;/&gt;&lt;property id=&quot;20300&quot; value=&quot;Slide 10 - &amp;quot;Why Do Automated Data Collection?&amp;quot;&quot;/&gt;&lt;property id=&quot;20307&quot; value=&quot;315&quot;/&gt;&lt;/object&gt;&lt;object type=&quot;3&quot; unique_id=&quot;1318907&quot;&gt;&lt;property id=&quot;20148&quot; value=&quot;5&quot;/&gt;&lt;property id=&quot;20300&quot; value=&quot;Slide 11 - &amp;quot;Cost/Benefit Considerations&amp;quot;&quot;/&gt;&lt;property id=&quot;20307&quot; value=&quot;316&quot;/&gt;&lt;/object&gt;&lt;object type=&quot;3&quot; unique_id=&quot;1318908&quot;&gt;&lt;property id=&quot;20148&quot; value=&quot;5&quot;/&gt;&lt;property id=&quot;20300&quot; value=&quot;Slide 12 - &amp;quot;Closing Thoughts on Automated Data Collection&amp;quot;&quot;/&gt;&lt;property id=&quot;20307&quot; value=&quot;321&quot;/&gt;&lt;/object&gt;&lt;object type=&quot;3&quot; unique_id=&quot;1318910&quot;&gt;&lt;property id=&quot;20148&quot; value=&quot;5&quot;/&gt;&lt;property id=&quot;20300&quot; value=&quot;Slide 14 - &amp;quot;AC Pavement Distress Types&amp;quot;&quot;/&gt;&lt;property id=&quot;20307&quot; value=&quot;323&quot;/&gt;&lt;/object&gt;&lt;object type=&quot;3&quot; unique_id=&quot;1318911&quot;&gt;&lt;property id=&quot;20148&quot; value=&quot;5&quot;/&gt;&lt;property id=&quot;20300&quot; value=&quot;Slide 15 - &amp;quot;Name That Distress!&amp;quot;&quot;/&gt;&lt;property id=&quot;20307&quot; value=&quot;324&quot;/&gt;&lt;/object&gt;&lt;object type=&quot;3&quot; unique_id=&quot;1318912&quot;&gt;&lt;property id=&quot;20148&quot; value=&quot;5&quot;/&gt;&lt;property id=&quot;20300&quot; value=&quot;Slide 16 - &amp;quot;Rutting Mechanism&amp;quot;&quot;/&gt;&lt;property id=&quot;20307&quot; value=&quot;325&quot;/&gt;&lt;/object&gt;&lt;object type=&quot;3&quot; unique_id=&quot;1318913&quot;&gt;&lt;property id=&quot;20148&quot; value=&quot;5&quot;/&gt;&lt;property id=&quot;20300&quot; value=&quot;Slide 17 - &amp;quot;Rutting in Top Lift&amp;quot;&quot;/&gt;&lt;property id=&quot;20307&quot; value=&quot;326&quot;/&gt;&lt;/object&gt;&lt;object type=&quot;3&quot; unique_id=&quot;1318914&quot;&gt;&lt;property id=&quot;20148&quot; value=&quot;5&quot;/&gt;&lt;property id=&quot;20300&quot; value=&quot;Slide 18 - &amp;quot;Candidate Treatments&amp;quot;&quot;/&gt;&lt;property id=&quot;20307&quot; value=&quot;327&quot;/&gt;&lt;/object&gt;&lt;object type=&quot;3&quot; unique_id=&quot;1318915&quot;&gt;&lt;property id=&quot;20148&quot; value=&quot;5&quot;/&gt;&lt;property id=&quot;20300&quot; value=&quot;Slide 19 - &amp;quot;Name That Distress!&amp;quot;&quot;/&gt;&lt;property id=&quot;20307&quot; value=&quot;328&quot;/&gt;&lt;/object&gt;&lt;object type=&quot;3&quot; unique_id=&quot;1318916&quot;&gt;&lt;property id=&quot;20148&quot; value=&quot;5&quot;/&gt;&lt;property id=&quot;20300&quot; value=&quot;Slide 20 - &amp;quot;Fatigue Cracking Mechanism&amp;quot;&quot;/&gt;&lt;property id=&quot;20307&quot; value=&quot;329&quot;/&gt;&lt;/object&gt;&lt;object type=&quot;3&quot; unique_id=&quot;1318917&quot;&gt;&lt;property id=&quot;20148&quot; value=&quot;5&quot;/&gt;&lt;property id=&quot;20300&quot; value=&quot;Slide 21 - &amp;quot;Fatigue Crack Progression&amp;quot;&quot;/&gt;&lt;property id=&quot;20307&quot; value=&quot;330&quot;/&gt;&lt;/object&gt;&lt;object type=&quot;3&quot; unique_id=&quot;1318918&quot;&gt;&lt;property id=&quot;20148&quot; value=&quot;5&quot;/&gt;&lt;property id=&quot;20300&quot; value=&quot;Slide 22 - &amp;quot;Candidate Treatments&amp;quot;&quot;/&gt;&lt;property id=&quot;20307&quot; value=&quot;331&quot;/&gt;&lt;/object&gt;&lt;object type=&quot;3&quot; unique_id=&quot;1318919&quot;&gt;&lt;property id=&quot;20148&quot; value=&quot;5&quot;/&gt;&lt;property id=&quot;20300&quot; value=&quot;Slide 23 - &amp;quot;Name That Distress!&amp;quot;&quot;/&gt;&lt;property id=&quot;20307&quot; value=&quot;332&quot;/&gt;&lt;/object&gt;&lt;object type=&quot;3&quot; unique_id=&quot;1318920&quot;&gt;&lt;property id=&quot;20148&quot; value=&quot;5&quot;/&gt;&lt;property id=&quot;20300&quot; value=&quot;Slide 24 - &amp;quot;Thermal Cracking Mechanism&amp;quot;&quot;/&gt;&lt;property id=&quot;20307&quot; value=&quot;333&quot;/&gt;&lt;/object&gt;&lt;object type=&quot;3&quot; unique_id=&quot;1318921&quot;&gt;&lt;property id=&quot;20148&quot; value=&quot;5&quot;/&gt;&lt;property id=&quot;20300&quot; value=&quot;Slide 25 - &amp;quot;Candidate Treatments&amp;quot;&quot;/&gt;&lt;property id=&quot;20307&quot; value=&quot;334&quot;/&gt;&lt;/object&gt;&lt;object type=&quot;3&quot; unique_id=&quot;1318922&quot;&gt;&lt;property id=&quot;20148&quot; value=&quot;5&quot;/&gt;&lt;property id=&quot;20300&quot; value=&quot;Slide 26 - &amp;quot;Name That Distress!&amp;quot;&quot;/&gt;&lt;property id=&quot;20307&quot; value=&quot;335&quot;/&gt;&lt;/object&gt;&lt;object type=&quot;3&quot; unique_id=&quot;1318923&quot;&gt;&lt;property id=&quot;20148&quot; value=&quot;5&quot;/&gt;&lt;property id=&quot;20300&quot; value=&quot;Slide 27 - &amp;quot;Candidate Treatments&amp;quot;&quot;/&gt;&lt;property id=&quot;20307&quot; value=&quot;336&quot;/&gt;&lt;/object&gt;&lt;object type=&quot;3&quot; unique_id=&quot;1318924&quot;&gt;&lt;property id=&quot;20148&quot; value=&quot;5&quot;/&gt;&lt;property id=&quot;20300&quot; value=&quot;Slide 28 - &amp;quot;Name That Distress!&amp;quot;&quot;/&gt;&lt;property id=&quot;20307&quot; value=&quot;337&quot;/&gt;&lt;/object&gt;&lt;object type=&quot;3&quot; unique_id=&quot;1318925&quot;&gt;&lt;property id=&quot;20148&quot; value=&quot;5&quot;/&gt;&lt;property id=&quot;20300&quot; value=&quot;Slide 29 - &amp;quot;Reflection Cracking Mechanism&amp;quot;&quot;/&gt;&lt;property id=&quot;20307&quot; value=&quot;338&quot;/&gt;&lt;/object&gt;&lt;object type=&quot;3&quot; unique_id=&quot;1318926&quot;&gt;&lt;property id=&quot;20148&quot; value=&quot;5&quot;/&gt;&lt;property id=&quot;20300&quot; value=&quot;Slide 30 - &amp;quot;Candidate Treatments&amp;quot;&quot;/&gt;&lt;property id=&quot;20307&quot; value=&quot;339&quot;/&gt;&lt;/object&gt;&lt;object type=&quot;3&quot; unique_id=&quot;1318927&quot;&gt;&lt;property id=&quot;20148&quot; value=&quot;5&quot;/&gt;&lt;property id=&quot;20300&quot; value=&quot;Slide 31 - &amp;quot;Name That Distress!&amp;quot;&quot;/&gt;&lt;property id=&quot;20307&quot; value=&quot;340&quot;/&gt;&lt;/object&gt;&lt;object type=&quot;3&quot; unique_id=&quot;1318928&quot;&gt;&lt;property id=&quot;20148&quot; value=&quot;5&quot;/&gt;&lt;property id=&quot;20300&quot; value=&quot;Slide 32 - &amp;quot;Stripping Mechanism&amp;quot;&quot;/&gt;&lt;property id=&quot;20307&quot; value=&quot;341&quot;/&gt;&lt;/object&gt;&lt;object type=&quot;3&quot; unique_id=&quot;1318929&quot;&gt;&lt;property id=&quot;20148&quot; value=&quot;5&quot;/&gt;&lt;property id=&quot;20300&quot; value=&quot;Slide 33 - &amp;quot;Candidate Treatments&amp;quot;&quot;/&gt;&lt;property id=&quot;20307&quot; value=&quot;342&quot;/&gt;&lt;/object&gt;&lt;object type=&quot;3&quot; unique_id=&quot;1318930&quot;&gt;&lt;property id=&quot;20148&quot; value=&quot;5&quot;/&gt;&lt;property id=&quot;20300&quot; value=&quot;Slide 34 - &amp;quot;Main Take-away&amp;quot;&quot;/&gt;&lt;property id=&quot;20307&quot; value=&quot;343&quot;/&gt;&lt;/object&gt;&lt;object type=&quot;3&quot; unique_id=&quot;1319163&quot;&gt;&lt;property id=&quot;20148&quot; value=&quot;5&quot;/&gt;&lt;property id=&quot;20300&quot; value=&quot;Slide 3 - &amp;quot;AUTOMATED DATA COLLECTION&amp;quot;&quot;/&gt;&lt;property id=&quot;20307&quot; value=&quot;346&quot;/&gt;&lt;/object&gt;&lt;object type=&quot;3&quot; unique_id=&quot;1319164&quot;&gt;&lt;property id=&quot;20148&quot; value=&quot;5&quot;/&gt;&lt;property id=&quot;20300&quot; value=&quot;Slide 13 - &amp;quot;CAUSES OF PAVEMENT DISTRESS&amp;quot;&quot;/&gt;&lt;property id=&quot;20307&quot; value=&quot;347&quot;/&gt;&lt;/object&gt;&lt;/object&gt;&lt;object type=&quot;8&quot; unique_id=&quot;13146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APTech PPT Template Color Theme">
      <a:dk1>
        <a:srgbClr val="142129"/>
      </a:dk1>
      <a:lt1>
        <a:sysClr val="window" lastClr="FFFFFF"/>
      </a:lt1>
      <a:dk2>
        <a:srgbClr val="435561"/>
      </a:dk2>
      <a:lt2>
        <a:srgbClr val="E7E6E6"/>
      </a:lt2>
      <a:accent1>
        <a:srgbClr val="7AC043"/>
      </a:accent1>
      <a:accent2>
        <a:srgbClr val="097039"/>
      </a:accent2>
      <a:accent3>
        <a:srgbClr val="25B34B"/>
      </a:accent3>
      <a:accent4>
        <a:srgbClr val="01253C"/>
      </a:accent4>
      <a:accent5>
        <a:srgbClr val="194E70"/>
      </a:accent5>
      <a:accent6>
        <a:srgbClr val="94A2AD"/>
      </a:accent6>
      <a:hlink>
        <a:srgbClr val="7AC043"/>
      </a:hlink>
      <a:folHlink>
        <a:srgbClr val="ADD68A"/>
      </a:folHlink>
    </a:clrScheme>
    <a:fontScheme name="APTech PPT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2B0169-239F-4FBA-B6E2-EE069FFF840F}" vid="{1206501E-091C-449E-99C3-924E62780B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11538</TotalTime>
  <Words>1787</Words>
  <Application>Microsoft Office PowerPoint</Application>
  <PresentationFormat>Widescreen</PresentationFormat>
  <Paragraphs>302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Franklin Gothic Demi Cond</vt:lpstr>
      <vt:lpstr>Franklin Gothic Medium</vt:lpstr>
      <vt:lpstr>Symbol</vt:lpstr>
      <vt:lpstr>Wingdings</vt:lpstr>
      <vt:lpstr>Office Theme</vt:lpstr>
      <vt:lpstr>Asphalt Pavement Cracking  Models and Calculations</vt:lpstr>
      <vt:lpstr>Pavement Behavior and Performance Factors</vt:lpstr>
      <vt:lpstr>Nature of Performance Models</vt:lpstr>
      <vt:lpstr>Limitations of Early AASHTO Design Guide</vt:lpstr>
      <vt:lpstr>Evolution to AASHTO Pavement ME Design (PMED)</vt:lpstr>
      <vt:lpstr>PMED Version Release Notes – Asphalt Pavements</vt:lpstr>
      <vt:lpstr>Inputs for a Asphalt Pavement Response Models</vt:lpstr>
      <vt:lpstr>Asphalt Pavement Response – Typical Critical Locations</vt:lpstr>
      <vt:lpstr>Example Methods for Determining  Stresses, Strains, and Deformations</vt:lpstr>
      <vt:lpstr>Required Capabilities of Asphalt Layer Response Model</vt:lpstr>
      <vt:lpstr>PMED Asphalt Pavement Cracking Models</vt:lpstr>
      <vt:lpstr>PowerPoint Presentation</vt:lpstr>
      <vt:lpstr>NCHRP 1-37A Fatigue Models Evaluated</vt:lpstr>
      <vt:lpstr>NCHRP 1-37A Final Fatigue Cracking Model</vt:lpstr>
      <vt:lpstr>NCHRP 1-37A Final Fatigue Cracking Model (continued…)</vt:lpstr>
      <vt:lpstr>PMED Load-Related Cracking Prediction Model</vt:lpstr>
      <vt:lpstr>Thickness Correction Term (CH)</vt:lpstr>
      <vt:lpstr>MOP 2021 Supplement Top-down Cracking Prediction Model (NCHRP 1-52)</vt:lpstr>
      <vt:lpstr>MOP 2021 Supplement Top-down Cracking Prediction Model (continued…)</vt:lpstr>
      <vt:lpstr>MOP 2021 Supplement Top-down Cracking Prediction Model (continued…)</vt:lpstr>
      <vt:lpstr>MOP 2021 Supplement Top-down Cracking Prediction Model (continued…)</vt:lpstr>
      <vt:lpstr>PowerPoint Presentation</vt:lpstr>
      <vt:lpstr>NCHRP 1-47 Sensitivity of MEPDG (v1.1) Inputs</vt:lpstr>
      <vt:lpstr>PMED Calibration Factors</vt:lpstr>
      <vt:lpstr>Transfer Function Calibration – Factors to Adjust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Ram</dc:creator>
  <cp:lastModifiedBy>Linda Pierce</cp:lastModifiedBy>
  <cp:revision>295</cp:revision>
  <dcterms:created xsi:type="dcterms:W3CDTF">2019-04-18T20:40:50Z</dcterms:created>
  <dcterms:modified xsi:type="dcterms:W3CDTF">2022-09-08T16:36:55Z</dcterms:modified>
</cp:coreProperties>
</file>