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96" r:id="rId4"/>
  </p:sldMasterIdLst>
  <p:notesMasterIdLst>
    <p:notesMasterId r:id="rId21"/>
  </p:notesMasterIdLst>
  <p:sldIdLst>
    <p:sldId id="256" r:id="rId5"/>
    <p:sldId id="257" r:id="rId6"/>
    <p:sldId id="283" r:id="rId7"/>
    <p:sldId id="307" r:id="rId8"/>
    <p:sldId id="268" r:id="rId9"/>
    <p:sldId id="302" r:id="rId10"/>
    <p:sldId id="274" r:id="rId11"/>
    <p:sldId id="303" r:id="rId12"/>
    <p:sldId id="308" r:id="rId13"/>
    <p:sldId id="309" r:id="rId14"/>
    <p:sldId id="296" r:id="rId15"/>
    <p:sldId id="306" r:id="rId16"/>
    <p:sldId id="304" r:id="rId17"/>
    <p:sldId id="278" r:id="rId18"/>
    <p:sldId id="281" r:id="rId19"/>
    <p:sldId id="28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tkinsonjen" initials="JA" lastIdx="13" clrIdx="0"/>
  <p:cmAuthor id="1" name="owner" initials="o" lastIdx="15" clrIdx="1"/>
  <p:cmAuthor id="2" name="Atkinson, William R." initials="WRA" lastIdx="4" clrIdx="2"/>
  <p:cmAuthor id="3" name="Atkinson, Jennifer E." initials="JEA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5B1B"/>
    <a:srgbClr val="F4EEE2"/>
    <a:srgbClr val="D6C3A6"/>
    <a:srgbClr val="B2B2B2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 autoAdjust="0"/>
    <p:restoredTop sz="86171" autoAdjust="0"/>
  </p:normalViewPr>
  <p:slideViewPr>
    <p:cSldViewPr snapToGrid="0">
      <p:cViewPr varScale="1">
        <p:scale>
          <a:sx n="96" d="100"/>
          <a:sy n="96" d="100"/>
        </p:scale>
        <p:origin x="-19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68F9E8-620D-48A8-AB20-D8FD2F46F9DB}" type="doc">
      <dgm:prSet loTypeId="urn:microsoft.com/office/officeart/2005/8/layout/hProcess11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486601-7491-4A31-8894-93308D28074A}">
      <dgm:prSet phldrT="[Text]" custT="1"/>
      <dgm:spPr/>
      <dgm:t>
        <a:bodyPr/>
        <a:lstStyle/>
        <a:p>
          <a:r>
            <a:rPr lang="en-US" sz="1200" b="1" dirty="0"/>
            <a:t>Programming</a:t>
          </a:r>
        </a:p>
      </dgm:t>
    </dgm:pt>
    <dgm:pt modelId="{DEF09C16-0C47-4C65-810D-56D4AE442475}" type="parTrans" cxnId="{94DFCCD3-20D6-4B2C-9B02-4B1CD5DBD31D}">
      <dgm:prSet/>
      <dgm:spPr/>
      <dgm:t>
        <a:bodyPr/>
        <a:lstStyle/>
        <a:p>
          <a:endParaRPr lang="en-US" sz="1200"/>
        </a:p>
      </dgm:t>
    </dgm:pt>
    <dgm:pt modelId="{25CBEE36-ED97-42E1-8442-1AD3D5C5028F}" type="sibTrans" cxnId="{94DFCCD3-20D6-4B2C-9B02-4B1CD5DBD31D}">
      <dgm:prSet/>
      <dgm:spPr/>
      <dgm:t>
        <a:bodyPr/>
        <a:lstStyle/>
        <a:p>
          <a:endParaRPr lang="en-US" sz="1200"/>
        </a:p>
      </dgm:t>
    </dgm:pt>
    <dgm:pt modelId="{00A7A76D-30FA-40CF-91B5-6C9B219F8E7E}">
      <dgm:prSet phldrT="[Text]" custT="1"/>
      <dgm:spPr/>
      <dgm:t>
        <a:bodyPr/>
        <a:lstStyle/>
        <a:p>
          <a:r>
            <a:rPr lang="en-US" sz="1200" b="1" dirty="0"/>
            <a:t>Planning/Scoping</a:t>
          </a:r>
        </a:p>
      </dgm:t>
    </dgm:pt>
    <dgm:pt modelId="{10DBBB66-0783-4794-B88B-6579E4ED56C4}" type="parTrans" cxnId="{079768C9-FE75-41E2-A9A7-29FDE6879CF1}">
      <dgm:prSet/>
      <dgm:spPr/>
      <dgm:t>
        <a:bodyPr/>
        <a:lstStyle/>
        <a:p>
          <a:endParaRPr lang="en-US" sz="1200"/>
        </a:p>
      </dgm:t>
    </dgm:pt>
    <dgm:pt modelId="{DCCCBF33-6A99-47EA-9657-9F94EBF26BC9}" type="sibTrans" cxnId="{079768C9-FE75-41E2-A9A7-29FDE6879CF1}">
      <dgm:prSet/>
      <dgm:spPr/>
      <dgm:t>
        <a:bodyPr/>
        <a:lstStyle/>
        <a:p>
          <a:endParaRPr lang="en-US" sz="1200"/>
        </a:p>
      </dgm:t>
    </dgm:pt>
    <dgm:pt modelId="{87EA3CB4-33D7-4456-8D0B-2E4A86A969B5}">
      <dgm:prSet phldrT="[Text]" custT="1"/>
      <dgm:spPr/>
      <dgm:t>
        <a:bodyPr/>
        <a:lstStyle/>
        <a:p>
          <a:r>
            <a:rPr lang="en-US" sz="1200" b="1" dirty="0"/>
            <a:t>Preliminary and Final Design</a:t>
          </a:r>
        </a:p>
      </dgm:t>
    </dgm:pt>
    <dgm:pt modelId="{E2002E3B-DEA2-452A-93AA-BF7BDF571353}" type="parTrans" cxnId="{55EB1BDB-7DC6-4D71-9686-F4999EE9EF43}">
      <dgm:prSet/>
      <dgm:spPr/>
      <dgm:t>
        <a:bodyPr/>
        <a:lstStyle/>
        <a:p>
          <a:endParaRPr lang="en-US" sz="1200"/>
        </a:p>
      </dgm:t>
    </dgm:pt>
    <dgm:pt modelId="{10A2AAB6-69FF-4437-A7E1-EB2897EC5F36}" type="sibTrans" cxnId="{55EB1BDB-7DC6-4D71-9686-F4999EE9EF43}">
      <dgm:prSet/>
      <dgm:spPr/>
      <dgm:t>
        <a:bodyPr/>
        <a:lstStyle/>
        <a:p>
          <a:endParaRPr lang="en-US" sz="1200"/>
        </a:p>
      </dgm:t>
    </dgm:pt>
    <dgm:pt modelId="{A432B65C-4DED-40B0-9F8D-D2D3190565A5}">
      <dgm:prSet phldrT="[Text]" custT="1"/>
      <dgm:spPr/>
      <dgm:t>
        <a:bodyPr/>
        <a:lstStyle/>
        <a:p>
          <a:r>
            <a:rPr lang="en-US" sz="1200" b="1" dirty="0"/>
            <a:t>Construction</a:t>
          </a:r>
        </a:p>
      </dgm:t>
    </dgm:pt>
    <dgm:pt modelId="{20E06ACF-0A02-4EFF-867A-783153CEB8F6}" type="sibTrans" cxnId="{F0C7EF20-BA66-4103-91C3-8A06B5944926}">
      <dgm:prSet/>
      <dgm:spPr/>
      <dgm:t>
        <a:bodyPr/>
        <a:lstStyle/>
        <a:p>
          <a:endParaRPr lang="en-US" sz="1200"/>
        </a:p>
      </dgm:t>
    </dgm:pt>
    <dgm:pt modelId="{E75AD541-8659-4C8C-B6C1-9B590F5B59F5}" type="parTrans" cxnId="{F0C7EF20-BA66-4103-91C3-8A06B5944926}">
      <dgm:prSet/>
      <dgm:spPr/>
      <dgm:t>
        <a:bodyPr/>
        <a:lstStyle/>
        <a:p>
          <a:endParaRPr lang="en-US" sz="1200"/>
        </a:p>
      </dgm:t>
    </dgm:pt>
    <dgm:pt modelId="{6E5144AE-1F72-46D4-8031-3D4253F604FF}" type="pres">
      <dgm:prSet presAssocID="{6E68F9E8-620D-48A8-AB20-D8FD2F46F9D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5829CD-19BE-4BA8-A55A-2F03A9DE68A6}" type="pres">
      <dgm:prSet presAssocID="{6E68F9E8-620D-48A8-AB20-D8FD2F46F9DB}" presName="arrow" presStyleLbl="bgShp" presStyleIdx="0" presStyleCnt="1" custScaleX="80027" custLinFactNeighborX="0"/>
      <dgm:spPr/>
      <dgm:t>
        <a:bodyPr/>
        <a:lstStyle/>
        <a:p>
          <a:endParaRPr lang="en-US"/>
        </a:p>
      </dgm:t>
    </dgm:pt>
    <dgm:pt modelId="{0FCF480F-9DEB-48DF-8680-A1E757486A86}" type="pres">
      <dgm:prSet presAssocID="{6E68F9E8-620D-48A8-AB20-D8FD2F46F9DB}" presName="points" presStyleCnt="0"/>
      <dgm:spPr/>
      <dgm:t>
        <a:bodyPr/>
        <a:lstStyle/>
        <a:p>
          <a:endParaRPr lang="en-US"/>
        </a:p>
      </dgm:t>
    </dgm:pt>
    <dgm:pt modelId="{3B562494-6C40-4740-B955-1A815FF1C543}" type="pres">
      <dgm:prSet presAssocID="{B8486601-7491-4A31-8894-93308D28074A}" presName="compositeA" presStyleCnt="0"/>
      <dgm:spPr/>
    </dgm:pt>
    <dgm:pt modelId="{77544B73-F016-4B84-ACAD-4DD161278E5E}" type="pres">
      <dgm:prSet presAssocID="{B8486601-7491-4A31-8894-93308D28074A}" presName="textA" presStyleLbl="revTx" presStyleIdx="0" presStyleCnt="4" custLinFactNeighborX="264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C975FF-E5E2-4562-9223-8C9658ED6FE3}" type="pres">
      <dgm:prSet presAssocID="{B8486601-7491-4A31-8894-93308D28074A}" presName="circleA" presStyleLbl="node1" presStyleIdx="0" presStyleCnt="4" custLinFactX="59855" custLinFactNeighborX="100000" custLinFactNeighborY="7992"/>
      <dgm:spPr/>
    </dgm:pt>
    <dgm:pt modelId="{415D1A00-37B4-409C-A827-551DE9B08318}" type="pres">
      <dgm:prSet presAssocID="{B8486601-7491-4A31-8894-93308D28074A}" presName="spaceA" presStyleCnt="0"/>
      <dgm:spPr/>
    </dgm:pt>
    <dgm:pt modelId="{93A29A01-885E-43EE-88CE-49FCD31A8B74}" type="pres">
      <dgm:prSet presAssocID="{25CBEE36-ED97-42E1-8442-1AD3D5C5028F}" presName="space" presStyleCnt="0"/>
      <dgm:spPr/>
      <dgm:t>
        <a:bodyPr/>
        <a:lstStyle/>
        <a:p>
          <a:endParaRPr lang="en-US"/>
        </a:p>
      </dgm:t>
    </dgm:pt>
    <dgm:pt modelId="{3CB85E25-4C16-44E9-8B04-5A49C33E8BC1}" type="pres">
      <dgm:prSet presAssocID="{00A7A76D-30FA-40CF-91B5-6C9B219F8E7E}" presName="compositeB" presStyleCnt="0"/>
      <dgm:spPr/>
    </dgm:pt>
    <dgm:pt modelId="{2E1D77C8-A6B4-480F-A462-A2BADE1DD493}" type="pres">
      <dgm:prSet presAssocID="{00A7A76D-30FA-40CF-91B5-6C9B219F8E7E}" presName="textB" presStyleLbl="revTx" presStyleIdx="1" presStyleCnt="4" custScaleX="1230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784035-3F73-4099-92E1-0C3AEA1E1115}" type="pres">
      <dgm:prSet presAssocID="{00A7A76D-30FA-40CF-91B5-6C9B219F8E7E}" presName="circleB" presStyleLbl="node1" presStyleIdx="1" presStyleCnt="4"/>
      <dgm:spPr/>
    </dgm:pt>
    <dgm:pt modelId="{7E05A1F9-D24C-46C5-9667-1AB3D07B6AF3}" type="pres">
      <dgm:prSet presAssocID="{00A7A76D-30FA-40CF-91B5-6C9B219F8E7E}" presName="spaceB" presStyleCnt="0"/>
      <dgm:spPr/>
    </dgm:pt>
    <dgm:pt modelId="{81027569-2726-4320-BBA8-2DEAB38EA9DF}" type="pres">
      <dgm:prSet presAssocID="{DCCCBF33-6A99-47EA-9657-9F94EBF26BC9}" presName="space" presStyleCnt="0"/>
      <dgm:spPr/>
      <dgm:t>
        <a:bodyPr/>
        <a:lstStyle/>
        <a:p>
          <a:endParaRPr lang="en-US"/>
        </a:p>
      </dgm:t>
    </dgm:pt>
    <dgm:pt modelId="{8A298ABF-627D-4D0C-82BD-7AF0710778C9}" type="pres">
      <dgm:prSet presAssocID="{87EA3CB4-33D7-4456-8D0B-2E4A86A969B5}" presName="compositeA" presStyleCnt="0"/>
      <dgm:spPr/>
    </dgm:pt>
    <dgm:pt modelId="{745252BA-7B18-4CEE-A678-11548D0A73F7}" type="pres">
      <dgm:prSet presAssocID="{87EA3CB4-33D7-4456-8D0B-2E4A86A969B5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F40A9D-E493-4D93-A5A3-0933B700A011}" type="pres">
      <dgm:prSet presAssocID="{87EA3CB4-33D7-4456-8D0B-2E4A86A969B5}" presName="circleA" presStyleLbl="node1" presStyleIdx="2" presStyleCnt="4"/>
      <dgm:spPr/>
    </dgm:pt>
    <dgm:pt modelId="{64175D91-29F7-4BE7-A5D1-008C8CC1520E}" type="pres">
      <dgm:prSet presAssocID="{87EA3CB4-33D7-4456-8D0B-2E4A86A969B5}" presName="spaceA" presStyleCnt="0"/>
      <dgm:spPr/>
    </dgm:pt>
    <dgm:pt modelId="{C0E5BE00-DD04-4396-BB5F-EF966B27F135}" type="pres">
      <dgm:prSet presAssocID="{10A2AAB6-69FF-4437-A7E1-EB2897EC5F36}" presName="space" presStyleCnt="0"/>
      <dgm:spPr/>
      <dgm:t>
        <a:bodyPr/>
        <a:lstStyle/>
        <a:p>
          <a:endParaRPr lang="en-US"/>
        </a:p>
      </dgm:t>
    </dgm:pt>
    <dgm:pt modelId="{971ED58B-9E29-4E7B-9F7E-B1ED741A117F}" type="pres">
      <dgm:prSet presAssocID="{A432B65C-4DED-40B0-9F8D-D2D3190565A5}" presName="compositeB" presStyleCnt="0"/>
      <dgm:spPr/>
    </dgm:pt>
    <dgm:pt modelId="{A25ED8AB-0393-40B6-B69D-98C7CC0296D0}" type="pres">
      <dgm:prSet presAssocID="{A432B65C-4DED-40B0-9F8D-D2D3190565A5}" presName="textB" presStyleLbl="revTx" presStyleIdx="3" presStyleCnt="4" custScaleY="83060" custLinFactNeighborY="-19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8FFB70-2055-4C56-87BD-5A228233534A}" type="pres">
      <dgm:prSet presAssocID="{A432B65C-4DED-40B0-9F8D-D2D3190565A5}" presName="circleB" presStyleLbl="node1" presStyleIdx="3" presStyleCnt="4"/>
      <dgm:spPr/>
    </dgm:pt>
    <dgm:pt modelId="{4DE27A8C-641F-460E-AB97-7D4BD9E14F53}" type="pres">
      <dgm:prSet presAssocID="{A432B65C-4DED-40B0-9F8D-D2D3190565A5}" presName="spaceB" presStyleCnt="0"/>
      <dgm:spPr/>
    </dgm:pt>
  </dgm:ptLst>
  <dgm:cxnLst>
    <dgm:cxn modelId="{0CB5EF4C-3355-4977-AB81-C70A282047BF}" type="presOf" srcId="{00A7A76D-30FA-40CF-91B5-6C9B219F8E7E}" destId="{2E1D77C8-A6B4-480F-A462-A2BADE1DD493}" srcOrd="0" destOrd="0" presId="urn:microsoft.com/office/officeart/2005/8/layout/hProcess11"/>
    <dgm:cxn modelId="{F0C7EF20-BA66-4103-91C3-8A06B5944926}" srcId="{6E68F9E8-620D-48A8-AB20-D8FD2F46F9DB}" destId="{A432B65C-4DED-40B0-9F8D-D2D3190565A5}" srcOrd="3" destOrd="0" parTransId="{E75AD541-8659-4C8C-B6C1-9B590F5B59F5}" sibTransId="{20E06ACF-0A02-4EFF-867A-783153CEB8F6}"/>
    <dgm:cxn modelId="{079768C9-FE75-41E2-A9A7-29FDE6879CF1}" srcId="{6E68F9E8-620D-48A8-AB20-D8FD2F46F9DB}" destId="{00A7A76D-30FA-40CF-91B5-6C9B219F8E7E}" srcOrd="1" destOrd="0" parTransId="{10DBBB66-0783-4794-B88B-6579E4ED56C4}" sibTransId="{DCCCBF33-6A99-47EA-9657-9F94EBF26BC9}"/>
    <dgm:cxn modelId="{9AA6FB3F-AA38-4ABC-87AA-D7FD58E51131}" type="presOf" srcId="{6E68F9E8-620D-48A8-AB20-D8FD2F46F9DB}" destId="{6E5144AE-1F72-46D4-8031-3D4253F604FF}" srcOrd="0" destOrd="0" presId="urn:microsoft.com/office/officeart/2005/8/layout/hProcess11"/>
    <dgm:cxn modelId="{79D0C5A9-F6BA-4C01-AA44-F2FB72DC6611}" type="presOf" srcId="{B8486601-7491-4A31-8894-93308D28074A}" destId="{77544B73-F016-4B84-ACAD-4DD161278E5E}" srcOrd="0" destOrd="0" presId="urn:microsoft.com/office/officeart/2005/8/layout/hProcess11"/>
    <dgm:cxn modelId="{94DFCCD3-20D6-4B2C-9B02-4B1CD5DBD31D}" srcId="{6E68F9E8-620D-48A8-AB20-D8FD2F46F9DB}" destId="{B8486601-7491-4A31-8894-93308D28074A}" srcOrd="0" destOrd="0" parTransId="{DEF09C16-0C47-4C65-810D-56D4AE442475}" sibTransId="{25CBEE36-ED97-42E1-8442-1AD3D5C5028F}"/>
    <dgm:cxn modelId="{D61B3D79-6B64-49BE-9312-AFD082F5C822}" type="presOf" srcId="{87EA3CB4-33D7-4456-8D0B-2E4A86A969B5}" destId="{745252BA-7B18-4CEE-A678-11548D0A73F7}" srcOrd="0" destOrd="0" presId="urn:microsoft.com/office/officeart/2005/8/layout/hProcess11"/>
    <dgm:cxn modelId="{793D51BA-363C-441E-AAF6-925EA79A6BE7}" type="presOf" srcId="{A432B65C-4DED-40B0-9F8D-D2D3190565A5}" destId="{A25ED8AB-0393-40B6-B69D-98C7CC0296D0}" srcOrd="0" destOrd="0" presId="urn:microsoft.com/office/officeart/2005/8/layout/hProcess11"/>
    <dgm:cxn modelId="{55EB1BDB-7DC6-4D71-9686-F4999EE9EF43}" srcId="{6E68F9E8-620D-48A8-AB20-D8FD2F46F9DB}" destId="{87EA3CB4-33D7-4456-8D0B-2E4A86A969B5}" srcOrd="2" destOrd="0" parTransId="{E2002E3B-DEA2-452A-93AA-BF7BDF571353}" sibTransId="{10A2AAB6-69FF-4437-A7E1-EB2897EC5F36}"/>
    <dgm:cxn modelId="{C0149FB3-AFA6-4C18-8666-6F50E34E0966}" type="presParOf" srcId="{6E5144AE-1F72-46D4-8031-3D4253F604FF}" destId="{EE5829CD-19BE-4BA8-A55A-2F03A9DE68A6}" srcOrd="0" destOrd="0" presId="urn:microsoft.com/office/officeart/2005/8/layout/hProcess11"/>
    <dgm:cxn modelId="{4CB023E0-4CA9-4366-829F-A22F87A58875}" type="presParOf" srcId="{6E5144AE-1F72-46D4-8031-3D4253F604FF}" destId="{0FCF480F-9DEB-48DF-8680-A1E757486A86}" srcOrd="1" destOrd="0" presId="urn:microsoft.com/office/officeart/2005/8/layout/hProcess11"/>
    <dgm:cxn modelId="{641F50B0-C707-4817-B166-07ED2C722914}" type="presParOf" srcId="{0FCF480F-9DEB-48DF-8680-A1E757486A86}" destId="{3B562494-6C40-4740-B955-1A815FF1C543}" srcOrd="0" destOrd="0" presId="urn:microsoft.com/office/officeart/2005/8/layout/hProcess11"/>
    <dgm:cxn modelId="{E4698C21-9256-43F9-996B-026EC157FD27}" type="presParOf" srcId="{3B562494-6C40-4740-B955-1A815FF1C543}" destId="{77544B73-F016-4B84-ACAD-4DD161278E5E}" srcOrd="0" destOrd="0" presId="urn:microsoft.com/office/officeart/2005/8/layout/hProcess11"/>
    <dgm:cxn modelId="{B30599BA-2D87-4854-B997-5E53C5CD92ED}" type="presParOf" srcId="{3B562494-6C40-4740-B955-1A815FF1C543}" destId="{B2C975FF-E5E2-4562-9223-8C9658ED6FE3}" srcOrd="1" destOrd="0" presId="urn:microsoft.com/office/officeart/2005/8/layout/hProcess11"/>
    <dgm:cxn modelId="{A9B7BD11-ADD8-4144-A881-8A305EA5DA93}" type="presParOf" srcId="{3B562494-6C40-4740-B955-1A815FF1C543}" destId="{415D1A00-37B4-409C-A827-551DE9B08318}" srcOrd="2" destOrd="0" presId="urn:microsoft.com/office/officeart/2005/8/layout/hProcess11"/>
    <dgm:cxn modelId="{75AFD36B-1732-4CB6-873D-E788A2804470}" type="presParOf" srcId="{0FCF480F-9DEB-48DF-8680-A1E757486A86}" destId="{93A29A01-885E-43EE-88CE-49FCD31A8B74}" srcOrd="1" destOrd="0" presId="urn:microsoft.com/office/officeart/2005/8/layout/hProcess11"/>
    <dgm:cxn modelId="{49A8987F-71F5-4EB9-A141-82B2860A9E1F}" type="presParOf" srcId="{0FCF480F-9DEB-48DF-8680-A1E757486A86}" destId="{3CB85E25-4C16-44E9-8B04-5A49C33E8BC1}" srcOrd="2" destOrd="0" presId="urn:microsoft.com/office/officeart/2005/8/layout/hProcess11"/>
    <dgm:cxn modelId="{E8ECD381-FE85-46C1-B3AC-A7A371733315}" type="presParOf" srcId="{3CB85E25-4C16-44E9-8B04-5A49C33E8BC1}" destId="{2E1D77C8-A6B4-480F-A462-A2BADE1DD493}" srcOrd="0" destOrd="0" presId="urn:microsoft.com/office/officeart/2005/8/layout/hProcess11"/>
    <dgm:cxn modelId="{D7B0CC39-0FEA-4AC0-B73B-5B4329B59F6A}" type="presParOf" srcId="{3CB85E25-4C16-44E9-8B04-5A49C33E8BC1}" destId="{BF784035-3F73-4099-92E1-0C3AEA1E1115}" srcOrd="1" destOrd="0" presId="urn:microsoft.com/office/officeart/2005/8/layout/hProcess11"/>
    <dgm:cxn modelId="{A202CD96-6AB0-4167-8AD0-4A365E8BB2B2}" type="presParOf" srcId="{3CB85E25-4C16-44E9-8B04-5A49C33E8BC1}" destId="{7E05A1F9-D24C-46C5-9667-1AB3D07B6AF3}" srcOrd="2" destOrd="0" presId="urn:microsoft.com/office/officeart/2005/8/layout/hProcess11"/>
    <dgm:cxn modelId="{04888053-1459-4C85-BD6F-78064CC3E008}" type="presParOf" srcId="{0FCF480F-9DEB-48DF-8680-A1E757486A86}" destId="{81027569-2726-4320-BBA8-2DEAB38EA9DF}" srcOrd="3" destOrd="0" presId="urn:microsoft.com/office/officeart/2005/8/layout/hProcess11"/>
    <dgm:cxn modelId="{4C155B2B-0410-4D0A-8520-9203ACFE60DB}" type="presParOf" srcId="{0FCF480F-9DEB-48DF-8680-A1E757486A86}" destId="{8A298ABF-627D-4D0C-82BD-7AF0710778C9}" srcOrd="4" destOrd="0" presId="urn:microsoft.com/office/officeart/2005/8/layout/hProcess11"/>
    <dgm:cxn modelId="{F4A7FBFE-D3A3-4518-B0E3-67859B9E380F}" type="presParOf" srcId="{8A298ABF-627D-4D0C-82BD-7AF0710778C9}" destId="{745252BA-7B18-4CEE-A678-11548D0A73F7}" srcOrd="0" destOrd="0" presId="urn:microsoft.com/office/officeart/2005/8/layout/hProcess11"/>
    <dgm:cxn modelId="{2918CA99-22C5-4A29-A721-8B5A27370AFF}" type="presParOf" srcId="{8A298ABF-627D-4D0C-82BD-7AF0710778C9}" destId="{7CF40A9D-E493-4D93-A5A3-0933B700A011}" srcOrd="1" destOrd="0" presId="urn:microsoft.com/office/officeart/2005/8/layout/hProcess11"/>
    <dgm:cxn modelId="{286ADC3C-756D-4842-A4A9-1CDE570F26A0}" type="presParOf" srcId="{8A298ABF-627D-4D0C-82BD-7AF0710778C9}" destId="{64175D91-29F7-4BE7-A5D1-008C8CC1520E}" srcOrd="2" destOrd="0" presId="urn:microsoft.com/office/officeart/2005/8/layout/hProcess11"/>
    <dgm:cxn modelId="{12244357-B86B-43CC-8457-EFF58363D08B}" type="presParOf" srcId="{0FCF480F-9DEB-48DF-8680-A1E757486A86}" destId="{C0E5BE00-DD04-4396-BB5F-EF966B27F135}" srcOrd="5" destOrd="0" presId="urn:microsoft.com/office/officeart/2005/8/layout/hProcess11"/>
    <dgm:cxn modelId="{4A095E82-B882-45A8-891B-1B27D4D14D71}" type="presParOf" srcId="{0FCF480F-9DEB-48DF-8680-A1E757486A86}" destId="{971ED58B-9E29-4E7B-9F7E-B1ED741A117F}" srcOrd="6" destOrd="0" presId="urn:microsoft.com/office/officeart/2005/8/layout/hProcess11"/>
    <dgm:cxn modelId="{DDCAC19F-D97E-49B7-993B-EB4741A1D3F7}" type="presParOf" srcId="{971ED58B-9E29-4E7B-9F7E-B1ED741A117F}" destId="{A25ED8AB-0393-40B6-B69D-98C7CC0296D0}" srcOrd="0" destOrd="0" presId="urn:microsoft.com/office/officeart/2005/8/layout/hProcess11"/>
    <dgm:cxn modelId="{D4B869B3-3A28-413F-B45E-BA6A564504CD}" type="presParOf" srcId="{971ED58B-9E29-4E7B-9F7E-B1ED741A117F}" destId="{CC8FFB70-2055-4C56-87BD-5A228233534A}" srcOrd="1" destOrd="0" presId="urn:microsoft.com/office/officeart/2005/8/layout/hProcess11"/>
    <dgm:cxn modelId="{BFC51EDE-91F1-4491-8C3A-C816AC6C0F9B}" type="presParOf" srcId="{971ED58B-9E29-4E7B-9F7E-B1ED741A117F}" destId="{4DE27A8C-641F-460E-AB97-7D4BD9E14F53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5829CD-19BE-4BA8-A55A-2F03A9DE68A6}">
      <dsp:nvSpPr>
        <dsp:cNvPr id="0" name=""/>
        <dsp:cNvSpPr/>
      </dsp:nvSpPr>
      <dsp:spPr>
        <a:xfrm>
          <a:off x="941683" y="512254"/>
          <a:ext cx="5030931" cy="683006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4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7544B73-F016-4B84-ACAD-4DD161278E5E}">
      <dsp:nvSpPr>
        <dsp:cNvPr id="0" name=""/>
        <dsp:cNvSpPr/>
      </dsp:nvSpPr>
      <dsp:spPr>
        <a:xfrm>
          <a:off x="655216" y="0"/>
          <a:ext cx="1291534" cy="683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Programming</a:t>
          </a:r>
        </a:p>
      </dsp:txBody>
      <dsp:txXfrm>
        <a:off x="655216" y="0"/>
        <a:ext cx="1291534" cy="683006"/>
      </dsp:txXfrm>
    </dsp:sp>
    <dsp:sp modelId="{B2C975FF-E5E2-4562-9223-8C9658ED6FE3}">
      <dsp:nvSpPr>
        <dsp:cNvPr id="0" name=""/>
        <dsp:cNvSpPr/>
      </dsp:nvSpPr>
      <dsp:spPr>
        <a:xfrm>
          <a:off x="1147274" y="782028"/>
          <a:ext cx="170751" cy="1707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E1D77C8-A6B4-480F-A462-A2BADE1DD493}">
      <dsp:nvSpPr>
        <dsp:cNvPr id="0" name=""/>
        <dsp:cNvSpPr/>
      </dsp:nvSpPr>
      <dsp:spPr>
        <a:xfrm>
          <a:off x="1670039" y="1024509"/>
          <a:ext cx="1589452" cy="683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Planning/Scoping</a:t>
          </a:r>
        </a:p>
      </dsp:txBody>
      <dsp:txXfrm>
        <a:off x="1670039" y="1024509"/>
        <a:ext cx="1589452" cy="683006"/>
      </dsp:txXfrm>
    </dsp:sp>
    <dsp:sp modelId="{BF784035-3F73-4099-92E1-0C3AEA1E1115}">
      <dsp:nvSpPr>
        <dsp:cNvPr id="0" name=""/>
        <dsp:cNvSpPr/>
      </dsp:nvSpPr>
      <dsp:spPr>
        <a:xfrm>
          <a:off x="2379390" y="768381"/>
          <a:ext cx="170751" cy="1707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45252BA-7B18-4CEE-A678-11548D0A73F7}">
      <dsp:nvSpPr>
        <dsp:cNvPr id="0" name=""/>
        <dsp:cNvSpPr/>
      </dsp:nvSpPr>
      <dsp:spPr>
        <a:xfrm>
          <a:off x="3324069" y="0"/>
          <a:ext cx="1291534" cy="683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Preliminary and Final Design</a:t>
          </a:r>
        </a:p>
      </dsp:txBody>
      <dsp:txXfrm>
        <a:off x="3324069" y="0"/>
        <a:ext cx="1291534" cy="683006"/>
      </dsp:txXfrm>
    </dsp:sp>
    <dsp:sp modelId="{7CF40A9D-E493-4D93-A5A3-0933B700A011}">
      <dsp:nvSpPr>
        <dsp:cNvPr id="0" name=""/>
        <dsp:cNvSpPr/>
      </dsp:nvSpPr>
      <dsp:spPr>
        <a:xfrm>
          <a:off x="3884460" y="768381"/>
          <a:ext cx="170751" cy="1707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25ED8AB-0393-40B6-B69D-98C7CC0296D0}">
      <dsp:nvSpPr>
        <dsp:cNvPr id="0" name=""/>
        <dsp:cNvSpPr/>
      </dsp:nvSpPr>
      <dsp:spPr>
        <a:xfrm>
          <a:off x="4680180" y="1097638"/>
          <a:ext cx="1291534" cy="567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Construction</a:t>
          </a:r>
        </a:p>
      </dsp:txBody>
      <dsp:txXfrm>
        <a:off x="4680180" y="1097638"/>
        <a:ext cx="1291534" cy="567304"/>
      </dsp:txXfrm>
    </dsp:sp>
    <dsp:sp modelId="{CC8FFB70-2055-4C56-87BD-5A228233534A}">
      <dsp:nvSpPr>
        <dsp:cNvPr id="0" name=""/>
        <dsp:cNvSpPr/>
      </dsp:nvSpPr>
      <dsp:spPr>
        <a:xfrm>
          <a:off x="5240572" y="797307"/>
          <a:ext cx="170751" cy="1707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Char char="•"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Char char="•"/>
              <a:defRPr sz="1200"/>
            </a:lvl1pPr>
          </a:lstStyle>
          <a:p>
            <a:pPr>
              <a:defRPr/>
            </a:pPr>
            <a:fld id="{44929648-7C62-4172-BA4B-4488681EA51C}" type="datetimeFigureOut">
              <a:rPr lang="en-US"/>
              <a:pPr>
                <a:defRPr/>
              </a:pPr>
              <a:t>10/13/2014</a:t>
            </a:fld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Char char="•"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Char char="•"/>
              <a:defRPr sz="1200"/>
            </a:lvl1pPr>
          </a:lstStyle>
          <a:p>
            <a:pPr>
              <a:defRPr/>
            </a:pPr>
            <a:fld id="{FCE552FF-6E08-4779-86CD-4C75D50A3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19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E552FF-6E08-4779-86CD-4C75D50A32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24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propose the following draft outline, to be discussed and revised during project kick-off as needed:</a:t>
            </a:r>
          </a:p>
          <a:p>
            <a:endParaRPr lang="en-US" dirty="0" smtClean="0"/>
          </a:p>
          <a:p>
            <a:r>
              <a:rPr lang="en-US" dirty="0" smtClean="0"/>
              <a:t>1.  Background</a:t>
            </a:r>
          </a:p>
          <a:p>
            <a:r>
              <a:rPr lang="en-US" dirty="0" smtClean="0"/>
              <a:t>2.  Overview</a:t>
            </a:r>
          </a:p>
          <a:p>
            <a:r>
              <a:rPr lang="en-US" dirty="0" smtClean="0"/>
              <a:t>3.  HSM Approach Compared to Traditional Safety Evaluation</a:t>
            </a:r>
          </a:p>
          <a:p>
            <a:r>
              <a:rPr lang="en-US" dirty="0" smtClean="0"/>
              <a:t>	a.  Traditional Method Overview (pros and cons)</a:t>
            </a:r>
          </a:p>
          <a:p>
            <a:r>
              <a:rPr lang="en-US" dirty="0" smtClean="0"/>
              <a:t>	b.  Enhanced Analysis using HSM Approach</a:t>
            </a:r>
          </a:p>
          <a:p>
            <a:r>
              <a:rPr lang="en-US" dirty="0" smtClean="0"/>
              <a:t>	c.  Introduction of Continuous Case Study Example</a:t>
            </a:r>
          </a:p>
          <a:p>
            <a:r>
              <a:rPr lang="en-US" dirty="0" smtClean="0"/>
              <a:t>4.  Incorporating Safety into Project Planning</a:t>
            </a:r>
          </a:p>
          <a:p>
            <a:r>
              <a:rPr lang="en-US" dirty="0" smtClean="0"/>
              <a:t>	a.  Project Prioritization</a:t>
            </a:r>
          </a:p>
          <a:p>
            <a:r>
              <a:rPr lang="en-US" dirty="0" smtClean="0"/>
              <a:t>	b.  Project Scoping</a:t>
            </a:r>
          </a:p>
          <a:p>
            <a:r>
              <a:rPr lang="en-US" dirty="0" smtClean="0"/>
              <a:t>	c.  Case Study (continued)</a:t>
            </a:r>
          </a:p>
          <a:p>
            <a:r>
              <a:rPr lang="en-US" dirty="0" smtClean="0"/>
              <a:t>5.  Incorporating Safety into Alternative Identification and Evaluation</a:t>
            </a:r>
          </a:p>
          <a:p>
            <a:r>
              <a:rPr lang="en-US" dirty="0" smtClean="0"/>
              <a:t>	a.  Field Reviews</a:t>
            </a:r>
          </a:p>
          <a:p>
            <a:r>
              <a:rPr lang="en-US" dirty="0" smtClean="0"/>
              <a:t>	b.  Scoping and Identifying Practical Safety Related Limitations</a:t>
            </a:r>
          </a:p>
          <a:p>
            <a:r>
              <a:rPr lang="en-US" dirty="0" smtClean="0"/>
              <a:t>	c.  Concept Safety Assessment</a:t>
            </a:r>
          </a:p>
          <a:p>
            <a:r>
              <a:rPr lang="en-US" dirty="0" smtClean="0"/>
              <a:t>	d.  Safety in the Decision Matrix Process</a:t>
            </a:r>
          </a:p>
          <a:p>
            <a:r>
              <a:rPr lang="en-US" dirty="0" smtClean="0"/>
              <a:t>	e.  Case Study (continued)</a:t>
            </a:r>
          </a:p>
          <a:p>
            <a:r>
              <a:rPr lang="en-US" dirty="0" smtClean="0"/>
              <a:t>6.  Incorporating Safety into Preliminary Design</a:t>
            </a:r>
          </a:p>
          <a:p>
            <a:r>
              <a:rPr lang="en-US" dirty="0" smtClean="0"/>
              <a:t>	a.  Design Alternatives</a:t>
            </a:r>
          </a:p>
          <a:p>
            <a:r>
              <a:rPr lang="en-US" dirty="0" smtClean="0"/>
              <a:t>	b.  Horizontal and Vertical Alignment</a:t>
            </a:r>
          </a:p>
          <a:p>
            <a:r>
              <a:rPr lang="en-US" dirty="0" smtClean="0"/>
              <a:t>	c.  Access Management</a:t>
            </a:r>
          </a:p>
          <a:p>
            <a:r>
              <a:rPr lang="en-US" dirty="0" smtClean="0"/>
              <a:t>	d.  Signing and Marking</a:t>
            </a:r>
          </a:p>
          <a:p>
            <a:r>
              <a:rPr lang="en-US" dirty="0" smtClean="0"/>
              <a:t>	e.  Case Study (continued)</a:t>
            </a:r>
          </a:p>
          <a:p>
            <a:r>
              <a:rPr lang="en-US" dirty="0" smtClean="0"/>
              <a:t>7.  Incorporating Safety into Final Design</a:t>
            </a:r>
          </a:p>
          <a:p>
            <a:r>
              <a:rPr lang="en-US" dirty="0" smtClean="0"/>
              <a:t>	a.  Design Exceptions</a:t>
            </a:r>
          </a:p>
          <a:p>
            <a:r>
              <a:rPr lang="en-US" dirty="0" smtClean="0"/>
              <a:t>	b.  Maintenance of Traffic Plans</a:t>
            </a:r>
          </a:p>
          <a:p>
            <a:r>
              <a:rPr lang="en-US" dirty="0" smtClean="0"/>
              <a:t>	c.  Safety Impacts in Project Public Information</a:t>
            </a:r>
          </a:p>
          <a:p>
            <a:r>
              <a:rPr lang="en-US" dirty="0" smtClean="0"/>
              <a:t>	d.  Case Study (continued)</a:t>
            </a:r>
          </a:p>
          <a:p>
            <a:r>
              <a:rPr lang="en-US" dirty="0" smtClean="0"/>
              <a:t>8.  Transportation Safety Process</a:t>
            </a:r>
          </a:p>
          <a:p>
            <a:r>
              <a:rPr lang="en-US" dirty="0" smtClean="0"/>
              <a:t>	a.  Design Tree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i</a:t>
            </a:r>
            <a:r>
              <a:rPr lang="en-US" dirty="0" smtClean="0"/>
              <a:t>.  Crash Modification Methods</a:t>
            </a:r>
          </a:p>
          <a:p>
            <a:r>
              <a:rPr lang="en-US" dirty="0" smtClean="0"/>
              <a:t>		ii.  Safety Performance Function Methods</a:t>
            </a:r>
          </a:p>
          <a:p>
            <a:r>
              <a:rPr lang="en-US" dirty="0" smtClean="0"/>
              <a:t>	b.  Case Study (continued)</a:t>
            </a:r>
          </a:p>
          <a:p>
            <a:r>
              <a:rPr lang="en-US" dirty="0" smtClean="0"/>
              <a:t>9.  Additional Resources</a:t>
            </a:r>
          </a:p>
          <a:p>
            <a:r>
              <a:rPr lang="en-US" dirty="0" smtClean="0"/>
              <a:t>	a.  Standalone Procedural Flow Charts</a:t>
            </a:r>
          </a:p>
          <a:p>
            <a:r>
              <a:rPr lang="en-US" dirty="0" smtClean="0"/>
              <a:t>	b.  Evaluation Tools and Example Applications</a:t>
            </a:r>
          </a:p>
          <a:p>
            <a:r>
              <a:rPr lang="en-US" dirty="0" smtClean="0"/>
              <a:t>	c.  Supplemental Case Studies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E552FF-6E08-4779-86CD-4C75D50A32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baseline="0" dirty="0" smtClean="0">
                <a:latin typeface="Arial"/>
              </a:rPr>
              <a:t>After submitting the annotated outline, the SAIC team will engage stakeholders to discuss the project and provide feedback. We will extend invites for participation to the following groups:</a:t>
            </a:r>
          </a:p>
          <a:p>
            <a:endParaRPr lang="en-US" sz="1200" b="0" i="0" u="none" strike="noStrike" baseline="0" dirty="0" smtClean="0">
              <a:latin typeface="Arial"/>
            </a:endParaRPr>
          </a:p>
          <a:p>
            <a:r>
              <a:rPr lang="en-US" sz="1200" b="0" i="0" u="none" strike="noStrike" baseline="0" dirty="0" smtClean="0">
                <a:latin typeface="Arial"/>
              </a:rPr>
              <a:t>FHWA COTM and other designees</a:t>
            </a:r>
          </a:p>
          <a:p>
            <a:r>
              <a:rPr lang="en-US" sz="1200" b="0" i="0" u="none" strike="noStrike" baseline="0" dirty="0" smtClean="0">
                <a:latin typeface="Arial"/>
              </a:rPr>
              <a:t>Representatives from States participating in the HSM Implementation Pooled- Fund Study, including representatives from planning and roadway design</a:t>
            </a:r>
          </a:p>
          <a:p>
            <a:endParaRPr lang="en-US" sz="1200" b="0" i="0" u="none" strike="noStrike" baseline="0" dirty="0" smtClean="0">
              <a:latin typeface="Arial"/>
            </a:endParaRPr>
          </a:p>
          <a:p>
            <a:r>
              <a:rPr lang="en-US" sz="1200" b="0" i="0" u="none" strike="noStrike" baseline="0" dirty="0" smtClean="0">
                <a:latin typeface="Arial"/>
              </a:rPr>
              <a:t>California</a:t>
            </a:r>
          </a:p>
          <a:p>
            <a:r>
              <a:rPr lang="en-US" sz="1200" b="0" i="0" u="none" strike="noStrike" baseline="0" dirty="0" smtClean="0">
                <a:latin typeface="Arial"/>
              </a:rPr>
              <a:t>Idaho</a:t>
            </a:r>
          </a:p>
          <a:p>
            <a:r>
              <a:rPr lang="en-US" sz="1200" b="0" i="0" u="none" strike="noStrike" baseline="0" dirty="0" smtClean="0">
                <a:latin typeface="Arial"/>
              </a:rPr>
              <a:t>Illinois</a:t>
            </a:r>
          </a:p>
          <a:p>
            <a:r>
              <a:rPr lang="en-US" sz="1200" b="0" i="0" u="none" strike="noStrike" baseline="0" dirty="0" smtClean="0">
                <a:latin typeface="Arial"/>
              </a:rPr>
              <a:t>Kansas</a:t>
            </a:r>
          </a:p>
          <a:p>
            <a:r>
              <a:rPr lang="en-US" sz="1200" b="0" i="0" u="none" strike="noStrike" baseline="0" dirty="0" smtClean="0">
                <a:latin typeface="Arial"/>
              </a:rPr>
              <a:t>Louisiana</a:t>
            </a:r>
          </a:p>
          <a:p>
            <a:r>
              <a:rPr lang="en-US" sz="1200" b="0" i="0" u="none" strike="noStrike" baseline="0" dirty="0" smtClean="0">
                <a:latin typeface="Arial"/>
              </a:rPr>
              <a:t>Missouri</a:t>
            </a:r>
          </a:p>
          <a:p>
            <a:r>
              <a:rPr lang="en-US" sz="1200" b="0" i="0" u="none" strike="noStrike" baseline="0" dirty="0" smtClean="0">
                <a:latin typeface="Arial"/>
              </a:rPr>
              <a:t>Mississippi</a:t>
            </a:r>
          </a:p>
          <a:p>
            <a:r>
              <a:rPr lang="en-US" sz="1200" b="0" i="0" u="none" strike="noStrike" baseline="0" dirty="0" smtClean="0">
                <a:latin typeface="Arial"/>
              </a:rPr>
              <a:t>Nevada</a:t>
            </a:r>
          </a:p>
          <a:p>
            <a:r>
              <a:rPr lang="en-US" sz="1200" b="0" i="0" u="none" strike="noStrike" baseline="0" dirty="0" smtClean="0">
                <a:latin typeface="Arial"/>
              </a:rPr>
              <a:t>Ohio</a:t>
            </a:r>
          </a:p>
          <a:p>
            <a:r>
              <a:rPr lang="en-US" sz="1200" b="0" i="0" u="none" strike="noStrike" baseline="0" dirty="0" smtClean="0">
                <a:latin typeface="Arial"/>
              </a:rPr>
              <a:t>Oklahoma</a:t>
            </a:r>
          </a:p>
          <a:p>
            <a:r>
              <a:rPr lang="en-US" sz="1200" b="0" i="0" u="none" strike="noStrike" baseline="0" dirty="0" smtClean="0">
                <a:latin typeface="Arial"/>
              </a:rPr>
              <a:t>Oregon</a:t>
            </a:r>
          </a:p>
          <a:p>
            <a:r>
              <a:rPr lang="en-US" sz="1200" b="0" i="0" u="none" strike="noStrike" baseline="0" dirty="0" smtClean="0">
                <a:latin typeface="Arial"/>
              </a:rPr>
              <a:t>Pennsylvania</a:t>
            </a:r>
          </a:p>
          <a:p>
            <a:pPr marR="5180"/>
            <a:r>
              <a:rPr lang="en-US" sz="1200" b="0" i="0" u="none" strike="noStrike" baseline="0" dirty="0" smtClean="0">
                <a:latin typeface="Arial"/>
              </a:rPr>
              <a:t>North Carolina</a:t>
            </a:r>
          </a:p>
          <a:p>
            <a:r>
              <a:rPr lang="en-US" sz="1200" b="0" i="0" u="none" strike="noStrike" baseline="0" dirty="0" smtClean="0">
                <a:latin typeface="Arial"/>
              </a:rPr>
              <a:t>Washington</a:t>
            </a:r>
          </a:p>
          <a:p>
            <a:r>
              <a:rPr lang="en-US" sz="1200" b="0" i="0" u="none" strike="noStrike" baseline="0" dirty="0" smtClean="0">
                <a:latin typeface="Arial"/>
              </a:rPr>
              <a:t>West Virginia</a:t>
            </a:r>
          </a:p>
          <a:p>
            <a:r>
              <a:rPr lang="en-US" sz="1200" b="0" i="0" u="none" strike="noStrike" baseline="0" dirty="0" smtClean="0">
                <a:latin typeface="Arial"/>
              </a:rPr>
              <a:t>Wisconsin</a:t>
            </a:r>
          </a:p>
          <a:p>
            <a:endParaRPr lang="en-US" sz="800" b="0" i="0" u="none" strike="noStrike" baseline="0" dirty="0" smtClean="0">
              <a:latin typeface="Arial"/>
            </a:endParaRPr>
          </a:p>
          <a:p>
            <a:pPr marR="5910"/>
            <a:r>
              <a:rPr lang="en-US" sz="1200" b="0" i="0" u="none" strike="noStrike" baseline="0" dirty="0" smtClean="0">
                <a:latin typeface="Arial"/>
              </a:rPr>
              <a:t>In order to comply with the Paperwork Reduction Act, we recommend limiting the stakeholder review panel to no more than nine non-FHWA members plus additional</a:t>
            </a:r>
          </a:p>
          <a:p>
            <a:r>
              <a:rPr lang="en-US" sz="1200" b="0" i="0" u="none" strike="noStrike" baseline="0" dirty="0" smtClean="0">
                <a:latin typeface="Arial"/>
              </a:rPr>
              <a:t>FHWA designees.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E552FF-6E08-4779-86CD-4C75D50A32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E552FF-6E08-4779-86CD-4C75D50A32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E552FF-6E08-4779-86CD-4C75D50A32D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E552FF-6E08-4779-86CD-4C75D50A32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E552FF-6E08-4779-86CD-4C75D50A32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86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0E4186-B497-4E7D-A5A5-316C7A06FB9B}" type="datetime1">
              <a:rPr lang="en-US" smtClean="0"/>
              <a:t>10/13/2014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  <a:extLst/>
          </a:lstStyle>
          <a:p>
            <a:pPr>
              <a:defRPr/>
            </a:pPr>
            <a:fld id="{9A51E534-177F-4113-AAAF-9BDF4758A9C0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D74E03-5357-48BE-94EB-AEDB1DF48685}" type="datetime1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  <a:extLst/>
          </a:lstStyle>
          <a:p>
            <a:pPr>
              <a:defRPr/>
            </a:pPr>
            <a:fld id="{2B1318AD-27AC-41F9-B86D-9D64C7C72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E2F189-CA97-4D28-82E1-04722EFBACD4}" type="datetime1">
              <a:rPr lang="en-US" smtClean="0"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  <a:extLst/>
          </a:lstStyle>
          <a:p>
            <a:pPr>
              <a:defRPr/>
            </a:pPr>
            <a:fld id="{2ADDB98E-AF86-4C96-BFB3-B70B2B995239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888AA5-32A2-4840-B2B2-0C5EB33C80D3}" type="datetime1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  <a:extLst/>
          </a:lstStyle>
          <a:p>
            <a:pPr>
              <a:defRPr/>
            </a:pPr>
            <a:fld id="{50847C5D-0369-4EF6-9D76-86FDF84CD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E1C233-A4A1-40BB-B01F-CF8AEE748E3F}" type="datetime1">
              <a:rPr lang="en-US" smtClean="0"/>
              <a:t>10/13/2014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  <a:extLst/>
          </a:lstStyle>
          <a:p>
            <a:pPr>
              <a:defRPr/>
            </a:pPr>
            <a:fld id="{51B264EF-BFBC-42BE-85EB-B9532878D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A4436A-9FEF-4045-917F-8341F274E1AC}" type="datetime1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  <a:extLst/>
          </a:lstStyle>
          <a:p>
            <a:pPr>
              <a:defRPr/>
            </a:pPr>
            <a:fld id="{2AB9552C-A0A4-4877-A8C5-924A7366C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A884A4-60BA-4C8F-A851-944A9D3B968A}" type="datetime1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  <a:extLst/>
          </a:lstStyle>
          <a:p>
            <a:pPr>
              <a:defRPr/>
            </a:pPr>
            <a:fld id="{BA12A3EE-5588-4EFE-8EC4-D9A453998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547BBE-9B44-4E14-9570-E50F2F3494D9}" type="datetime1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  <a:extLst/>
          </a:lstStyle>
          <a:p>
            <a:pPr>
              <a:defRPr/>
            </a:pPr>
            <a:fld id="{9BF99E96-A087-4E50-8268-76138B9BE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1E3EA6-574F-40E1-A431-94696E64DD41}" type="datetime1">
              <a:rPr lang="en-US" smtClean="0"/>
              <a:t>10/13/2014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  <a:extLst/>
          </a:lstStyle>
          <a:p>
            <a:pPr>
              <a:defRPr/>
            </a:pPr>
            <a:fld id="{07E5F37F-2EF3-4A7C-9AFE-BB1BF72CD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441DAA-5716-49BE-B2A4-C6C905FF05A1}" type="datetime1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  <a:extLst/>
          </a:lstStyle>
          <a:p>
            <a:pPr>
              <a:defRPr/>
            </a:pPr>
            <a:fld id="{A5D91636-B04C-4688-8178-53744FC4B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D5C6CF-AF48-440C-9776-EA0A8CA4A207}" type="datetime1">
              <a:rPr lang="en-US" smtClean="0"/>
              <a:t>10/13/2014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  <a:extLst/>
          </a:lstStyle>
          <a:p>
            <a:pPr>
              <a:defRPr/>
            </a:pPr>
            <a:fld id="{6C206B31-D234-4A9C-8E26-6251F1641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8F714E15-8DF6-4C6B-8F2B-726917EA6235}" type="datetime1">
              <a:rPr lang="en-US" smtClean="0"/>
              <a:t>10/13/2014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000" dirty="0">
                <a:solidFill>
                  <a:schemeClr val="tx2"/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EAEB7904-0B52-4B5E-8714-F9ED6AC2C5D1}" type="slidenum">
              <a:rPr lang="en-US"/>
              <a:pPr>
                <a:defRPr/>
              </a:pPr>
              <a:t>‹#›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pic>
        <p:nvPicPr>
          <p:cNvPr id="1038" name="Picture 12" descr="TTI-transp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86600" y="6324600"/>
            <a:ext cx="139858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K-Dixon@tamu.edu" TargetMode="External"/><Relationship Id="rId2" Type="http://schemas.openxmlformats.org/officeDocument/2006/relationships/hyperlink" Target="mailto:Jennifer.E.Atkinson@leidos.com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Mike.Colety@kimley-horn.co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hyperlink" Target="http://www.google.com/url?url=http://safety.fhwa.dot.gov/hsm/&amp;rct=j&amp;frm=1&amp;q=&amp;esrc=s&amp;sa=U&amp;ei=O4YZVLqcF4atyAT7xoCoDA&amp;ved=0CBYQ9QEwAA&amp;usg=AFQjCNGTF0nm7s5WjtfVKQVBGx0DrEjn8w" TargetMode="External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jpe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3175" y="196850"/>
            <a:ext cx="7524750" cy="2870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Scale and Scope of Highway Safety Manual Implementation in the Project Development Process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3175" y="4191000"/>
            <a:ext cx="7413625" cy="1905000"/>
          </a:xfrm>
        </p:spPr>
        <p:txBody>
          <a:bodyPr>
            <a:normAutofit fontScale="92500" lnSpcReduction="2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For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the </a:t>
            </a:r>
            <a:r>
              <a:rPr lang="en-US" sz="2000" b="1" dirty="0" smtClean="0"/>
              <a:t>Federal Highway Administration (FHWA)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By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000" b="1" dirty="0" smtClean="0"/>
              <a:t>Science Applications International Corporation (SAIC)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000" b="1" dirty="0" smtClean="0"/>
              <a:t>Texas A&amp;M Transportation Institute (TTI)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000" b="1" dirty="0" err="1" smtClean="0"/>
              <a:t>Kimley</a:t>
            </a:r>
            <a:r>
              <a:rPr lang="en-US" sz="2000" b="1" dirty="0" smtClean="0"/>
              <a:t>-Horn &amp; Associates (K-H)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Preliminary Outline Structure for Informational Guide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900" indent="-514350">
              <a:buFont typeface="+mj-lt"/>
              <a:buAutoNum type="arabicPeriod" startAt="6"/>
            </a:pPr>
            <a:r>
              <a:rPr lang="en-US" dirty="0" smtClean="0"/>
              <a:t>Incorporating Safety into Preliminary Design</a:t>
            </a:r>
          </a:p>
          <a:p>
            <a:pPr marL="596900" indent="-514350">
              <a:buFont typeface="+mj-lt"/>
              <a:buAutoNum type="arabicPeriod" startAt="6"/>
            </a:pPr>
            <a:r>
              <a:rPr lang="en-US" dirty="0" smtClean="0"/>
              <a:t>Incorporating Safety into Final Design</a:t>
            </a:r>
          </a:p>
          <a:p>
            <a:pPr marL="596900" indent="-514350">
              <a:buFont typeface="+mj-lt"/>
              <a:buAutoNum type="arabicPeriod" startAt="6"/>
            </a:pPr>
            <a:r>
              <a:rPr lang="en-US" dirty="0" smtClean="0"/>
              <a:t>Transportation Safety Processes</a:t>
            </a:r>
          </a:p>
          <a:p>
            <a:pPr marL="596900" indent="-514350">
              <a:buFont typeface="+mj-lt"/>
              <a:buAutoNum type="arabicPeriod" startAt="6"/>
            </a:pPr>
            <a:r>
              <a:rPr lang="en-US" dirty="0" smtClean="0"/>
              <a:t>Additional Resources and Tools</a:t>
            </a:r>
          </a:p>
          <a:p>
            <a:pPr marL="596900" indent="-514350">
              <a:buFont typeface="+mj-lt"/>
              <a:buAutoNum type="arabicPeriod" startAt="6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47C5D-0369-4EF6-9D76-86FDF84CD4A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2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273175" y="304800"/>
            <a:ext cx="7662863" cy="870857"/>
          </a:xfrm>
        </p:spPr>
        <p:txBody>
          <a:bodyPr lIns="45720" rIns="45720"/>
          <a:lstStyle/>
          <a:p>
            <a:pPr marL="509588" indent="-509588">
              <a:spcBef>
                <a:spcPct val="20000"/>
              </a:spcBef>
            </a:pPr>
            <a:r>
              <a:rPr lang="en-US" sz="3600" dirty="0" smtClean="0"/>
              <a:t>Task 3.  Write </a:t>
            </a:r>
            <a:r>
              <a:rPr lang="en-US" sz="3600" dirty="0"/>
              <a:t>Informational Guide</a:t>
            </a:r>
          </a:p>
        </p:txBody>
      </p:sp>
      <p:sp>
        <p:nvSpPr>
          <p:cNvPr id="18435" name="Content Placeholder 5"/>
          <p:cNvSpPr>
            <a:spLocks noGrp="1"/>
          </p:cNvSpPr>
          <p:nvPr>
            <p:ph idx="1"/>
          </p:nvPr>
        </p:nvSpPr>
        <p:spPr>
          <a:xfrm>
            <a:off x="1135063" y="1155927"/>
            <a:ext cx="7662862" cy="4983162"/>
          </a:xfrm>
        </p:spPr>
        <p:txBody>
          <a:bodyPr/>
          <a:lstStyle/>
          <a:p>
            <a:pPr lvl="0">
              <a:buClr>
                <a:srgbClr val="3891A7"/>
              </a:buClr>
            </a:pPr>
            <a:r>
              <a:rPr lang="en-US" sz="2400" dirty="0">
                <a:solidFill>
                  <a:prstClr val="black"/>
                </a:solidFill>
              </a:rPr>
              <a:t>Subtask </a:t>
            </a:r>
            <a:r>
              <a:rPr lang="en-US" sz="2400" dirty="0" smtClean="0">
                <a:solidFill>
                  <a:prstClr val="black"/>
                </a:solidFill>
              </a:rPr>
              <a:t>3a</a:t>
            </a:r>
            <a:r>
              <a:rPr lang="en-US" sz="2400" dirty="0">
                <a:solidFill>
                  <a:prstClr val="black"/>
                </a:solidFill>
              </a:rPr>
              <a:t>:  </a:t>
            </a:r>
            <a:r>
              <a:rPr lang="en-US" sz="2400" dirty="0" smtClean="0">
                <a:solidFill>
                  <a:prstClr val="black"/>
                </a:solidFill>
              </a:rPr>
              <a:t>Draft Informational Guide</a:t>
            </a:r>
          </a:p>
          <a:p>
            <a:pPr lvl="1">
              <a:buClr>
                <a:srgbClr val="3891A7"/>
              </a:buClr>
            </a:pPr>
            <a:r>
              <a:rPr lang="en-US" sz="2000" dirty="0" smtClean="0">
                <a:solidFill>
                  <a:prstClr val="black"/>
                </a:solidFill>
              </a:rPr>
              <a:t>Key:  Link project development activities to HSM guidance (see next slide)</a:t>
            </a:r>
          </a:p>
          <a:p>
            <a:pPr lvl="1">
              <a:buClr>
                <a:srgbClr val="3891A7"/>
              </a:buClr>
            </a:pPr>
            <a:r>
              <a:rPr lang="en-US" sz="2000" dirty="0" smtClean="0">
                <a:solidFill>
                  <a:prstClr val="black"/>
                </a:solidFill>
              </a:rPr>
              <a:t>Key:  Make the document flexible, considering all users</a:t>
            </a:r>
          </a:p>
          <a:p>
            <a:pPr lvl="1">
              <a:buClr>
                <a:srgbClr val="3891A7"/>
              </a:buClr>
            </a:pPr>
            <a:r>
              <a:rPr lang="en-US" sz="2000" dirty="0" smtClean="0">
                <a:solidFill>
                  <a:prstClr val="black"/>
                </a:solidFill>
              </a:rPr>
              <a:t>Use decision trees, flowcharts, written text</a:t>
            </a:r>
            <a:endParaRPr lang="en-US" sz="2000" dirty="0">
              <a:solidFill>
                <a:prstClr val="black"/>
              </a:solidFill>
            </a:endParaRPr>
          </a:p>
          <a:p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47C5D-0369-4EF6-9D76-86FDF84CD4A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59104" y="3445014"/>
            <a:ext cx="3237635" cy="16312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  <a:latin typeface="+mj-lt"/>
              </a:rPr>
              <a:t>Develop “continuous” case studies, where feasible, to illustrate application of HSM through each project development phase.</a:t>
            </a:r>
            <a:endParaRPr lang="en-US" sz="200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959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273175" y="72784"/>
            <a:ext cx="7662863" cy="870857"/>
          </a:xfrm>
        </p:spPr>
        <p:txBody>
          <a:bodyPr lIns="45720" rIns="45720"/>
          <a:lstStyle/>
          <a:p>
            <a:pPr marL="509588" indent="-509588">
              <a:spcBef>
                <a:spcPct val="20000"/>
              </a:spcBef>
            </a:pPr>
            <a:r>
              <a:rPr lang="en-US" sz="3600" dirty="0" smtClean="0"/>
              <a:t>Task 3.  Write </a:t>
            </a:r>
            <a:r>
              <a:rPr lang="en-US" sz="3600" dirty="0"/>
              <a:t>Informational Guide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05923"/>
              </p:ext>
            </p:extLst>
          </p:nvPr>
        </p:nvGraphicFramePr>
        <p:xfrm>
          <a:off x="1132766" y="906867"/>
          <a:ext cx="7902054" cy="58319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1876"/>
                <a:gridCol w="3648186"/>
                <a:gridCol w="1971992"/>
              </a:tblGrid>
              <a:tr h="175751">
                <a:tc>
                  <a:txBody>
                    <a:bodyPr/>
                    <a:lstStyle/>
                    <a:p>
                      <a:pPr marL="0" marR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Project Development Step</a:t>
                      </a:r>
                      <a:endParaRPr lang="en-US" sz="1400" dirty="0">
                        <a:effectLst/>
                        <a:latin typeface="Myriad Pro"/>
                        <a:ea typeface="Times New Roman"/>
                        <a:cs typeface="Times New Roman"/>
                      </a:endParaRPr>
                    </a:p>
                  </a:txBody>
                  <a:tcPr marL="62233" marR="62233" marT="0" marB="0" anchor="ctr"/>
                </a:tc>
                <a:tc>
                  <a:txBody>
                    <a:bodyPr/>
                    <a:lstStyle/>
                    <a:p>
                      <a:pPr marL="0" marR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Activity</a:t>
                      </a:r>
                      <a:endParaRPr lang="en-US" sz="1400" dirty="0">
                        <a:effectLst/>
                        <a:latin typeface="Myriad Pro"/>
                        <a:ea typeface="Times New Roman"/>
                        <a:cs typeface="Times New Roman"/>
                      </a:endParaRPr>
                    </a:p>
                  </a:txBody>
                  <a:tcPr marL="62233" marR="6223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Example HSM Guidance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33" marR="62233" marT="0" marB="0" anchor="ctr"/>
                </a:tc>
              </a:tr>
              <a:tr h="304251">
                <a:tc>
                  <a:txBody>
                    <a:bodyPr/>
                    <a:lstStyle/>
                    <a:p>
                      <a:pPr marL="0" marR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Project Planning (after included in TIP)</a:t>
                      </a:r>
                      <a:endParaRPr lang="en-US" sz="1400" dirty="0">
                        <a:effectLst/>
                        <a:latin typeface="Myriad Pro"/>
                        <a:ea typeface="Times New Roman"/>
                        <a:cs typeface="Times New Roman"/>
                      </a:endParaRPr>
                    </a:p>
                  </a:txBody>
                  <a:tcPr marL="62233" marR="62233" marT="0" marB="0"/>
                </a:tc>
                <a:tc>
                  <a:txBody>
                    <a:bodyPr/>
                    <a:lstStyle/>
                    <a:p>
                      <a:pPr marL="0" marR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Identify project issues and alternative solutions</a:t>
                      </a:r>
                      <a:endParaRPr lang="en-US" sz="1400">
                        <a:effectLst/>
                        <a:latin typeface="Myriad Pro"/>
                        <a:ea typeface="Times New Roman"/>
                        <a:cs typeface="Times New Roman"/>
                      </a:endParaRPr>
                    </a:p>
                  </a:txBody>
                  <a:tcPr marL="62233" marR="62233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Chapters </a:t>
                      </a:r>
                      <a:r>
                        <a:rPr lang="en-US" sz="1400" dirty="0">
                          <a:effectLst/>
                        </a:rPr>
                        <a:t>4 through 7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33" marR="62233" marT="0" marB="0" anchor="ctr"/>
                </a:tc>
              </a:tr>
              <a:tr h="663821">
                <a:tc rowSpan="3">
                  <a:txBody>
                    <a:bodyPr/>
                    <a:lstStyle/>
                    <a:p>
                      <a:pPr marL="0" marR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Alternatives Identification and Evaluation</a:t>
                      </a:r>
                      <a:endParaRPr lang="en-US" sz="1400">
                        <a:effectLst/>
                        <a:latin typeface="Myriad Pro"/>
                        <a:ea typeface="Times New Roman"/>
                        <a:cs typeface="Times New Roman"/>
                      </a:endParaRPr>
                    </a:p>
                  </a:txBody>
                  <a:tcPr marL="62233" marR="62233" marT="0" marB="0" anchor="ctr"/>
                </a:tc>
                <a:tc>
                  <a:txBody>
                    <a:bodyPr/>
                    <a:lstStyle/>
                    <a:p>
                      <a:pPr marL="0" marR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Assess alternatives based on safety</a:t>
                      </a:r>
                      <a:endParaRPr lang="en-US" sz="1400">
                        <a:effectLst/>
                        <a:latin typeface="Myriad Pro"/>
                        <a:ea typeface="Times New Roman"/>
                        <a:cs typeface="Times New Roman"/>
                      </a:endParaRPr>
                    </a:p>
                  </a:txBody>
                  <a:tcPr marL="62233" marR="62233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Chapters </a:t>
                      </a:r>
                      <a:r>
                        <a:rPr lang="en-US" sz="1400" dirty="0">
                          <a:effectLst/>
                        </a:rPr>
                        <a:t>10-12 (Safety Prediction) and </a:t>
                      </a:r>
                      <a:r>
                        <a:rPr lang="en-US" sz="1400" dirty="0" smtClean="0">
                          <a:effectLst/>
                        </a:rPr>
                        <a:t>Chapters </a:t>
                      </a:r>
                      <a:r>
                        <a:rPr lang="en-US" sz="1400" dirty="0">
                          <a:effectLst/>
                        </a:rPr>
                        <a:t>13-17 (CMFs)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33" marR="62233" marT="0" marB="0" anchor="ctr"/>
                </a:tc>
              </a:tr>
              <a:tr h="3042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Incorporate safety findings into overall alternative analysis</a:t>
                      </a:r>
                      <a:endParaRPr lang="en-US" sz="1400">
                        <a:effectLst/>
                        <a:latin typeface="Myriad Pro"/>
                        <a:ea typeface="Times New Roman"/>
                        <a:cs typeface="Times New Roman"/>
                      </a:endParaRPr>
                    </a:p>
                  </a:txBody>
                  <a:tcPr marL="62233" marR="62233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Chapters </a:t>
                      </a:r>
                      <a:r>
                        <a:rPr lang="en-US" sz="1400" dirty="0">
                          <a:effectLst/>
                        </a:rPr>
                        <a:t>6-7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33" marR="62233" marT="0" marB="0" anchor="ctr"/>
                </a:tc>
              </a:tr>
              <a:tr h="1757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Determine preferred alternative</a:t>
                      </a:r>
                      <a:endParaRPr lang="en-US" sz="1400">
                        <a:effectLst/>
                        <a:latin typeface="Myriad Pro"/>
                        <a:ea typeface="Times New Roman"/>
                        <a:cs typeface="Times New Roman"/>
                      </a:endParaRPr>
                    </a:p>
                  </a:txBody>
                  <a:tcPr marL="62233" marR="62233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Chapters </a:t>
                      </a:r>
                      <a:r>
                        <a:rPr lang="en-US" sz="1400" dirty="0">
                          <a:effectLst/>
                        </a:rPr>
                        <a:t>9 and 10-12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33" marR="62233" marT="0" marB="0" anchor="ctr"/>
                </a:tc>
              </a:tr>
              <a:tr h="304251">
                <a:tc rowSpan="3">
                  <a:txBody>
                    <a:bodyPr/>
                    <a:lstStyle/>
                    <a:p>
                      <a:pPr marL="0" marR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Preliminary Design</a:t>
                      </a:r>
                      <a:endParaRPr lang="en-US" sz="1400">
                        <a:effectLst/>
                        <a:latin typeface="Myriad Pro"/>
                        <a:ea typeface="Times New Roman"/>
                        <a:cs typeface="Times New Roman"/>
                      </a:endParaRPr>
                    </a:p>
                  </a:txBody>
                  <a:tcPr marL="62233" marR="62233" marT="0" marB="0" anchor="ctr"/>
                </a:tc>
                <a:tc>
                  <a:txBody>
                    <a:bodyPr/>
                    <a:lstStyle/>
                    <a:p>
                      <a:pPr marL="0" marR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Develop preliminary design plans for preferred alternative</a:t>
                      </a:r>
                      <a:endParaRPr lang="en-US" sz="1400">
                        <a:effectLst/>
                        <a:latin typeface="Myriad Pro"/>
                        <a:ea typeface="Times New Roman"/>
                        <a:cs typeface="Times New Roman"/>
                      </a:endParaRPr>
                    </a:p>
                  </a:txBody>
                  <a:tcPr marL="62233" marR="62233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Chapters </a:t>
                      </a:r>
                      <a:r>
                        <a:rPr lang="en-US" sz="1400" dirty="0">
                          <a:effectLst/>
                        </a:rPr>
                        <a:t>2 and 6-7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33" marR="62233" marT="0" marB="0" anchor="ctr"/>
                </a:tc>
              </a:tr>
              <a:tr h="6638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Evaluate how project-related safety performance is impacted</a:t>
                      </a:r>
                      <a:endParaRPr lang="en-US" sz="1400">
                        <a:effectLst/>
                        <a:latin typeface="Myriad Pro"/>
                        <a:ea typeface="Times New Roman"/>
                        <a:cs typeface="Times New Roman"/>
                      </a:endParaRPr>
                    </a:p>
                  </a:txBody>
                  <a:tcPr marL="62233" marR="62233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Chapters </a:t>
                      </a:r>
                      <a:r>
                        <a:rPr lang="en-US" sz="1400" dirty="0">
                          <a:effectLst/>
                        </a:rPr>
                        <a:t>10-12 (Safety Prediction) and </a:t>
                      </a:r>
                      <a:r>
                        <a:rPr lang="en-US" sz="1400" dirty="0" smtClean="0">
                          <a:effectLst/>
                        </a:rPr>
                        <a:t>13-17 </a:t>
                      </a:r>
                      <a:r>
                        <a:rPr lang="en-US" sz="1400" dirty="0">
                          <a:effectLst/>
                        </a:rPr>
                        <a:t>(CMFs)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33" marR="62233" marT="0" marB="0" anchor="ctr"/>
                </a:tc>
              </a:tr>
              <a:tr h="3042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Refine preliminary design decisions and document</a:t>
                      </a:r>
                      <a:endParaRPr lang="en-US" sz="1400">
                        <a:effectLst/>
                        <a:latin typeface="Myriad Pro"/>
                        <a:ea typeface="Times New Roman"/>
                        <a:cs typeface="Times New Roman"/>
                      </a:endParaRPr>
                    </a:p>
                  </a:txBody>
                  <a:tcPr marL="62233" marR="62233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Chapters </a:t>
                      </a:r>
                      <a:r>
                        <a:rPr lang="en-US" sz="1400" dirty="0">
                          <a:effectLst/>
                        </a:rPr>
                        <a:t>9 and 10-12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33" marR="62233" marT="0" marB="0" anchor="ctr"/>
                </a:tc>
              </a:tr>
              <a:tr h="304251">
                <a:tc rowSpan="4">
                  <a:txBody>
                    <a:bodyPr/>
                    <a:lstStyle/>
                    <a:p>
                      <a:pPr marL="0" marR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Final Design</a:t>
                      </a:r>
                      <a:endParaRPr lang="en-US" sz="1400" dirty="0">
                        <a:effectLst/>
                        <a:latin typeface="Myriad Pro"/>
                        <a:ea typeface="Times New Roman"/>
                        <a:cs typeface="Times New Roman"/>
                      </a:endParaRPr>
                    </a:p>
                  </a:txBody>
                  <a:tcPr marL="62233" marR="62233" marT="0" marB="0" anchor="ctr"/>
                </a:tc>
                <a:tc>
                  <a:txBody>
                    <a:bodyPr/>
                    <a:lstStyle/>
                    <a:p>
                      <a:pPr marL="0" marR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Develop final design plans based on preliminary design refinement</a:t>
                      </a:r>
                      <a:endParaRPr lang="en-US" sz="1400">
                        <a:effectLst/>
                        <a:latin typeface="Myriad Pro"/>
                        <a:ea typeface="Times New Roman"/>
                        <a:cs typeface="Times New Roman"/>
                      </a:endParaRPr>
                    </a:p>
                  </a:txBody>
                  <a:tcPr marL="62233" marR="62233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Chapters </a:t>
                      </a:r>
                      <a:r>
                        <a:rPr lang="en-US" sz="1400" dirty="0">
                          <a:effectLst/>
                        </a:rPr>
                        <a:t>2 and 6-7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33" marR="62233" marT="0" marB="0" anchor="ctr"/>
                </a:tc>
              </a:tr>
              <a:tr h="6638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Perform design exception analysis as appropriate</a:t>
                      </a:r>
                      <a:endParaRPr lang="en-US" sz="1400">
                        <a:effectLst/>
                        <a:latin typeface="Myriad Pro"/>
                        <a:ea typeface="Times New Roman"/>
                        <a:cs typeface="Times New Roman"/>
                      </a:endParaRPr>
                    </a:p>
                  </a:txBody>
                  <a:tcPr marL="62233" marR="62233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Chapters 10-12 </a:t>
                      </a:r>
                      <a:r>
                        <a:rPr lang="en-US" sz="1400" dirty="0">
                          <a:effectLst/>
                        </a:rPr>
                        <a:t>(Safety Prediction) and </a:t>
                      </a:r>
                      <a:r>
                        <a:rPr lang="en-US" sz="1400" dirty="0" smtClean="0">
                          <a:effectLst/>
                        </a:rPr>
                        <a:t>13-17 </a:t>
                      </a:r>
                      <a:r>
                        <a:rPr lang="en-US" sz="1400" dirty="0">
                          <a:effectLst/>
                        </a:rPr>
                        <a:t>(CMFs)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33" marR="62233" marT="0" marB="0" anchor="ctr"/>
                </a:tc>
              </a:tr>
              <a:tr h="7606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Evaluate how project-related safety is affected and balanced with other design elements (operations, environment, land use impacts, cost, etc.)</a:t>
                      </a:r>
                      <a:endParaRPr lang="en-US" sz="1400">
                        <a:effectLst/>
                        <a:latin typeface="Myriad Pro"/>
                        <a:ea typeface="Times New Roman"/>
                        <a:cs typeface="Times New Roman"/>
                      </a:endParaRPr>
                    </a:p>
                  </a:txBody>
                  <a:tcPr marL="62233" marR="62233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Chapters </a:t>
                      </a:r>
                      <a:r>
                        <a:rPr lang="en-US" sz="1400" dirty="0">
                          <a:effectLst/>
                        </a:rPr>
                        <a:t>7 and 8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33" marR="62233" marT="0" marB="0" anchor="ctr"/>
                </a:tc>
              </a:tr>
              <a:tr h="1757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Finalize design and construct</a:t>
                      </a:r>
                      <a:endParaRPr lang="en-US" sz="1400">
                        <a:effectLst/>
                        <a:latin typeface="Myriad Pro"/>
                        <a:ea typeface="Times New Roman"/>
                        <a:cs typeface="Times New Roman"/>
                      </a:endParaRPr>
                    </a:p>
                  </a:txBody>
                  <a:tcPr marL="62233" marR="62233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Chapters </a:t>
                      </a:r>
                      <a:r>
                        <a:rPr lang="en-US" sz="1400" dirty="0">
                          <a:effectLst/>
                        </a:rPr>
                        <a:t>9 and 10-12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33" marR="62233" marT="0" marB="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47C5D-0369-4EF6-9D76-86FDF84CD4A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6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273175" y="304800"/>
            <a:ext cx="7662863" cy="870857"/>
          </a:xfrm>
        </p:spPr>
        <p:txBody>
          <a:bodyPr lIns="45720" rIns="45720"/>
          <a:lstStyle/>
          <a:p>
            <a:pPr marL="509588" indent="-509588">
              <a:spcBef>
                <a:spcPct val="20000"/>
              </a:spcBef>
            </a:pPr>
            <a:r>
              <a:rPr lang="en-US" sz="3600" dirty="0" smtClean="0"/>
              <a:t>Task 3.  Write </a:t>
            </a:r>
            <a:r>
              <a:rPr lang="en-US" sz="3600" dirty="0"/>
              <a:t>Informational Guide</a:t>
            </a:r>
          </a:p>
        </p:txBody>
      </p:sp>
      <p:sp>
        <p:nvSpPr>
          <p:cNvPr id="18435" name="Content Placeholder 5"/>
          <p:cNvSpPr>
            <a:spLocks noGrp="1"/>
          </p:cNvSpPr>
          <p:nvPr>
            <p:ph idx="1"/>
          </p:nvPr>
        </p:nvSpPr>
        <p:spPr>
          <a:xfrm>
            <a:off x="1135063" y="1155927"/>
            <a:ext cx="7662862" cy="4983162"/>
          </a:xfrm>
        </p:spPr>
        <p:txBody>
          <a:bodyPr/>
          <a:lstStyle/>
          <a:p>
            <a:pPr lvl="0">
              <a:buClr>
                <a:srgbClr val="3891A7"/>
              </a:buClr>
            </a:pPr>
            <a:r>
              <a:rPr lang="en-US" sz="2400" dirty="0">
                <a:solidFill>
                  <a:prstClr val="black"/>
                </a:solidFill>
              </a:rPr>
              <a:t>Subtask </a:t>
            </a:r>
            <a:r>
              <a:rPr lang="en-US" sz="2400" dirty="0" smtClean="0">
                <a:solidFill>
                  <a:prstClr val="black"/>
                </a:solidFill>
              </a:rPr>
              <a:t>3b:  Informational Guide Feedback</a:t>
            </a:r>
          </a:p>
          <a:p>
            <a:pPr lvl="1">
              <a:buClr>
                <a:srgbClr val="3891A7"/>
              </a:buClr>
            </a:pPr>
            <a:r>
              <a:rPr lang="en-US" sz="2000" dirty="0">
                <a:solidFill>
                  <a:prstClr val="black"/>
                </a:solidFill>
              </a:rPr>
              <a:t>Engage a Stakeholder Review </a:t>
            </a:r>
            <a:r>
              <a:rPr lang="en-US" sz="2000" dirty="0" smtClean="0">
                <a:solidFill>
                  <a:prstClr val="black"/>
                </a:solidFill>
              </a:rPr>
              <a:t>Panel from Task 2</a:t>
            </a:r>
            <a:endParaRPr lang="en-US" sz="2000" dirty="0">
              <a:solidFill>
                <a:prstClr val="black"/>
              </a:solidFill>
            </a:endParaRPr>
          </a:p>
          <a:p>
            <a:pPr lvl="1">
              <a:buClr>
                <a:srgbClr val="3891A7"/>
              </a:buClr>
            </a:pPr>
            <a:r>
              <a:rPr lang="en-US" sz="2000" dirty="0">
                <a:solidFill>
                  <a:prstClr val="black"/>
                </a:solidFill>
              </a:rPr>
              <a:t>Hold webinar to discuss comments (for two rounds of comments)</a:t>
            </a:r>
          </a:p>
          <a:p>
            <a:pPr lvl="0">
              <a:buClr>
                <a:srgbClr val="3891A7"/>
              </a:buClr>
            </a:pPr>
            <a:r>
              <a:rPr lang="en-US" sz="2400" dirty="0" smtClean="0">
                <a:solidFill>
                  <a:prstClr val="black"/>
                </a:solidFill>
              </a:rPr>
              <a:t>Subtask 3c:  Final Informational Guide</a:t>
            </a:r>
          </a:p>
          <a:p>
            <a:pPr lvl="1">
              <a:buClr>
                <a:srgbClr val="3891A7"/>
              </a:buClr>
            </a:pPr>
            <a:r>
              <a:rPr lang="en-US" sz="2000" dirty="0">
                <a:solidFill>
                  <a:prstClr val="black"/>
                </a:solidFill>
              </a:rPr>
              <a:t>Finalize </a:t>
            </a:r>
            <a:r>
              <a:rPr lang="en-US" sz="2000" dirty="0" smtClean="0">
                <a:solidFill>
                  <a:prstClr val="black"/>
                </a:solidFill>
              </a:rPr>
              <a:t>Guide based </a:t>
            </a:r>
            <a:r>
              <a:rPr lang="en-US" sz="2000" dirty="0">
                <a:solidFill>
                  <a:prstClr val="black"/>
                </a:solidFill>
              </a:rPr>
              <a:t>on panel’s comments</a:t>
            </a:r>
          </a:p>
          <a:p>
            <a:pPr lvl="1">
              <a:buClr>
                <a:srgbClr val="3891A7"/>
              </a:buClr>
            </a:pPr>
            <a:endParaRPr lang="en-US" sz="2000" dirty="0" smtClean="0">
              <a:solidFill>
                <a:prstClr val="black"/>
              </a:solidFill>
            </a:endParaRPr>
          </a:p>
          <a:p>
            <a:pPr marL="403225" lvl="1" indent="0">
              <a:buClr>
                <a:srgbClr val="3891A7"/>
              </a:buClr>
              <a:buNone/>
            </a:pPr>
            <a:endParaRPr lang="en-US" sz="2000" dirty="0" smtClean="0">
              <a:solidFill>
                <a:prstClr val="black"/>
              </a:solidFill>
            </a:endParaRPr>
          </a:p>
          <a:p>
            <a:pPr marL="403225" lvl="1" indent="0">
              <a:buClr>
                <a:srgbClr val="3891A7"/>
              </a:buClr>
              <a:buNone/>
            </a:pPr>
            <a:endParaRPr lang="en-US" sz="2000" dirty="0" smtClean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endParaRPr lang="en-US" sz="2400" dirty="0">
              <a:solidFill>
                <a:prstClr val="black"/>
              </a:solidFill>
            </a:endParaRPr>
          </a:p>
          <a:p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47C5D-0369-4EF6-9D76-86FDF84CD4A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9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168400" y="31840"/>
            <a:ext cx="7289800" cy="685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3.  Key Deliverables &amp; Schedule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99677"/>
              </p:ext>
            </p:extLst>
          </p:nvPr>
        </p:nvGraphicFramePr>
        <p:xfrm>
          <a:off x="1073426" y="682383"/>
          <a:ext cx="7245294" cy="51958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06530"/>
                <a:gridCol w="2738764"/>
              </a:tblGrid>
              <a:tr h="5841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Key Deliverables</a:t>
                      </a:r>
                      <a:endParaRPr lang="en-US" sz="2400" b="1" dirty="0">
                        <a:solidFill>
                          <a:srgbClr val="FFFFFF"/>
                        </a:solidFill>
                        <a:effectLst/>
                        <a:latin typeface="Arial Rounded MT Bold"/>
                        <a:ea typeface="Times New Roman"/>
                        <a:cs typeface="Times New Roman"/>
                      </a:endParaRPr>
                    </a:p>
                  </a:txBody>
                  <a:tcPr marL="46168" marR="4616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Due </a:t>
                      </a:r>
                      <a:r>
                        <a:rPr lang="en-US" sz="2400" b="1" dirty="0" smtClean="0">
                          <a:effectLst/>
                        </a:rPr>
                        <a:t>Date</a:t>
                      </a:r>
                      <a:endParaRPr lang="en-US" sz="2400" b="1" dirty="0">
                        <a:solidFill>
                          <a:srgbClr val="FFFFFF"/>
                        </a:solidFill>
                        <a:effectLst/>
                        <a:latin typeface="Arial Rounded MT Bold"/>
                        <a:ea typeface="Times New Roman"/>
                        <a:cs typeface="Times New Roman"/>
                      </a:endParaRPr>
                    </a:p>
                  </a:txBody>
                  <a:tcPr marL="46168" marR="46168" marT="0" marB="0"/>
                </a:tc>
              </a:tr>
              <a:tr h="3980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Pooled-Fund</a:t>
                      </a:r>
                      <a:r>
                        <a:rPr lang="en-US" sz="1800" baseline="0" dirty="0" smtClean="0">
                          <a:effectLst/>
                        </a:rPr>
                        <a:t> Web-Enabled Conference Call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168" marR="461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October 14, 2014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168" marR="46168" marT="0" marB="0"/>
                </a:tc>
              </a:tr>
              <a:tr h="3980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effectLst/>
                        </a:rPr>
                        <a:t>Draft Annotated Outline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168" marR="461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effectLst/>
                        </a:rPr>
                        <a:t>November 21, 2014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168" marR="46168" marT="0" marB="0"/>
                </a:tc>
              </a:tr>
              <a:tr h="3980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Stakeholder Review of Annotated Outline 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168" marR="461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December 5, 2014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168" marR="46168" marT="0" marB="0"/>
                </a:tc>
              </a:tr>
              <a:tr h="3980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Draft Comment Response Matrix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168" marR="461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December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19, 2014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168" marR="46168" marT="0" marB="0"/>
                </a:tc>
              </a:tr>
              <a:tr h="3980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effectLst/>
                        </a:rPr>
                        <a:t>Final Annotated Outline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168" marR="461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January</a:t>
                      </a:r>
                      <a:r>
                        <a:rPr lang="en-US" sz="1800" b="1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3, 2015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168" marR="46168" marT="0" marB="0"/>
                </a:tc>
              </a:tr>
              <a:tr h="3980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Final Comment Response Matrix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168" marR="461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January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3, 2015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168" marR="46168" marT="0" marB="0"/>
                </a:tc>
              </a:tr>
              <a:tr h="3980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effectLst/>
                        </a:rPr>
                        <a:t>Draft Informational Guide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168" marR="461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  <a:r>
                        <a:rPr lang="en-US" sz="1800" b="1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3, 2015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168" marR="46168" marT="0" marB="0"/>
                </a:tc>
              </a:tr>
              <a:tr h="3980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Stakeholder Review of Draft Guide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168" marR="461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3, 2015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168" marR="46168" marT="0" marB="0"/>
                </a:tc>
              </a:tr>
              <a:tr h="3980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Draft Comment Response Matrix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168" marR="461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July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3, 2015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168" marR="46168" marT="0" marB="0"/>
                </a:tc>
              </a:tr>
              <a:tr h="3980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effectLst/>
                        </a:rPr>
                        <a:t>Final Draft Informational Guide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168" marR="461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</a:t>
                      </a:r>
                      <a:r>
                        <a:rPr lang="en-US" sz="1800" b="1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3, 2015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168" marR="46168" marT="0" marB="0"/>
                </a:tc>
              </a:tr>
              <a:tr h="3980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Final Informational Guide suitable for </a:t>
                      </a:r>
                      <a:r>
                        <a:rPr lang="en-US" sz="1800" dirty="0" smtClean="0">
                          <a:effectLst/>
                        </a:rPr>
                        <a:t>publication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168" marR="461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September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3, 2015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168" marR="46168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47C5D-0369-4EF6-9D76-86FDF84CD4A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227138" y="457200"/>
            <a:ext cx="7185025" cy="685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</a:rPr>
              <a:t>4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.  Review Process and Discussion</a:t>
            </a:r>
          </a:p>
        </p:txBody>
      </p:sp>
      <p:sp>
        <p:nvSpPr>
          <p:cNvPr id="25603" name="Content Placeholder 5"/>
          <p:cNvSpPr>
            <a:spLocks noGrp="1"/>
          </p:cNvSpPr>
          <p:nvPr>
            <p:ph idx="1"/>
          </p:nvPr>
        </p:nvSpPr>
        <p:spPr>
          <a:xfrm>
            <a:off x="1227137" y="1302030"/>
            <a:ext cx="7641091" cy="4495800"/>
          </a:xfrm>
        </p:spPr>
        <p:txBody>
          <a:bodyPr lIns="45720" rIns="45720"/>
          <a:lstStyle/>
          <a:p>
            <a:r>
              <a:rPr lang="en-US" sz="2800" dirty="0" smtClean="0"/>
              <a:t>Identify Stakeholder Review Panel Members</a:t>
            </a:r>
          </a:p>
          <a:p>
            <a:r>
              <a:rPr lang="en-US" sz="2800" dirty="0" smtClean="0"/>
              <a:t>Ideas as to Engaging Project Development Personnel for Review Process in Addition to Safety Experts</a:t>
            </a:r>
          </a:p>
          <a:p>
            <a:r>
              <a:rPr lang="en-US" sz="2800" dirty="0" smtClean="0"/>
              <a:t>Tiered Review Discussion </a:t>
            </a:r>
          </a:p>
          <a:p>
            <a:pPr lvl="1"/>
            <a:r>
              <a:rPr lang="en-US" sz="2400" dirty="0" smtClean="0"/>
              <a:t>Smaller Stakeholder Group to Review Entire Document</a:t>
            </a:r>
          </a:p>
          <a:p>
            <a:pPr lvl="1"/>
            <a:r>
              <a:rPr lang="en-US" sz="2400" dirty="0" smtClean="0"/>
              <a:t>Larger Group to Provide Feedback to Structure and Select Content</a:t>
            </a:r>
          </a:p>
          <a:p>
            <a:r>
              <a:rPr lang="en-US" sz="2800" dirty="0" smtClean="0"/>
              <a:t>Schedule (Feedback) Flexibility </a:t>
            </a:r>
            <a:r>
              <a:rPr lang="en-US" sz="2800" dirty="0" smtClean="0"/>
              <a:t>Associated with External Meetings (TRB, Pooled-Fund, etc.)</a:t>
            </a:r>
          </a:p>
          <a:p>
            <a:r>
              <a:rPr lang="en-US" sz="2800" dirty="0" smtClean="0"/>
              <a:t>Other </a:t>
            </a:r>
            <a:r>
              <a:rPr lang="en-US" sz="2800" dirty="0" smtClean="0"/>
              <a:t>Discussion Items?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47C5D-0369-4EF6-9D76-86FDF84CD4A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79D7A7-1F30-4EAD-8EEA-23578F117B4E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73175" y="1195180"/>
            <a:ext cx="6770688" cy="5245377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effectLst/>
              </a:rPr>
              <a:t>Jennifer E.  Atkinson, P.E. </a:t>
            </a:r>
            <a:br>
              <a:rPr lang="en-US" sz="2800" dirty="0" smtClean="0">
                <a:effectLst/>
              </a:rPr>
            </a:br>
            <a:r>
              <a:rPr lang="en-US" sz="2800" dirty="0" err="1" smtClean="0">
                <a:effectLst/>
              </a:rPr>
              <a:t>Leidos</a:t>
            </a:r>
            <a:r>
              <a:rPr lang="en-US" sz="2800" dirty="0" smtClean="0">
                <a:effectLst/>
              </a:rPr>
              <a:t> (formerly SAIC)</a:t>
            </a:r>
            <a:br>
              <a:rPr lang="en-US" sz="2800" dirty="0" smtClean="0">
                <a:effectLst/>
              </a:rPr>
            </a:br>
            <a:r>
              <a:rPr lang="en-US" sz="2800" dirty="0" smtClean="0">
                <a:effectLst/>
              </a:rPr>
              <a:t>417.362.9017</a:t>
            </a:r>
            <a:br>
              <a:rPr lang="en-US" sz="2800" dirty="0" smtClean="0">
                <a:effectLst/>
              </a:rPr>
            </a:br>
            <a:r>
              <a:rPr lang="en-US" sz="2800" dirty="0" smtClean="0">
                <a:solidFill>
                  <a:srgbClr val="0070C0"/>
                </a:solidFill>
                <a:effectLst/>
                <a:hlinkClick r:id="rId2"/>
              </a:rPr>
              <a:t>Jennifer.E.Atkinson@leidos.com</a:t>
            </a:r>
            <a:endParaRPr lang="en-US" sz="2800" dirty="0" smtClean="0">
              <a:solidFill>
                <a:srgbClr val="0070C0"/>
              </a:solidFill>
              <a:effectLst/>
            </a:endParaRPr>
          </a:p>
          <a:p>
            <a:pPr fontAlgn="auto">
              <a:spcAft>
                <a:spcPts val="0"/>
              </a:spcAft>
              <a:defRPr/>
            </a:pPr>
            <a:endParaRPr lang="en-US" sz="2800" dirty="0">
              <a:solidFill>
                <a:schemeClr val="accent4"/>
              </a:solidFill>
              <a:effectLst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/>
                </a:solidFill>
                <a:effectLst/>
              </a:rPr>
              <a:t>Karen K. Dixon, Ph.D., P.E.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/>
                </a:solidFill>
                <a:effectLst/>
              </a:rPr>
              <a:t>Texas A&amp;M Transportation Institute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/>
                </a:solidFill>
                <a:effectLst/>
              </a:rPr>
              <a:t>979.845.9906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/>
                </a:solidFill>
                <a:effectLst/>
                <a:hlinkClick r:id="rId3"/>
              </a:rPr>
              <a:t>K-Dixon@tamu.edu</a:t>
            </a:r>
            <a:endParaRPr lang="en-US" sz="2800" dirty="0" smtClean="0">
              <a:solidFill>
                <a:schemeClr val="tx1"/>
              </a:solidFill>
              <a:effectLst/>
            </a:endParaRPr>
          </a:p>
          <a:p>
            <a:pPr fontAlgn="auto">
              <a:spcAft>
                <a:spcPts val="0"/>
              </a:spcAft>
              <a:defRPr/>
            </a:pPr>
            <a:endParaRPr lang="en-US" sz="2800" dirty="0">
              <a:solidFill>
                <a:schemeClr val="tx1"/>
              </a:solidFill>
              <a:effectLst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900" dirty="0" smtClean="0">
                <a:solidFill>
                  <a:schemeClr val="tx1"/>
                </a:solidFill>
                <a:effectLst/>
              </a:rPr>
              <a:t>Mike </a:t>
            </a:r>
            <a:r>
              <a:rPr lang="en-US" sz="2900" dirty="0" err="1" smtClean="0">
                <a:solidFill>
                  <a:schemeClr val="tx1"/>
                </a:solidFill>
                <a:effectLst/>
              </a:rPr>
              <a:t>Colety</a:t>
            </a:r>
            <a:r>
              <a:rPr lang="en-US" sz="2900" dirty="0" smtClean="0">
                <a:solidFill>
                  <a:schemeClr val="tx1"/>
                </a:solidFill>
                <a:effectLst/>
              </a:rPr>
              <a:t>, P.E.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900" dirty="0" err="1" smtClean="0">
                <a:solidFill>
                  <a:schemeClr val="tx1"/>
                </a:solidFill>
                <a:effectLst/>
              </a:rPr>
              <a:t>Kimley</a:t>
            </a:r>
            <a:r>
              <a:rPr lang="en-US" sz="2900" dirty="0" smtClean="0">
                <a:solidFill>
                  <a:schemeClr val="tx1"/>
                </a:solidFill>
                <a:effectLst/>
              </a:rPr>
              <a:t>-Horn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900" dirty="0" smtClean="0">
                <a:solidFill>
                  <a:schemeClr val="tx1"/>
                </a:solidFill>
                <a:effectLst/>
              </a:rPr>
              <a:t>702.862.3609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900" dirty="0" smtClean="0">
                <a:solidFill>
                  <a:schemeClr val="tx1"/>
                </a:solidFill>
                <a:effectLst/>
                <a:hlinkClick r:id="rId4"/>
              </a:rPr>
              <a:t>Mike.Colety@kimley-horn.com</a:t>
            </a:r>
            <a:r>
              <a:rPr lang="en-US" sz="2900" dirty="0" smtClean="0"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73175" y="457200"/>
            <a:ext cx="7185025" cy="685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Key Team Members Contact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1181100" y="457200"/>
            <a:ext cx="7277100" cy="6096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Presentation Overview</a:t>
            </a:r>
          </a:p>
        </p:txBody>
      </p:sp>
      <p:sp>
        <p:nvSpPr>
          <p:cNvPr id="14339" name="Content Placeholder 4"/>
          <p:cNvSpPr>
            <a:spLocks noGrp="1"/>
          </p:cNvSpPr>
          <p:nvPr>
            <p:ph idx="1"/>
          </p:nvPr>
        </p:nvSpPr>
        <p:spPr>
          <a:xfrm>
            <a:off x="1238250" y="1219206"/>
            <a:ext cx="3880402" cy="4876800"/>
          </a:xfrm>
        </p:spPr>
        <p:txBody>
          <a:bodyPr lIns="27432" rIns="27432"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Project Background and Objective</a:t>
            </a:r>
          </a:p>
          <a:p>
            <a:pPr marL="514350" indent="-514350">
              <a:buFontTx/>
              <a:buAutoNum type="arabicPeriod"/>
            </a:pPr>
            <a:r>
              <a:rPr lang="en-US" sz="2800" dirty="0" smtClean="0"/>
              <a:t>The Work Plan</a:t>
            </a:r>
            <a:endParaRPr lang="en-US" sz="2400" dirty="0" smtClean="0"/>
          </a:p>
          <a:p>
            <a:pPr marL="514350" indent="-514350">
              <a:buFontTx/>
              <a:buAutoNum type="arabicPeriod"/>
            </a:pPr>
            <a:r>
              <a:rPr lang="en-US" sz="2800" dirty="0" smtClean="0"/>
              <a:t>Deliverables &amp; Schedule</a:t>
            </a:r>
          </a:p>
          <a:p>
            <a:pPr marL="514350" indent="-514350">
              <a:buFontTx/>
              <a:buAutoNum type="arabicPeriod"/>
            </a:pPr>
            <a:r>
              <a:rPr lang="en-US" sz="2800" dirty="0" smtClean="0"/>
              <a:t>Review Process and Discussion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pic>
        <p:nvPicPr>
          <p:cNvPr id="2050" name="Picture 2" descr="https://encrypted-tbn0.gstatic.com/images?q=tbn:ANd9GcSh2FKfTVwPWYC1RFzZ_53AUPd-lEzAbjVYtAcpwWUX0CeJJBkhpemS9vk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615" y="1185977"/>
            <a:ext cx="1951725" cy="251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34668146"/>
              </p:ext>
            </p:extLst>
          </p:nvPr>
        </p:nvGraphicFramePr>
        <p:xfrm>
          <a:off x="2857457" y="4581462"/>
          <a:ext cx="6286543" cy="1707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Down Arrow 1"/>
          <p:cNvSpPr/>
          <p:nvPr/>
        </p:nvSpPr>
        <p:spPr>
          <a:xfrm>
            <a:off x="5915960" y="3889612"/>
            <a:ext cx="363168" cy="8052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9768811">
            <a:off x="6760650" y="3853177"/>
            <a:ext cx="363168" cy="8052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463895">
            <a:off x="5169811" y="3853177"/>
            <a:ext cx="363168" cy="8052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47C5D-0369-4EF6-9D76-86FDF84CD4A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1111250" y="381000"/>
            <a:ext cx="7346950" cy="6096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1.  Project Background -- Team</a:t>
            </a:r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>
          <a:xfrm>
            <a:off x="1212624" y="1006997"/>
            <a:ext cx="7154862" cy="5509550"/>
          </a:xfrm>
        </p:spPr>
        <p:txBody>
          <a:bodyPr lIns="27432" rIns="27432"/>
          <a:lstStyle/>
          <a:p>
            <a:pPr marL="341313" indent="-341313"/>
            <a:r>
              <a:rPr lang="en-US" sz="2400" dirty="0" smtClean="0"/>
              <a:t>FHWA</a:t>
            </a:r>
          </a:p>
          <a:p>
            <a:pPr marL="741363" lvl="1" indent="-341313"/>
            <a:r>
              <a:rPr lang="en-US" sz="2000" dirty="0" smtClean="0"/>
              <a:t>Ray </a:t>
            </a:r>
            <a:r>
              <a:rPr lang="en-US" sz="2000" dirty="0" err="1" smtClean="0"/>
              <a:t>Krammes</a:t>
            </a:r>
            <a:endParaRPr lang="en-US" sz="2000" dirty="0" smtClean="0"/>
          </a:p>
          <a:p>
            <a:pPr marL="466725" indent="-341313"/>
            <a:endParaRPr lang="en-US" sz="2400" dirty="0"/>
          </a:p>
          <a:p>
            <a:pPr marL="466725" indent="-341313"/>
            <a:r>
              <a:rPr lang="en-US" sz="2400" dirty="0" smtClean="0"/>
              <a:t>SAIC</a:t>
            </a:r>
          </a:p>
          <a:p>
            <a:pPr marL="741363" lvl="1" indent="-341313"/>
            <a:r>
              <a:rPr lang="en-US" sz="2000" dirty="0" smtClean="0"/>
              <a:t>Jennifer Atkinson, </a:t>
            </a:r>
            <a:r>
              <a:rPr lang="en-US" sz="2000" i="1" dirty="0" smtClean="0"/>
              <a:t>Task Manager</a:t>
            </a:r>
          </a:p>
          <a:p>
            <a:pPr marL="741363" lvl="1" indent="-341313"/>
            <a:r>
              <a:rPr lang="en-US" sz="2000" dirty="0" smtClean="0"/>
              <a:t>Kelly Donoughe</a:t>
            </a:r>
          </a:p>
          <a:p>
            <a:pPr marL="741363" lvl="1" indent="-341313"/>
            <a:endParaRPr lang="en-US" sz="2000" dirty="0"/>
          </a:p>
          <a:p>
            <a:pPr marL="466725" indent="-341313"/>
            <a:r>
              <a:rPr lang="en-US" sz="2400" dirty="0" smtClean="0"/>
              <a:t>TTI</a:t>
            </a:r>
          </a:p>
          <a:p>
            <a:pPr marL="741363" lvl="1" indent="-341313"/>
            <a:r>
              <a:rPr lang="en-US" sz="2000" dirty="0" smtClean="0"/>
              <a:t>Karen Dixon, </a:t>
            </a:r>
            <a:r>
              <a:rPr lang="en-US" sz="2000" i="1" dirty="0" smtClean="0"/>
              <a:t>Principal Investigator</a:t>
            </a:r>
          </a:p>
          <a:p>
            <a:pPr marL="741363" lvl="1" indent="-341313"/>
            <a:r>
              <a:rPr lang="en-US" sz="2000" dirty="0" smtClean="0"/>
              <a:t>Mike Pratt</a:t>
            </a:r>
          </a:p>
          <a:p>
            <a:pPr marL="741363" lvl="1" indent="-341313"/>
            <a:endParaRPr lang="en-US" sz="2000" dirty="0"/>
          </a:p>
          <a:p>
            <a:pPr marL="466725" indent="-341313"/>
            <a:r>
              <a:rPr lang="en-US" sz="2400" dirty="0" smtClean="0"/>
              <a:t>K-H</a:t>
            </a:r>
            <a:endParaRPr lang="en-US" sz="2400" dirty="0" smtClean="0"/>
          </a:p>
          <a:p>
            <a:pPr marL="741363" lvl="1" indent="-341313"/>
            <a:r>
              <a:rPr lang="en-US" sz="2000" dirty="0" smtClean="0"/>
              <a:t>Mike </a:t>
            </a:r>
            <a:r>
              <a:rPr lang="en-US" sz="2000" dirty="0" err="1" smtClean="0"/>
              <a:t>Colety</a:t>
            </a: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47C5D-0369-4EF6-9D76-86FDF84CD4A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Overall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en-US" dirty="0" smtClean="0"/>
              <a:t>Develop an implementation manual that will:</a:t>
            </a:r>
          </a:p>
          <a:p>
            <a:r>
              <a:rPr lang="en-US" dirty="0" smtClean="0"/>
              <a:t>Aid decision makers in applying HSM and other safety procedures to projects of all sizes and scopes and at all stages of the project development process, and</a:t>
            </a:r>
          </a:p>
          <a:p>
            <a:r>
              <a:rPr lang="en-US" dirty="0" smtClean="0"/>
              <a:t>Provide linkage between the project development process and the HSM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47C5D-0369-4EF6-9D76-86FDF84CD4A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8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319213" y="280988"/>
            <a:ext cx="7370762" cy="685800"/>
          </a:xfrm>
        </p:spPr>
        <p:txBody>
          <a:bodyPr/>
          <a:lstStyle/>
          <a:p>
            <a:pPr marL="514350" indent="-514350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2.  The Work Plan</a:t>
            </a:r>
          </a:p>
        </p:txBody>
      </p:sp>
      <p:sp>
        <p:nvSpPr>
          <p:cNvPr id="16387" name="Content Placeholder 5"/>
          <p:cNvSpPr>
            <a:spLocks noGrp="1"/>
          </p:cNvSpPr>
          <p:nvPr>
            <p:ph idx="1"/>
          </p:nvPr>
        </p:nvSpPr>
        <p:spPr>
          <a:xfrm>
            <a:off x="1262063" y="1111170"/>
            <a:ext cx="7557846" cy="5086430"/>
          </a:xfrm>
        </p:spPr>
        <p:txBody>
          <a:bodyPr/>
          <a:lstStyle/>
          <a:p>
            <a:pPr marL="509588" indent="-509588">
              <a:spcBef>
                <a:spcPct val="20000"/>
              </a:spcBef>
            </a:pPr>
            <a:r>
              <a:rPr lang="en-US" sz="2800" dirty="0" smtClean="0"/>
              <a:t>Task 1.  Project Management</a:t>
            </a:r>
          </a:p>
          <a:p>
            <a:pPr marL="509588" indent="-509588">
              <a:spcBef>
                <a:spcPct val="20000"/>
              </a:spcBef>
            </a:pPr>
            <a:r>
              <a:rPr lang="en-US" sz="2800" b="1" dirty="0" smtClean="0">
                <a:solidFill>
                  <a:srgbClr val="0070C0"/>
                </a:solidFill>
              </a:rPr>
              <a:t>Task 2.  Develop Annotated Outline for the Informational Guide</a:t>
            </a:r>
          </a:p>
          <a:p>
            <a:pPr marL="509588" indent="-509588">
              <a:spcBef>
                <a:spcPct val="20000"/>
              </a:spcBef>
            </a:pPr>
            <a:r>
              <a:rPr lang="en-US" sz="2800" b="1" dirty="0" smtClean="0">
                <a:solidFill>
                  <a:srgbClr val="0070C0"/>
                </a:solidFill>
              </a:rPr>
              <a:t>Task 3.  Write Informational Guide</a:t>
            </a:r>
          </a:p>
          <a:p>
            <a:pPr marL="509588" indent="-509588">
              <a:spcBef>
                <a:spcPct val="20000"/>
              </a:spcBef>
            </a:pPr>
            <a:r>
              <a:rPr lang="en-US" sz="2800" dirty="0" smtClean="0"/>
              <a:t>Task 4.  Develop Outreach Plan and Deliver Outreach Materials/Events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47C5D-0369-4EF6-9D76-86FDF84CD4A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138446" y="1191380"/>
            <a:ext cx="7696198" cy="5031725"/>
            <a:chOff x="1046483" y="1219192"/>
            <a:chExt cx="7183118" cy="3527232"/>
          </a:xfrm>
        </p:grpSpPr>
        <p:sp>
          <p:nvSpPr>
            <p:cNvPr id="2" name="Rectangle 1"/>
            <p:cNvSpPr/>
            <p:nvPr/>
          </p:nvSpPr>
          <p:spPr>
            <a:xfrm rot="16200000">
              <a:off x="-301480" y="2567155"/>
              <a:ext cx="3527232" cy="831306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u="sng" dirty="0" smtClean="0"/>
                <a:t>Task 1</a:t>
              </a:r>
              <a:r>
                <a:rPr lang="en-US" sz="1400" dirty="0" smtClean="0"/>
                <a:t>: Task Management</a:t>
              </a:r>
            </a:p>
            <a:p>
              <a:pPr algn="ctr"/>
              <a:endParaRPr lang="en-US" sz="1400" dirty="0" smtClean="0"/>
            </a:p>
            <a:p>
              <a:pPr algn="ctr"/>
              <a:r>
                <a:rPr lang="en-US" sz="1200" u="sng" dirty="0" smtClean="0"/>
                <a:t>Deliverables</a:t>
              </a:r>
              <a:r>
                <a:rPr lang="en-US" sz="1200" dirty="0" smtClean="0"/>
                <a:t>: Kick-off meeting, , kick-off meeting summary, monthly progress reports and conference calls.</a:t>
              </a:r>
            </a:p>
          </p:txBody>
        </p:sp>
        <p:sp>
          <p:nvSpPr>
            <p:cNvPr id="3" name="Rectangle 2"/>
            <p:cNvSpPr/>
            <p:nvPr/>
          </p:nvSpPr>
          <p:spPr>
            <a:xfrm>
              <a:off x="2222865" y="1219203"/>
              <a:ext cx="6006736" cy="101666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u="sng" dirty="0" smtClean="0"/>
                <a:t>Task 2:</a:t>
              </a:r>
              <a:r>
                <a:rPr lang="en-US" sz="1400" b="1" dirty="0" smtClean="0"/>
                <a:t> </a:t>
              </a:r>
              <a:r>
                <a:rPr lang="en-US" sz="1400" dirty="0" smtClean="0"/>
                <a:t>Develop Annotated Outline for the Informational Guide</a:t>
              </a:r>
            </a:p>
            <a:p>
              <a:pPr algn="ctr"/>
              <a:endParaRPr lang="en-US" sz="1400" dirty="0" smtClean="0"/>
            </a:p>
            <a:p>
              <a:pPr algn="ctr"/>
              <a:endParaRPr lang="en-US" sz="1400" dirty="0"/>
            </a:p>
            <a:p>
              <a:pPr algn="ctr"/>
              <a:endParaRPr lang="en-US" sz="1400" dirty="0" smtClean="0"/>
            </a:p>
            <a:p>
              <a:pPr algn="ctr"/>
              <a:endParaRPr lang="en-US" sz="1400" dirty="0"/>
            </a:p>
            <a:p>
              <a:pPr algn="ctr"/>
              <a:r>
                <a:rPr lang="en-US" sz="1200" u="sng" dirty="0" smtClean="0"/>
                <a:t>Deliverables</a:t>
              </a:r>
              <a:r>
                <a:rPr lang="en-US" sz="1200" dirty="0" smtClean="0"/>
                <a:t>: Draft Annotated Outline, Stakeholder Review, Final Annotated Outline.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2201941" y="3738596"/>
              <a:ext cx="6006736" cy="100782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u="sng" dirty="0" smtClean="0"/>
                <a:t>Task 4:</a:t>
              </a:r>
              <a:r>
                <a:rPr lang="en-US" sz="1400" b="1" dirty="0" smtClean="0"/>
                <a:t> </a:t>
              </a:r>
              <a:r>
                <a:rPr lang="en-US" sz="1400" dirty="0" smtClean="0"/>
                <a:t>Develop Outreach Plan and Deliver Outreach Materials/Events</a:t>
              </a:r>
            </a:p>
            <a:p>
              <a:pPr algn="ctr"/>
              <a:endParaRPr lang="en-US" sz="1400" dirty="0" smtClean="0"/>
            </a:p>
            <a:p>
              <a:pPr algn="ctr"/>
              <a:endParaRPr lang="en-US" sz="1400" dirty="0" smtClean="0"/>
            </a:p>
            <a:p>
              <a:pPr algn="ctr"/>
              <a:endParaRPr lang="en-US" sz="1400" dirty="0"/>
            </a:p>
            <a:p>
              <a:pPr algn="ctr"/>
              <a:endParaRPr lang="en-US" sz="1400" dirty="0"/>
            </a:p>
            <a:p>
              <a:pPr algn="ctr"/>
              <a:r>
                <a:rPr lang="en-US" sz="1200" u="sng" dirty="0" smtClean="0"/>
                <a:t>Deliverables</a:t>
              </a:r>
              <a:r>
                <a:rPr lang="en-US" sz="1200" dirty="0" smtClean="0"/>
                <a:t>:  Draft and Final Outreach Plan,  Draft and Final Flyer, Draft and Final Email/Newsletter Announcement, Draft and Final Presentation Materials, Webinar Delivery, Two In-person Events</a:t>
              </a:r>
            </a:p>
          </p:txBody>
        </p:sp>
        <p:sp>
          <p:nvSpPr>
            <p:cNvPr id="5" name="Down Arrow 4"/>
            <p:cNvSpPr/>
            <p:nvPr/>
          </p:nvSpPr>
          <p:spPr>
            <a:xfrm rot="16200000">
              <a:off x="1916977" y="1677286"/>
              <a:ext cx="274319" cy="337457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Down Arrow 5"/>
            <p:cNvSpPr/>
            <p:nvPr/>
          </p:nvSpPr>
          <p:spPr>
            <a:xfrm rot="16200000">
              <a:off x="1909357" y="4073860"/>
              <a:ext cx="274319" cy="337457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11120" y="1488041"/>
              <a:ext cx="1732280" cy="49513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u="sng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Subtask 2a:</a:t>
              </a:r>
              <a:r>
                <a:rPr lang="en-US" sz="1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</a:p>
            <a:p>
              <a:pPr algn="ctr"/>
              <a:r>
                <a:rPr lang="en-US" sz="1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Develop Draft Annotated Outline</a:t>
              </a:r>
              <a:endPara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5073440" y="2235867"/>
              <a:ext cx="274319" cy="186656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4741834" y="1574904"/>
            <a:ext cx="1905000" cy="706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Subtask 2b: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algn="ctr"/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Facilitate Annotated Outline Feedback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20932" y="1584637"/>
            <a:ext cx="1905000" cy="706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Subtask 2c: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algn="ctr"/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Finalize Annotated Outline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99917" y="2924648"/>
            <a:ext cx="6427626" cy="15651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 smtClean="0"/>
              <a:t>Task 3:</a:t>
            </a:r>
            <a:r>
              <a:rPr lang="en-US" sz="1400" b="1" dirty="0" smtClean="0"/>
              <a:t> </a:t>
            </a:r>
            <a:r>
              <a:rPr lang="en-US" sz="1400" dirty="0" smtClean="0"/>
              <a:t>Write Informational Guide</a:t>
            </a:r>
          </a:p>
          <a:p>
            <a:pPr algn="ctr"/>
            <a:endParaRPr lang="en-US" sz="1400" dirty="0" smtClean="0"/>
          </a:p>
          <a:p>
            <a:pPr algn="ctr"/>
            <a:endParaRPr lang="en-US" sz="1400" dirty="0"/>
          </a:p>
          <a:p>
            <a:pPr algn="ctr"/>
            <a:endParaRPr lang="en-US" sz="1400" dirty="0"/>
          </a:p>
          <a:p>
            <a:pPr algn="ctr"/>
            <a:r>
              <a:rPr lang="en-US" sz="1200" u="sng" dirty="0" smtClean="0"/>
              <a:t>Deliverables</a:t>
            </a:r>
            <a:r>
              <a:rPr lang="en-US" sz="1200" dirty="0" smtClean="0"/>
              <a:t>: Draft Informational Guide, Stakeholder Review, Final Draft Informational Guide, Final Version Informational Guide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741834" y="3309918"/>
            <a:ext cx="1904999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Subtask 3b: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algn="ctr"/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Facilitate  Informational Guide Feedback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48183" y="3309917"/>
            <a:ext cx="1844958" cy="6095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Subtask 3a: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algn="ctr"/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Develop Draft Informational Guide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696438" y="3309918"/>
            <a:ext cx="1953987" cy="6095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Subtask 3c: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algn="ctr"/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Finalize Informational Guide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5466774" y="4477880"/>
            <a:ext cx="293913" cy="30750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735299" y="5108653"/>
            <a:ext cx="1856014" cy="7063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Subtask 4a: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algn="ctr"/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Develop Outreach Plan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690773" y="5108653"/>
            <a:ext cx="1856014" cy="7063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Subtask 4b: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algn="ctr"/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Develop Outreach Products for Publication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Down Arrow 21"/>
          <p:cNvSpPr/>
          <p:nvPr/>
        </p:nvSpPr>
        <p:spPr>
          <a:xfrm rot="16200000">
            <a:off x="2023474" y="3433935"/>
            <a:ext cx="391326" cy="361561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319213" y="280988"/>
            <a:ext cx="7370762" cy="6858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9pPr>
            <a:extLst/>
          </a:lstStyle>
          <a:p>
            <a:pPr marL="514350" indent="-514350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2.  The Work Plan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5F37F-2EF3-4A7C-9AFE-BB1BF72CDC8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273175" y="304800"/>
            <a:ext cx="7662863" cy="870857"/>
          </a:xfrm>
        </p:spPr>
        <p:txBody>
          <a:bodyPr lIns="45720" rIns="45720">
            <a:normAutofit fontScale="90000"/>
          </a:bodyPr>
          <a:lstStyle/>
          <a:p>
            <a:pPr marL="509588" indent="-509588">
              <a:spcBef>
                <a:spcPct val="20000"/>
              </a:spcBef>
            </a:pPr>
            <a:r>
              <a:rPr lang="en-US" sz="3600" dirty="0"/>
              <a:t>Task 2.  Develop Annotated Outline for the Informational Guide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35100" y="1324968"/>
            <a:ext cx="7499350" cy="4800600"/>
          </a:xfrm>
        </p:spPr>
        <p:txBody>
          <a:bodyPr/>
          <a:lstStyle/>
          <a:p>
            <a:r>
              <a:rPr lang="en-US" sz="2400" dirty="0" smtClean="0"/>
              <a:t>Subtask 2a:  Develop Informational Guide Draft Annotated Outline</a:t>
            </a:r>
          </a:p>
          <a:p>
            <a:pPr lvl="1"/>
            <a:r>
              <a:rPr lang="en-US" sz="2000" dirty="0" smtClean="0"/>
              <a:t>Background</a:t>
            </a:r>
          </a:p>
          <a:p>
            <a:pPr lvl="1"/>
            <a:r>
              <a:rPr lang="en-US" sz="2000" dirty="0" smtClean="0"/>
              <a:t>Overview</a:t>
            </a:r>
          </a:p>
          <a:p>
            <a:pPr lvl="1"/>
            <a:r>
              <a:rPr lang="en-US" sz="2000" dirty="0" smtClean="0"/>
              <a:t>HSM Approach Compared to Traditional Safety Evaluation</a:t>
            </a:r>
          </a:p>
          <a:p>
            <a:pPr lvl="1"/>
            <a:r>
              <a:rPr lang="en-US" sz="2000" dirty="0" smtClean="0"/>
              <a:t>Incorporating Safety into Project Planning</a:t>
            </a:r>
          </a:p>
          <a:p>
            <a:pPr lvl="1"/>
            <a:r>
              <a:rPr lang="en-US" sz="2000" dirty="0" smtClean="0"/>
              <a:t>Incorporating Safety into Alternative Identification and Evaluation</a:t>
            </a:r>
          </a:p>
          <a:p>
            <a:pPr lvl="1"/>
            <a:r>
              <a:rPr lang="en-US" sz="2000" dirty="0" smtClean="0"/>
              <a:t>Incorporating Safety into Preliminary Design</a:t>
            </a:r>
          </a:p>
          <a:p>
            <a:pPr lvl="1"/>
            <a:r>
              <a:rPr lang="en-US" sz="2000" dirty="0" smtClean="0"/>
              <a:t>Incorporating Safety into Final Design</a:t>
            </a:r>
          </a:p>
          <a:p>
            <a:pPr lvl="1"/>
            <a:r>
              <a:rPr lang="en-US" sz="2000" dirty="0" smtClean="0"/>
              <a:t>Transportation Safety Process</a:t>
            </a:r>
          </a:p>
          <a:p>
            <a:pPr lvl="1"/>
            <a:r>
              <a:rPr lang="en-US" sz="2000" dirty="0" smtClean="0"/>
              <a:t>Additional Resources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47C5D-0369-4EF6-9D76-86FDF84CD4A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273175" y="304800"/>
            <a:ext cx="7662863" cy="870857"/>
          </a:xfrm>
        </p:spPr>
        <p:txBody>
          <a:bodyPr lIns="45720" rIns="45720">
            <a:normAutofit fontScale="90000"/>
          </a:bodyPr>
          <a:lstStyle/>
          <a:p>
            <a:pPr marL="509588" indent="-509588">
              <a:spcBef>
                <a:spcPct val="20000"/>
              </a:spcBef>
            </a:pPr>
            <a:r>
              <a:rPr lang="en-US" sz="3600" dirty="0"/>
              <a:t>Task 2.  Develop Annotated Outline for the Informational Guide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35100" y="1324968"/>
            <a:ext cx="7499350" cy="4800600"/>
          </a:xfrm>
        </p:spPr>
        <p:txBody>
          <a:bodyPr/>
          <a:lstStyle/>
          <a:p>
            <a:r>
              <a:rPr lang="en-US" sz="2400" dirty="0" smtClean="0"/>
              <a:t>Subtask 2b:  Annotated Outline Feedback</a:t>
            </a:r>
          </a:p>
          <a:p>
            <a:pPr lvl="1"/>
            <a:r>
              <a:rPr lang="en-US" sz="2000" dirty="0" smtClean="0"/>
              <a:t>Engage a Stakeholder Review Panel</a:t>
            </a:r>
          </a:p>
          <a:p>
            <a:pPr lvl="1"/>
            <a:r>
              <a:rPr lang="en-US" sz="2000" dirty="0" smtClean="0"/>
              <a:t>Hold webinar to discuss comments (for two rounds of comments)</a:t>
            </a:r>
          </a:p>
          <a:p>
            <a:r>
              <a:rPr lang="en-US" sz="2400" dirty="0" smtClean="0"/>
              <a:t>Subtask 2c:  </a:t>
            </a:r>
          </a:p>
          <a:p>
            <a:pPr lvl="1"/>
            <a:r>
              <a:rPr lang="en-US" sz="2000" dirty="0" smtClean="0"/>
              <a:t>Finalize Annotated Outline based on panel’s comments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47C5D-0369-4EF6-9D76-86FDF84CD4A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6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Preliminary Outline Structure for Informational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900" indent="-514350">
              <a:buFont typeface="+mj-lt"/>
              <a:buAutoNum type="arabicPeriod"/>
            </a:pPr>
            <a:r>
              <a:rPr lang="en-US" dirty="0" smtClean="0"/>
              <a:t>Background</a:t>
            </a:r>
          </a:p>
          <a:p>
            <a:pPr marL="596900" indent="-514350">
              <a:buFont typeface="+mj-lt"/>
              <a:buAutoNum type="arabicPeriod"/>
            </a:pPr>
            <a:r>
              <a:rPr lang="en-US" dirty="0" smtClean="0"/>
              <a:t>Overview</a:t>
            </a:r>
          </a:p>
          <a:p>
            <a:pPr marL="596900" indent="-514350">
              <a:buFont typeface="+mj-lt"/>
              <a:buAutoNum type="arabicPeriod"/>
            </a:pPr>
            <a:r>
              <a:rPr lang="en-US" dirty="0" smtClean="0"/>
              <a:t>HSM and Traditional Safety Evaluations</a:t>
            </a:r>
          </a:p>
          <a:p>
            <a:pPr marL="596900" indent="-514350">
              <a:buFont typeface="+mj-lt"/>
              <a:buAutoNum type="arabicPeriod"/>
            </a:pPr>
            <a:r>
              <a:rPr lang="en-US" dirty="0" smtClean="0"/>
              <a:t>Incorporating Safety into Project Planning</a:t>
            </a:r>
          </a:p>
          <a:p>
            <a:pPr marL="596900" indent="-514350">
              <a:buFont typeface="+mj-lt"/>
              <a:buAutoNum type="arabicPeriod"/>
            </a:pPr>
            <a:r>
              <a:rPr lang="en-US" dirty="0" smtClean="0"/>
              <a:t>Incorporating Safety into Alternative Identification and Evaluation</a:t>
            </a:r>
          </a:p>
          <a:p>
            <a:pPr marL="59690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47C5D-0369-4EF6-9D76-86FDF84CD4A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5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C28D29A4074245B1B6CB22F1BD42BD" ma:contentTypeVersion="0" ma:contentTypeDescription="Create a new document." ma:contentTypeScope="" ma:versionID="c7292646ed3230285e5ad955474db69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167C0C-68ED-4960-9F1C-D3835A52AA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5DC30C-2CA5-4D15-B4C5-A52A683070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0CA9932-7E03-4DB9-B5BD-EF034273E7CF}">
  <ds:schemaRefs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6826</TotalTime>
  <Words>1116</Words>
  <Application>Microsoft Office PowerPoint</Application>
  <PresentationFormat>On-screen Show (4:3)</PresentationFormat>
  <Paragraphs>279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Scale and Scope of Highway Safety Manual Implementation in the Project Development Process</vt:lpstr>
      <vt:lpstr>Presentation Overview</vt:lpstr>
      <vt:lpstr>1.  Project Background -- Team</vt:lpstr>
      <vt:lpstr>Project Overall Objective</vt:lpstr>
      <vt:lpstr>2.  The Work Plan</vt:lpstr>
      <vt:lpstr>PowerPoint Presentation</vt:lpstr>
      <vt:lpstr>Task 2.  Develop Annotated Outline for the Informational Guide</vt:lpstr>
      <vt:lpstr>Task 2.  Develop Annotated Outline for the Informational Guide</vt:lpstr>
      <vt:lpstr>Preliminary Outline Structure for Informational Guide</vt:lpstr>
      <vt:lpstr>Preliminary Outline Structure for Informational Guide (cont.)</vt:lpstr>
      <vt:lpstr>Task 3.  Write Informational Guide</vt:lpstr>
      <vt:lpstr>Task 3.  Write Informational Guide</vt:lpstr>
      <vt:lpstr>Task 3.  Write Informational Guide</vt:lpstr>
      <vt:lpstr>3.  Key Deliverables &amp; Schedule</vt:lpstr>
      <vt:lpstr>4.  Review Process and Discussion</vt:lpstr>
      <vt:lpstr>Key Team Members Contact Information</vt:lpstr>
    </vt:vector>
  </TitlesOfParts>
  <Company>TTI Communications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Vicky Nelson</dc:creator>
  <cp:lastModifiedBy>Dixon</cp:lastModifiedBy>
  <cp:revision>345</cp:revision>
  <dcterms:created xsi:type="dcterms:W3CDTF">2006-10-17T15:21:42Z</dcterms:created>
  <dcterms:modified xsi:type="dcterms:W3CDTF">2014-10-13T16:00:30Z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0x0101000CC28D29A4074245B1B6CB22F1BD42BD</vt:lpwstr>
  </property>
</Properties>
</file>